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8" r:id="rId4"/>
    <p:sldId id="263" r:id="rId5"/>
    <p:sldId id="278" r:id="rId6"/>
    <p:sldId id="280" r:id="rId7"/>
    <p:sldId id="282" r:id="rId8"/>
    <p:sldId id="284" r:id="rId9"/>
    <p:sldId id="286" r:id="rId10"/>
    <p:sldId id="288" r:id="rId11"/>
    <p:sldId id="290" r:id="rId12"/>
    <p:sldId id="292" r:id="rId13"/>
    <p:sldId id="293" r:id="rId1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2" autoAdjust="0"/>
    <p:restoredTop sz="94660"/>
  </p:normalViewPr>
  <p:slideViewPr>
    <p:cSldViewPr>
      <p:cViewPr varScale="1">
        <p:scale>
          <a:sx n="45" d="100"/>
          <a:sy n="45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a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a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15BBC78-542D-4308-B31D-68172289743B}" type="datetimeFigureOut">
              <a:rPr lang="ca-ES" smtClean="0"/>
              <a:t>19/12/2017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a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51293AC-DC61-4BA0-B82D-7A6D697E978A}" type="slidenum">
              <a:rPr lang="ca-ES" smtClean="0"/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PLA DE MÀRKETING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 smtClean="0"/>
          </a:p>
          <a:p>
            <a:endParaRPr lang="ca-ES" dirty="0"/>
          </a:p>
        </p:txBody>
      </p:sp>
      <p:pic>
        <p:nvPicPr>
          <p:cNvPr id="4" name="Picture 2" descr="Resultat d'imatges de FOTOS MARKE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548680"/>
            <a:ext cx="5786357" cy="324036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84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683568" y="246481"/>
            <a:ext cx="67504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ca-ES" sz="2000" b="1" dirty="0" smtClean="0">
                <a:solidFill>
                  <a:prstClr val="black"/>
                </a:solidFill>
              </a:rPr>
              <a:t>2.1.  com es fa un estudi de mercat</a:t>
            </a: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b="1" dirty="0" smtClean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980728"/>
            <a:ext cx="693964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Per començar a fer un estudi de mercat, s´acostuma a seguir tres etapes: 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rabicParenR"/>
            </a:pPr>
            <a:r>
              <a:rPr lang="ca-ES" sz="2000" dirty="0" smtClean="0"/>
              <a:t>Prèvia: definir que volem aconseguir: necessitats dels consumidors, valoració del clients....i triar un mètode per fer l´anàlisi.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rabicParenR"/>
            </a:pPr>
            <a:r>
              <a:rPr lang="ca-ES" sz="2000" dirty="0" smtClean="0"/>
              <a:t>Recollir </a:t>
            </a:r>
            <a:r>
              <a:rPr lang="ca-ES" sz="2000" dirty="0" err="1" smtClean="0"/>
              <a:t>l´informació</a:t>
            </a:r>
            <a:r>
              <a:rPr lang="ca-ES" sz="2000" dirty="0" smtClean="0"/>
              <a:t>: recollir dades mitjançant diverses fonts d´informació: primàries, secundàries.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rabicParenR"/>
            </a:pPr>
            <a:r>
              <a:rPr lang="ca-ES" sz="2000" dirty="0" smtClean="0"/>
              <a:t>Anàlisi de les dades. Per tal de treure les conclusions.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rabicParenR"/>
            </a:pPr>
            <a:endParaRPr lang="ca-ES" sz="2000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Recomanacions per fer un qüestionari: (font primària)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Preguntes curtes i tancades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Text no massa llarg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Evitar indiscreció i no condicionar la resposta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endParaRPr lang="ca-ES" sz="2000" dirty="0" smtClean="0"/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rabicParenR"/>
            </a:pPr>
            <a:endParaRPr lang="ca-ES" sz="2000" dirty="0" smtClean="0"/>
          </a:p>
        </p:txBody>
      </p:sp>
    </p:spTree>
    <p:extLst>
      <p:ext uri="{BB962C8B-B14F-4D97-AF65-F5344CB8AC3E}">
        <p14:creationId xmlns:p14="http://schemas.microsoft.com/office/powerpoint/2010/main" val="1067336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980728"/>
            <a:ext cx="69396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Recomanacions per fer recerca: (font secundària):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/>
              <a:t>c</a:t>
            </a:r>
            <a:r>
              <a:rPr lang="ca-ES" sz="2000" dirty="0" smtClean="0"/>
              <a:t>ambrescat.es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/>
              <a:t>o</a:t>
            </a:r>
            <a:r>
              <a:rPr lang="ca-ES" sz="2000" dirty="0" smtClean="0"/>
              <a:t>cuc.org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icex.es 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ine.es (consumidor i mercat)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idescat.cat (consumidor)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oepm.es (competència)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rmc.es (competència)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endParaRPr lang="ca-ES" sz="2000" dirty="0" smtClean="0"/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rabicParenR"/>
            </a:pPr>
            <a:endParaRPr lang="ca-ES" sz="2000" dirty="0" smtClean="0"/>
          </a:p>
        </p:txBody>
      </p:sp>
    </p:spTree>
    <p:extLst>
      <p:ext uri="{BB962C8B-B14F-4D97-AF65-F5344CB8AC3E}">
        <p14:creationId xmlns:p14="http://schemas.microsoft.com/office/powerpoint/2010/main" val="2437902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683568" y="246481"/>
            <a:ext cx="67504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ca-ES" sz="2000" b="1" dirty="0" smtClean="0">
                <a:solidFill>
                  <a:prstClr val="black"/>
                </a:solidFill>
              </a:rPr>
              <a:t>2.2.  l´anàlisi DAFO</a:t>
            </a: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b="1" dirty="0" smtClean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980728"/>
            <a:ext cx="693964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Després de recollir informació , s´ha d´analitzar per treure conclusions.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Un instrument molt útil és la matriu DAFO: amenaces fortaleses de l ´entorn, i punts forts i febles de l´empresa.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Anàlisi intern i extern.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dirty="0" smtClean="0"/>
              <a:t>ANALISI INTERN: FORTALESES I DEBILITATS: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Estructura de l ´empresa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Treballadors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Els clients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Els recursos financers</a:t>
            </a:r>
          </a:p>
        </p:txBody>
      </p:sp>
    </p:spTree>
    <p:extLst>
      <p:ext uri="{BB962C8B-B14F-4D97-AF65-F5344CB8AC3E}">
        <p14:creationId xmlns:p14="http://schemas.microsoft.com/office/powerpoint/2010/main" val="2663986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683568" y="246481"/>
            <a:ext cx="675049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b="1" dirty="0" smtClean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980728"/>
            <a:ext cx="6939644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dirty="0" smtClean="0"/>
              <a:t>ANALISI EXTERN: AMENACES I OPORTUNITATS: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 smtClean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El mercat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/>
              <a:t>La competència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smtClean="0"/>
              <a:t>Els proveïdors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endParaRPr lang="ca-ES" sz="2000" dirty="0"/>
          </a:p>
        </p:txBody>
      </p:sp>
    </p:spTree>
    <p:extLst>
      <p:ext uri="{BB962C8B-B14F-4D97-AF65-F5344CB8AC3E}">
        <p14:creationId xmlns:p14="http://schemas.microsoft.com/office/powerpoint/2010/main" val="2277839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780928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>« </a:t>
            </a:r>
            <a:r>
              <a:rPr lang="es-ES" dirty="0"/>
              <a:t>Crea tu propia guía de estilo. Que sea única e identificable por los </a:t>
            </a:r>
            <a:r>
              <a:rPr lang="es-ES" dirty="0" smtClean="0"/>
              <a:t>demás.» </a:t>
            </a:r>
            <a:r>
              <a:rPr lang="es-ES" dirty="0" err="1" smtClean="0"/>
              <a:t>Orson</a:t>
            </a:r>
            <a:r>
              <a:rPr lang="es-ES" dirty="0" smtClean="0"/>
              <a:t> </a:t>
            </a:r>
            <a:r>
              <a:rPr lang="es-ES" dirty="0" err="1"/>
              <a:t>Welles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69430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04664"/>
            <a:ext cx="7488832" cy="1196752"/>
          </a:xfrm>
        </p:spPr>
        <p:txBody>
          <a:bodyPr>
            <a:normAutofit fontScale="90000"/>
          </a:bodyPr>
          <a:lstStyle/>
          <a:p>
            <a:r>
              <a:rPr lang="ca-ES" dirty="0" smtClean="0"/>
              <a:t/>
            </a:r>
            <a:br>
              <a:rPr lang="ca-ES" dirty="0" smtClean="0"/>
            </a:br>
            <a:r>
              <a:rPr lang="ca-ES" dirty="0"/>
              <a:t/>
            </a:r>
            <a:br>
              <a:rPr lang="ca-ES" dirty="0"/>
            </a:br>
            <a:r>
              <a:rPr lang="ca-ES" dirty="0" smtClean="0"/>
              <a:t>TEMA 4. EL PLA DE MÀRKETING</a:t>
            </a:r>
            <a:br>
              <a:rPr lang="ca-ES" dirty="0" smtClean="0"/>
            </a:b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83568" y="1844824"/>
            <a:ext cx="6336704" cy="4341096"/>
          </a:xfrm>
        </p:spPr>
        <p:txBody>
          <a:bodyPr>
            <a:normAutofit/>
          </a:bodyPr>
          <a:lstStyle/>
          <a:p>
            <a:r>
              <a:rPr lang="ca-ES" sz="2000" b="1" dirty="0" smtClean="0"/>
              <a:t>1.- EL MERCAT</a:t>
            </a:r>
          </a:p>
          <a:p>
            <a:r>
              <a:rPr lang="ca-ES" sz="2000" b="1" dirty="0" smtClean="0"/>
              <a:t>2.- ESTUDI DE MERCAT</a:t>
            </a:r>
          </a:p>
          <a:p>
            <a:r>
              <a:rPr lang="ca-ES" sz="2000" b="1" dirty="0" smtClean="0"/>
              <a:t>3.- EL MÀRKETING</a:t>
            </a:r>
          </a:p>
          <a:p>
            <a:endParaRPr lang="ca-ES" sz="2000" b="1" dirty="0" smtClean="0"/>
          </a:p>
          <a:p>
            <a:endParaRPr lang="ca-ES" sz="2000" b="1" dirty="0" smtClean="0"/>
          </a:p>
          <a:p>
            <a:endParaRPr lang="ca-ES" sz="2000" dirty="0"/>
          </a:p>
          <a:p>
            <a:pPr>
              <a:buFont typeface="Wingdings" pitchFamily="2" charset="2"/>
              <a:buChar char="q"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95225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683568" y="772979"/>
            <a:ext cx="67504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ca-ES" sz="2000" b="1" dirty="0" smtClean="0">
                <a:solidFill>
                  <a:prstClr val="black"/>
                </a:solidFill>
              </a:rPr>
              <a:t>1. EL MERCAT</a:t>
            </a: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b="1" dirty="0" smtClean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1416032"/>
            <a:ext cx="6939644" cy="76482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r>
              <a:rPr lang="ca-ES" sz="2000" dirty="0" smtClean="0">
                <a:solidFill>
                  <a:prstClr val="black"/>
                </a:solidFill>
              </a:rPr>
              <a:t>És un lloc , que pot ser físic o no , o es produeix un acord entre persones que tenen necessitats i que les intenten satisfer mitjançant l´intercanvi de productes de b i s.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r>
              <a:rPr lang="ca-ES" sz="2000" dirty="0" smtClean="0">
                <a:solidFill>
                  <a:prstClr val="black"/>
                </a:solidFill>
              </a:rPr>
              <a:t>Necessitats</a:t>
            </a:r>
            <a:r>
              <a:rPr lang="ca-ES" sz="2400" b="1" dirty="0"/>
              <a:t/>
            </a:r>
            <a:br>
              <a:rPr lang="ca-ES" sz="2400" b="1" dirty="0"/>
            </a:br>
            <a:r>
              <a:rPr lang="ca-ES" sz="2400" b="1" dirty="0" smtClean="0"/>
              <a:t>  </a:t>
            </a:r>
            <a:r>
              <a:rPr lang="ca-ES" sz="2000" i="1" u="sng" dirty="0" err="1" smtClean="0"/>
              <a:t>Necessitats</a:t>
            </a:r>
            <a:r>
              <a:rPr lang="ca-ES" sz="2000" i="1" u="sng" dirty="0" smtClean="0"/>
              <a:t> </a:t>
            </a:r>
            <a:r>
              <a:rPr lang="ca-ES" sz="2000" i="1" u="sng" dirty="0"/>
              <a:t>Primàries</a:t>
            </a:r>
            <a:r>
              <a:rPr lang="ca-ES" sz="2000" dirty="0"/>
              <a:t> : són aquelles necessitats la satisfacció </a:t>
            </a:r>
            <a:r>
              <a:rPr lang="ca-ES" sz="2000" dirty="0" smtClean="0"/>
              <a:t>de les quals  </a:t>
            </a:r>
            <a:r>
              <a:rPr lang="ca-ES" sz="2000" dirty="0"/>
              <a:t>depèn la supervivència, com menjar, </a:t>
            </a:r>
            <a:r>
              <a:rPr lang="ca-ES" sz="2000" dirty="0" smtClean="0"/>
              <a:t>beure</a:t>
            </a:r>
            <a:r>
              <a:rPr lang="ca-ES" sz="2000" dirty="0"/>
              <a:t>, anar vestits....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a-ES" sz="20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a-ES" sz="2000" dirty="0"/>
              <a:t>         </a:t>
            </a:r>
            <a:r>
              <a:rPr lang="ca-ES" sz="2000" dirty="0" smtClean="0"/>
              <a:t> </a:t>
            </a:r>
            <a:r>
              <a:rPr lang="ca-ES" sz="2000" i="1" u="sng" dirty="0" smtClean="0"/>
              <a:t>Necessitats </a:t>
            </a:r>
            <a:r>
              <a:rPr lang="ca-ES" sz="2000" i="1" u="sng" dirty="0"/>
              <a:t>Secundàries</a:t>
            </a:r>
            <a:r>
              <a:rPr lang="ca-ES" sz="2000" dirty="0"/>
              <a:t>: Són aquelles necessitats la satisfacció augmenten el benestar del individu i varien d'una societat a una altra o d'una època a una altra. El benestar humà no </a:t>
            </a:r>
            <a:r>
              <a:rPr lang="ca-ES" sz="2000" dirty="0" smtClean="0"/>
              <a:t>consisteix només </a:t>
            </a:r>
            <a:r>
              <a:rPr lang="ca-ES" sz="2000" dirty="0"/>
              <a:t>en la mera supervivència. L'ésser humà busca el seu desenvolupament integral com a persona.</a:t>
            </a:r>
            <a:br>
              <a:rPr lang="ca-ES" sz="2000" dirty="0"/>
            </a:br>
            <a:r>
              <a:rPr lang="ca-ES" sz="2000" dirty="0"/>
              <a:t>Exemples: portar cotxe, comunicar-se amb un mòbil, oci com jugar a la PSP, veure la </a:t>
            </a:r>
            <a:r>
              <a:rPr lang="ca-ES" sz="2000" dirty="0" err="1"/>
              <a:t>televisió,escoltar</a:t>
            </a:r>
            <a:r>
              <a:rPr lang="ca-ES" sz="2000" dirty="0"/>
              <a:t> música, fer turisme, etc.</a:t>
            </a:r>
            <a:br>
              <a:rPr lang="ca-ES" sz="2000" dirty="0"/>
            </a:br>
            <a:endParaRPr lang="ca-ES" sz="2000" dirty="0"/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endParaRPr lang="ca-ES" sz="2000" dirty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AutoNum type="alphaLcParenR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dirty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12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260648"/>
            <a:ext cx="7704856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>
                <a:solidFill>
                  <a:prstClr val="black"/>
                </a:solidFill>
              </a:rPr>
              <a:t>c) Classificació del mercat per al </a:t>
            </a:r>
            <a:r>
              <a:rPr lang="ca-ES" sz="2000" dirty="0" err="1" smtClean="0">
                <a:solidFill>
                  <a:prstClr val="black"/>
                </a:solidFill>
              </a:rPr>
              <a:t>màrketing</a:t>
            </a:r>
            <a:endParaRPr lang="ca-ES" sz="2000" dirty="0" smtClean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>
                <a:solidFill>
                  <a:prstClr val="black"/>
                </a:solidFill>
              </a:rPr>
              <a:t>Segons els compradors: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Mercat de consum: l ´intercanvi es </a:t>
            </a:r>
            <a:r>
              <a:rPr lang="ca-ES" sz="2000" dirty="0" err="1" smtClean="0">
                <a:solidFill>
                  <a:prstClr val="black"/>
                </a:solidFill>
              </a:rPr>
              <a:t>produdeix</a:t>
            </a:r>
            <a:r>
              <a:rPr lang="ca-ES" sz="2000" dirty="0" smtClean="0">
                <a:solidFill>
                  <a:prstClr val="black"/>
                </a:solidFill>
              </a:rPr>
              <a:t> 	entre persones.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Mercat industrial: entre empreses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Mercat institucional:  entre organismes</a:t>
            </a:r>
          </a:p>
          <a:p>
            <a:pPr lvl="1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>
                <a:solidFill>
                  <a:prstClr val="black"/>
                </a:solidFill>
              </a:rPr>
              <a:t>Segons l´àmbit geogràfic: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Mercat local, regional, nacional, internacional</a:t>
            </a:r>
          </a:p>
          <a:p>
            <a:pPr lvl="1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>
              <a:solidFill>
                <a:prstClr val="black"/>
              </a:solidFill>
            </a:endParaRP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Arial" pitchFamily="34" charset="0"/>
              <a:buChar char="•"/>
            </a:pPr>
            <a:r>
              <a:rPr lang="ca-ES" sz="2000" dirty="0" smtClean="0">
                <a:solidFill>
                  <a:prstClr val="black"/>
                </a:solidFill>
              </a:rPr>
              <a:t>Segons el grau de concentració d´empreses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Monopoli, Oligopoli, competència perfecta i competència monopolista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>
              <a:solidFill>
                <a:prstClr val="black"/>
              </a:solidFill>
            </a:endParaRP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42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836712"/>
            <a:ext cx="77048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>
                <a:solidFill>
                  <a:prstClr val="black"/>
                </a:solidFill>
              </a:rPr>
              <a:t>d</a:t>
            </a:r>
            <a:r>
              <a:rPr lang="ca-ES" sz="2000" dirty="0" smtClean="0">
                <a:solidFill>
                  <a:prstClr val="black"/>
                </a:solidFill>
              </a:rPr>
              <a:t>) La dimensió del mercat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>
              <a:solidFill>
                <a:prstClr val="black"/>
              </a:solidFill>
            </a:endParaRP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L ´`</a:t>
            </a:r>
            <a:r>
              <a:rPr lang="ca-ES" sz="2000" dirty="0" err="1" smtClean="0">
                <a:solidFill>
                  <a:prstClr val="black"/>
                </a:solidFill>
              </a:rPr>
              <a:t>exit</a:t>
            </a:r>
            <a:r>
              <a:rPr lang="ca-ES" sz="2000" dirty="0" smtClean="0">
                <a:solidFill>
                  <a:prstClr val="black"/>
                </a:solidFill>
              </a:rPr>
              <a:t> del teu futur negoci està condicionat per la competència que hi ha i per la quantitat que es ven del producte o del servei que vols oferir. 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És important trobar la quota de mercat: que es el valor de les unitats venudes per l´empresa en relació amb el total del mercat  i s´expressa en percentatge.</a:t>
            </a:r>
          </a:p>
          <a:p>
            <a:pPr marL="800100" lvl="1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En </a:t>
            </a:r>
            <a:r>
              <a:rPr lang="ca-ES" sz="2000" dirty="0" err="1" smtClean="0">
                <a:solidFill>
                  <a:prstClr val="black"/>
                </a:solidFill>
              </a:rPr>
              <a:t>gral</a:t>
            </a:r>
            <a:r>
              <a:rPr lang="ca-ES" sz="2000" dirty="0" smtClean="0">
                <a:solidFill>
                  <a:prstClr val="black"/>
                </a:solidFill>
              </a:rPr>
              <a:t>, quan més gran sigui un mercat, menys expectatives de venda tindràs </a:t>
            </a:r>
            <a:endParaRPr lang="ca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91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836712"/>
            <a:ext cx="7704856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>
                <a:solidFill>
                  <a:prstClr val="black"/>
                </a:solidFill>
              </a:rPr>
              <a:t>e) Factors que incideixen en la decisió de la compra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Socials: hàbits de consum i estils de vida.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Macroeconòmics: situació de l´economia, nivell d´atur, i tipus d´interès.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>
                <a:solidFill>
                  <a:prstClr val="black"/>
                </a:solidFill>
              </a:rPr>
              <a:t>Psicològics : relació entre preu i qualitat, comparació amb la competència, desig que desperta el producte o servei, moda de la societat.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>
              <a:solidFill>
                <a:prstClr val="black"/>
              </a:solidFill>
            </a:endParaRP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77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3" name="2 Rectángulo"/>
          <p:cNvSpPr/>
          <p:nvPr/>
        </p:nvSpPr>
        <p:spPr>
          <a:xfrm>
            <a:off x="683568" y="246481"/>
            <a:ext cx="675049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ca-ES" sz="2000" b="1" dirty="0" smtClean="0">
                <a:solidFill>
                  <a:prstClr val="black"/>
                </a:solidFill>
              </a:rPr>
              <a:t>2. L´ESTUDI DE MERCAT </a:t>
            </a: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b="1" dirty="0" smtClean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>
              <a:solidFill>
                <a:prstClr val="black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980728"/>
            <a:ext cx="6939644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L´objectiu de l´estudi de mercat és obtenir informació sobre les característiques del lloc on es produeix l´intercanvi : mercat, demandants, competidors, visió global del negoci per identificar punts forts i febles.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En resum permetrà prendre decisions del màrqueting amb més criteri.</a:t>
            </a: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A) DEMADANTS</a:t>
            </a:r>
            <a:endParaRPr lang="ca-ES" sz="2000" dirty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000" dirty="0" smtClean="0"/>
              <a:t>La segmentació de mercat facilita la presa de decisions comercials. Pot adoptat diferents estratègies comercials: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/>
              <a:t> </a:t>
            </a:r>
            <a:r>
              <a:rPr lang="ca-ES" sz="2000" dirty="0" smtClean="0"/>
              <a:t>estratègies d´expansió de mercats: si l´empresa és molt potent pot intentar arribar a diferents segment amb un producte únic.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r>
              <a:rPr lang="ca-ES" sz="2000" dirty="0" smtClean="0"/>
              <a:t>Estratègies de diferenciació: adaptar el producte a cada segment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 smtClean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endParaRPr lang="ca-ES" sz="2000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400" b="1" dirty="0" smtClean="0"/>
              <a:t>  </a:t>
            </a:r>
            <a:endParaRPr lang="ca-ES" sz="2000" dirty="0" smtClean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endParaRPr lang="ca-ES" sz="2000" dirty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AutoNum type="alphaLcParenR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dirty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715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98072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 </a:t>
            </a:r>
            <a:endParaRPr lang="ca-ES" dirty="0"/>
          </a:p>
        </p:txBody>
      </p:sp>
      <p:sp>
        <p:nvSpPr>
          <p:cNvPr id="4" name="3 Rectángulo"/>
          <p:cNvSpPr/>
          <p:nvPr/>
        </p:nvSpPr>
        <p:spPr>
          <a:xfrm>
            <a:off x="683568" y="1165394"/>
            <a:ext cx="6939644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r>
              <a:rPr lang="ca-ES" sz="2000" dirty="0" smtClean="0">
                <a:solidFill>
                  <a:prstClr val="black"/>
                </a:solidFill>
              </a:rPr>
              <a:t>Segmentació de mercat : nou </a:t>
            </a:r>
            <a:r>
              <a:rPr lang="ca-ES" sz="2000" dirty="0" err="1" smtClean="0">
                <a:solidFill>
                  <a:prstClr val="black"/>
                </a:solidFill>
              </a:rPr>
              <a:t>marketing</a:t>
            </a:r>
            <a:r>
              <a:rPr lang="ca-ES" sz="2000" dirty="0" smtClean="0">
                <a:solidFill>
                  <a:prstClr val="black"/>
                </a:solidFill>
              </a:rPr>
              <a:t> per a nous consumidors.</a:t>
            </a: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r>
              <a:rPr lang="ca-ES" sz="2000" dirty="0" smtClean="0"/>
              <a:t>Criteris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r>
              <a:rPr lang="ca-ES" sz="2000" dirty="0" err="1" smtClean="0"/>
              <a:t>Sociòlogics</a:t>
            </a:r>
            <a:r>
              <a:rPr lang="ca-ES" sz="2000" dirty="0" smtClean="0"/>
              <a:t>: estatus socials, estil de vida, hàbits i costums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r>
              <a:rPr lang="ca-ES" sz="2000" dirty="0" smtClean="0"/>
              <a:t>Personals: estatuts socials, aficions i opinions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r>
              <a:rPr lang="ca-ES" sz="2000" dirty="0" smtClean="0"/>
              <a:t>Socials i demogràfics: edat, sexe formació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r>
              <a:rPr lang="ca-ES" sz="2000" dirty="0" smtClean="0"/>
              <a:t>Econòmics: poder adquisitiu</a:t>
            </a:r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endParaRPr lang="ca-ES" sz="2000" dirty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Ø"/>
            </a:pPr>
            <a:endParaRPr lang="ca-ES" sz="2000" dirty="0" smtClean="0"/>
          </a:p>
          <a:p>
            <a:pPr marL="342900" lvl="0" indent="-342900">
              <a:spcBef>
                <a:spcPts val="600"/>
              </a:spcBef>
              <a:buClr>
                <a:srgbClr val="FE8637"/>
              </a:buClr>
              <a:buSzPct val="70000"/>
              <a:buFont typeface="Wingdings" pitchFamily="2" charset="2"/>
              <a:buChar char="§"/>
            </a:pPr>
            <a:endParaRPr lang="ca-ES" sz="2000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b="1" dirty="0" smtClean="0"/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ca-ES" sz="2400" b="1" dirty="0" smtClean="0"/>
              <a:t>  </a:t>
            </a:r>
            <a:endParaRPr lang="ca-ES" sz="2000" dirty="0" smtClean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Font typeface="+mj-lt"/>
              <a:buAutoNum type="alphaLcParenR"/>
            </a:pPr>
            <a:endParaRPr lang="ca-ES" sz="2000" dirty="0">
              <a:solidFill>
                <a:prstClr val="black"/>
              </a:solidFill>
            </a:endParaRPr>
          </a:p>
          <a:p>
            <a:pPr marL="457200" lvl="0" indent="-457200">
              <a:spcBef>
                <a:spcPts val="600"/>
              </a:spcBef>
              <a:buClr>
                <a:srgbClr val="FE8637"/>
              </a:buClr>
              <a:buSzPct val="70000"/>
              <a:buAutoNum type="alphaLcParenR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dirty="0" smtClean="0">
              <a:solidFill>
                <a:prstClr val="black"/>
              </a:solidFill>
            </a:endParaRPr>
          </a:p>
          <a:p>
            <a:pPr marL="274320" lvl="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endParaRPr lang="ca-ES" sz="2000" dirty="0">
              <a:solidFill>
                <a:prstClr val="black"/>
              </a:solidFill>
            </a:endParaRPr>
          </a:p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endParaRPr lang="ca-E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3961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347</TotalTime>
  <Words>600</Words>
  <Application>Microsoft Office PowerPoint</Application>
  <PresentationFormat>Presentación en pantalla (4:3)</PresentationFormat>
  <Paragraphs>116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Mirador</vt:lpstr>
      <vt:lpstr>PLA DE MÀRKETING </vt:lpstr>
      <vt:lpstr>« Crea tu propia guía de estilo. Que sea única e identificable por los demás.» Orson Welles</vt:lpstr>
      <vt:lpstr>  TEMA 4. EL PLA DE MÀRKETING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Departament d'Ensenyament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EMPRENEDORIA</dc:title>
  <dc:creator>Departament d'Educació</dc:creator>
  <cp:lastModifiedBy>Departament d'Educació</cp:lastModifiedBy>
  <cp:revision>53</cp:revision>
  <dcterms:created xsi:type="dcterms:W3CDTF">2015-09-09T10:47:31Z</dcterms:created>
  <dcterms:modified xsi:type="dcterms:W3CDTF">2017-12-19T10:27:57Z</dcterms:modified>
</cp:coreProperties>
</file>