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p>
            <a:fld id="{87C77BE8-6CC1-459E-B0A5-E5F080D68822}" type="datetimeFigureOut">
              <a:rPr lang="es-ES" smtClean="0"/>
              <a:t>28/09/2015</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425534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7C77BE8-6CC1-459E-B0A5-E5F080D68822}" type="datetimeFigureOut">
              <a:rPr lang="es-ES" smtClean="0"/>
              <a:t>28/09/2015</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252010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7C77BE8-6CC1-459E-B0A5-E5F080D68822}" type="datetimeFigureOut">
              <a:rPr lang="es-ES" smtClean="0"/>
              <a:t>28/09/2015</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37531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7C77BE8-6CC1-459E-B0A5-E5F080D68822}" type="datetimeFigureOut">
              <a:rPr lang="es-ES" smtClean="0"/>
              <a:t>28/09/2015</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208041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87C77BE8-6CC1-459E-B0A5-E5F080D68822}" type="datetimeFigureOut">
              <a:rPr lang="es-ES" smtClean="0"/>
              <a:t>28/09/2015</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65702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4"/>
          <p:cNvSpPr>
            <a:spLocks noGrp="1"/>
          </p:cNvSpPr>
          <p:nvPr>
            <p:ph type="dt" sz="half" idx="10"/>
          </p:nvPr>
        </p:nvSpPr>
        <p:spPr/>
        <p:txBody>
          <a:bodyPr/>
          <a:lstStyle/>
          <a:p>
            <a:fld id="{87C77BE8-6CC1-459E-B0A5-E5F080D68822}" type="datetimeFigureOut">
              <a:rPr lang="es-ES" smtClean="0"/>
              <a:t>28/09/2015</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1425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6"/>
          <p:cNvSpPr>
            <a:spLocks noGrp="1"/>
          </p:cNvSpPr>
          <p:nvPr>
            <p:ph type="dt" sz="half" idx="10"/>
          </p:nvPr>
        </p:nvSpPr>
        <p:spPr/>
        <p:txBody>
          <a:bodyPr/>
          <a:lstStyle/>
          <a:p>
            <a:fld id="{87C77BE8-6CC1-459E-B0A5-E5F080D68822}" type="datetimeFigureOut">
              <a:rPr lang="es-ES" smtClean="0"/>
              <a:t>28/09/2015</a:t>
            </a:fld>
            <a:endParaRPr lang="es-ES"/>
          </a:p>
        </p:txBody>
      </p:sp>
      <p:sp>
        <p:nvSpPr>
          <p:cNvPr id="8" name="Contenidor de peu de pàgina 7"/>
          <p:cNvSpPr>
            <a:spLocks noGrp="1"/>
          </p:cNvSpPr>
          <p:nvPr>
            <p:ph type="ftr" sz="quarter" idx="11"/>
          </p:nvPr>
        </p:nvSpPr>
        <p:spPr/>
        <p:txBody>
          <a:bodyPr/>
          <a:lstStyle/>
          <a:p>
            <a:endParaRPr lang="es-ES"/>
          </a:p>
        </p:txBody>
      </p:sp>
      <p:sp>
        <p:nvSpPr>
          <p:cNvPr id="9" name="Contenidor de número de diapositiva 8"/>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379974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2"/>
          <p:cNvSpPr>
            <a:spLocks noGrp="1"/>
          </p:cNvSpPr>
          <p:nvPr>
            <p:ph type="dt" sz="half" idx="10"/>
          </p:nvPr>
        </p:nvSpPr>
        <p:spPr/>
        <p:txBody>
          <a:bodyPr/>
          <a:lstStyle/>
          <a:p>
            <a:fld id="{87C77BE8-6CC1-459E-B0A5-E5F080D68822}" type="datetimeFigureOut">
              <a:rPr lang="es-ES" smtClean="0"/>
              <a:t>28/09/2015</a:t>
            </a:fld>
            <a:endParaRPr lang="es-ES"/>
          </a:p>
        </p:txBody>
      </p:sp>
      <p:sp>
        <p:nvSpPr>
          <p:cNvPr id="4" name="Contenidor de peu de pàgina 3"/>
          <p:cNvSpPr>
            <a:spLocks noGrp="1"/>
          </p:cNvSpPr>
          <p:nvPr>
            <p:ph type="ftr" sz="quarter" idx="11"/>
          </p:nvPr>
        </p:nvSpPr>
        <p:spPr/>
        <p:txBody>
          <a:bodyPr/>
          <a:lstStyle/>
          <a:p>
            <a:endParaRPr lang="es-ES"/>
          </a:p>
        </p:txBody>
      </p:sp>
      <p:sp>
        <p:nvSpPr>
          <p:cNvPr id="5" name="Contenidor de número de diapositiva 4"/>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135438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87C77BE8-6CC1-459E-B0A5-E5F080D68822}" type="datetimeFigureOut">
              <a:rPr lang="es-ES" smtClean="0"/>
              <a:t>28/09/2015</a:t>
            </a:fld>
            <a:endParaRPr lang="es-ES"/>
          </a:p>
        </p:txBody>
      </p:sp>
      <p:sp>
        <p:nvSpPr>
          <p:cNvPr id="3" name="Contenidor de peu de pàgina 2"/>
          <p:cNvSpPr>
            <a:spLocks noGrp="1"/>
          </p:cNvSpPr>
          <p:nvPr>
            <p:ph type="ftr" sz="quarter" idx="11"/>
          </p:nvPr>
        </p:nvSpPr>
        <p:spPr/>
        <p:txBody>
          <a:bodyPr/>
          <a:lstStyle/>
          <a:p>
            <a:endParaRPr lang="es-ES"/>
          </a:p>
        </p:txBody>
      </p:sp>
      <p:sp>
        <p:nvSpPr>
          <p:cNvPr id="4" name="Contenidor de número de diapositiva 3"/>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18532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87C77BE8-6CC1-459E-B0A5-E5F080D68822}" type="datetimeFigureOut">
              <a:rPr lang="es-ES" smtClean="0"/>
              <a:t>28/09/2015</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35316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87C77BE8-6CC1-459E-B0A5-E5F080D68822}" type="datetimeFigureOut">
              <a:rPr lang="es-ES" smtClean="0"/>
              <a:t>28/09/2015</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781F3CB3-4F70-451C-98C5-90AA72482005}" type="slidenum">
              <a:rPr lang="es-ES" smtClean="0"/>
              <a:t>‹#›</a:t>
            </a:fld>
            <a:endParaRPr lang="es-ES"/>
          </a:p>
        </p:txBody>
      </p:sp>
    </p:spTree>
    <p:extLst>
      <p:ext uri="{BB962C8B-B14F-4D97-AF65-F5344CB8AC3E}">
        <p14:creationId xmlns:p14="http://schemas.microsoft.com/office/powerpoint/2010/main" val="388775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es-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7BE8-6CC1-459E-B0A5-E5F080D68822}" type="datetimeFigureOut">
              <a:rPr lang="es-ES" smtClean="0"/>
              <a:t>28/09/2015</a:t>
            </a:fld>
            <a:endParaRPr lang="es-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F3CB3-4F70-451C-98C5-90AA72482005}" type="slidenum">
              <a:rPr lang="es-ES" smtClean="0"/>
              <a:t>‹#›</a:t>
            </a:fld>
            <a:endParaRPr lang="es-ES"/>
          </a:p>
        </p:txBody>
      </p:sp>
    </p:spTree>
    <p:extLst>
      <p:ext uri="{BB962C8B-B14F-4D97-AF65-F5344CB8AC3E}">
        <p14:creationId xmlns:p14="http://schemas.microsoft.com/office/powerpoint/2010/main" val="34604976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normAutofit/>
          </a:bodyPr>
          <a:lstStyle/>
          <a:p>
            <a:r>
              <a:rPr lang="ca-ES" sz="2400" dirty="0" smtClean="0"/>
              <a:t>1. APROXIMACIÓ AL CONCEPTE D’OCI</a:t>
            </a:r>
          </a:p>
          <a:p>
            <a:pPr marL="0" indent="0" algn="ctr">
              <a:buNone/>
            </a:pPr>
            <a:r>
              <a:rPr lang="ca-ES" sz="2400" dirty="0" smtClean="0"/>
              <a:t>1.1. REFERÈNCIES HISTÒRIQUES AL CONCEPTE D’OCI</a:t>
            </a:r>
          </a:p>
          <a:p>
            <a:r>
              <a:rPr lang="ca-ES" sz="2400" dirty="0"/>
              <a:t>2</a:t>
            </a:r>
            <a:r>
              <a:rPr lang="ca-ES" sz="2400" dirty="0" smtClean="0"/>
              <a:t>. ELEMENTS CARACTERÍSTICS DE L’OCI</a:t>
            </a:r>
          </a:p>
          <a:p>
            <a:r>
              <a:rPr lang="ca-ES" sz="2400" dirty="0"/>
              <a:t>3</a:t>
            </a:r>
            <a:r>
              <a:rPr lang="ca-ES" sz="2400" dirty="0" smtClean="0"/>
              <a:t>. LES FUNCIONS DE L’OCI</a:t>
            </a:r>
          </a:p>
          <a:p>
            <a:r>
              <a:rPr lang="ca-ES" sz="2400" dirty="0" smtClean="0"/>
              <a:t>4. FACTORS CONDICIONANTS DE L’OCI</a:t>
            </a:r>
            <a:endParaRPr lang="es-ES" sz="2400" dirty="0"/>
          </a:p>
        </p:txBody>
      </p:sp>
      <p:sp>
        <p:nvSpPr>
          <p:cNvPr id="4" name="Rectangle 3"/>
          <p:cNvSpPr/>
          <p:nvPr/>
        </p:nvSpPr>
        <p:spPr>
          <a:xfrm>
            <a:off x="539552" y="692696"/>
            <a:ext cx="8136904" cy="584775"/>
          </a:xfrm>
          <a:prstGeom prst="rect">
            <a:avLst/>
          </a:prstGeom>
        </p:spPr>
        <p:txBody>
          <a:bodyPr wrap="square">
            <a:spAutoFit/>
          </a:bodyPr>
          <a:lstStyle/>
          <a:p>
            <a:pPr algn="ctr"/>
            <a:r>
              <a:rPr lang="ca-ES" b="1" i="1" u="sng" dirty="0" smtClean="0">
                <a:solidFill>
                  <a:schemeClr val="bg1"/>
                </a:solidFill>
              </a:rPr>
              <a:t> </a:t>
            </a:r>
            <a:r>
              <a:rPr lang="ca-ES" sz="3200" b="1" i="1" u="sng" dirty="0" smtClean="0">
                <a:solidFill>
                  <a:schemeClr val="bg1"/>
                </a:solidFill>
              </a:rPr>
              <a:t>UD1. L’OCI I EL TEMPS DE LLEURE</a:t>
            </a:r>
            <a:endParaRPr lang="es-ES" sz="3200" dirty="0"/>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081" y="6162428"/>
            <a:ext cx="714375" cy="4667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78092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29" y="4164995"/>
            <a:ext cx="28860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020" y="4164995"/>
            <a:ext cx="2674156"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07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2. ELEMENTS CARACTERÍSTICS DE  L’OCI</a:t>
            </a:r>
            <a:r>
              <a:rPr lang="ca-ES" sz="2000" dirty="0" smtClean="0"/>
              <a:t>:</a:t>
            </a:r>
          </a:p>
          <a:p>
            <a:pPr marL="0" indent="0" algn="ctr">
              <a:buNone/>
            </a:pPr>
            <a:r>
              <a:rPr lang="ca-ES" sz="2000" b="1" u="sng" dirty="0" smtClean="0"/>
              <a:t>2. 2. L’OCI COM ACTIVITAT O LA LLIBERTAT D’ELECCIÓ DE L’ACTIVITAT D’OCI</a:t>
            </a:r>
            <a:r>
              <a:rPr lang="ca-ES" sz="2000" dirty="0" smtClean="0"/>
              <a:t>:</a:t>
            </a:r>
          </a:p>
          <a:p>
            <a:pPr marL="0" indent="0" algn="ctr">
              <a:buNone/>
            </a:pPr>
            <a:r>
              <a:rPr lang="ca-ES" sz="1800" dirty="0" smtClean="0">
                <a:solidFill>
                  <a:schemeClr val="bg1"/>
                </a:solidFill>
              </a:rPr>
              <a:t>L’Oci  l’entenem doncs, com a activitat o conjunt d’activitats que les persones realitzen preferentment en el seu temps lliure, així com la capacitat de les persones per triar les activitats que realment les satisfaci. </a:t>
            </a:r>
          </a:p>
          <a:p>
            <a:pPr marL="0" indent="0" algn="ctr">
              <a:buNone/>
            </a:pPr>
            <a:r>
              <a:rPr lang="ca-ES" sz="1800" dirty="0" smtClean="0">
                <a:solidFill>
                  <a:schemeClr val="bg1"/>
                </a:solidFill>
              </a:rPr>
              <a:t>Allò que realment determinarà que una activitat concreta es converteixi en oci és l’actitud de cada persona cap a ella. </a:t>
            </a:r>
          </a:p>
          <a:p>
            <a:pPr marL="0" indent="0" algn="ctr">
              <a:buNone/>
            </a:pPr>
            <a:r>
              <a:rPr lang="ca-ES" sz="1800" i="1" dirty="0" smtClean="0">
                <a:solidFill>
                  <a:schemeClr val="bg1"/>
                </a:solidFill>
              </a:rPr>
              <a:t>Puig i Trilla (1985</a:t>
            </a:r>
            <a:r>
              <a:rPr lang="ca-ES" sz="1800" dirty="0" smtClean="0">
                <a:solidFill>
                  <a:schemeClr val="bg1"/>
                </a:solidFill>
              </a:rPr>
              <a:t>) articula en </a:t>
            </a:r>
            <a:r>
              <a:rPr lang="ca-ES" sz="1800" u="sng" dirty="0" smtClean="0">
                <a:solidFill>
                  <a:schemeClr val="bg1"/>
                </a:solidFill>
              </a:rPr>
              <a:t>4 grans grups les activitats d’oci</a:t>
            </a:r>
            <a:r>
              <a:rPr lang="ca-ES" sz="1800" dirty="0" smtClean="0">
                <a:solidFill>
                  <a:schemeClr val="bg1"/>
                </a:solidFill>
              </a:rPr>
              <a:t>:</a:t>
            </a:r>
          </a:p>
          <a:p>
            <a:pPr algn="r">
              <a:buAutoNum type="alphaLcParenR"/>
            </a:pPr>
            <a:r>
              <a:rPr lang="ca-ES" sz="1800" dirty="0" err="1" smtClean="0">
                <a:solidFill>
                  <a:schemeClr val="bg1"/>
                </a:solidFill>
              </a:rPr>
              <a:t>Act</a:t>
            </a:r>
            <a:r>
              <a:rPr lang="ca-ES" sz="1800" dirty="0" smtClean="0">
                <a:solidFill>
                  <a:schemeClr val="bg1"/>
                </a:solidFill>
              </a:rPr>
              <a:t>. que satisfan les necessitats </a:t>
            </a:r>
            <a:r>
              <a:rPr lang="ca-ES" sz="1800" dirty="0" smtClean="0">
                <a:solidFill>
                  <a:srgbClr val="FFFF00"/>
                </a:solidFill>
              </a:rPr>
              <a:t>de caràcter SOCIAL o COL.LECTIU</a:t>
            </a:r>
            <a:r>
              <a:rPr lang="ca-ES" sz="1800" dirty="0" smtClean="0">
                <a:solidFill>
                  <a:schemeClr val="bg1"/>
                </a:solidFill>
              </a:rPr>
              <a:t>, en l’establiment de relacions socials i en l’ambient que es crea</a:t>
            </a:r>
          </a:p>
          <a:p>
            <a:pPr algn="r">
              <a:buAutoNum type="alphaLcParenR"/>
            </a:pPr>
            <a:r>
              <a:rPr lang="ca-ES" sz="1800" dirty="0" err="1" smtClean="0">
                <a:solidFill>
                  <a:schemeClr val="bg1"/>
                </a:solidFill>
              </a:rPr>
              <a:t>Act</a:t>
            </a:r>
            <a:r>
              <a:rPr lang="ca-ES" sz="1800" dirty="0" smtClean="0">
                <a:solidFill>
                  <a:schemeClr val="bg1"/>
                </a:solidFill>
              </a:rPr>
              <a:t>. que impliquen </a:t>
            </a:r>
            <a:r>
              <a:rPr lang="ca-ES" sz="1800" dirty="0" smtClean="0">
                <a:solidFill>
                  <a:srgbClr val="FFFF00"/>
                </a:solidFill>
              </a:rPr>
              <a:t>una DEMANDA CULTURAL</a:t>
            </a:r>
            <a:r>
              <a:rPr lang="ca-ES" sz="1800" dirty="0" smtClean="0">
                <a:solidFill>
                  <a:schemeClr val="bg1"/>
                </a:solidFill>
              </a:rPr>
              <a:t>, tant per a l’espectador com per al participant</a:t>
            </a:r>
          </a:p>
          <a:p>
            <a:pPr algn="r">
              <a:buAutoNum type="alphaLcParenR"/>
            </a:pPr>
            <a:r>
              <a:rPr lang="ca-ES" sz="1800" dirty="0" err="1" smtClean="0">
                <a:solidFill>
                  <a:schemeClr val="bg1"/>
                </a:solidFill>
              </a:rPr>
              <a:t>Act</a:t>
            </a:r>
            <a:r>
              <a:rPr lang="ca-ES" sz="1800" dirty="0" smtClean="0">
                <a:solidFill>
                  <a:schemeClr val="bg1"/>
                </a:solidFill>
              </a:rPr>
              <a:t>. de tipus pràctic, </a:t>
            </a:r>
            <a:r>
              <a:rPr lang="ca-ES" sz="1800" dirty="0" smtClean="0">
                <a:solidFill>
                  <a:srgbClr val="FFFF00"/>
                </a:solidFill>
              </a:rPr>
              <a:t>AFICIONS PERSONALS </a:t>
            </a:r>
            <a:r>
              <a:rPr lang="ca-ES" sz="1800" dirty="0" smtClean="0">
                <a:solidFill>
                  <a:schemeClr val="bg1"/>
                </a:solidFill>
              </a:rPr>
              <a:t>que requereixen un treball manual</a:t>
            </a:r>
          </a:p>
          <a:p>
            <a:pPr algn="r">
              <a:buAutoNum type="alphaLcParenR"/>
            </a:pPr>
            <a:r>
              <a:rPr lang="ca-ES" sz="1800" dirty="0" err="1" smtClean="0">
                <a:solidFill>
                  <a:schemeClr val="bg1"/>
                </a:solidFill>
              </a:rPr>
              <a:t>Act</a:t>
            </a:r>
            <a:r>
              <a:rPr lang="ca-ES" sz="1800" dirty="0" smtClean="0">
                <a:solidFill>
                  <a:schemeClr val="bg1"/>
                </a:solidFill>
              </a:rPr>
              <a:t>. que tenen un </a:t>
            </a:r>
            <a:r>
              <a:rPr lang="ca-ES" sz="1800" dirty="0" smtClean="0">
                <a:solidFill>
                  <a:srgbClr val="FFFF00"/>
                </a:solidFill>
              </a:rPr>
              <a:t>component FÍSIC</a:t>
            </a:r>
            <a:r>
              <a:rPr lang="ca-ES" sz="1800" dirty="0" smtClean="0">
                <a:solidFill>
                  <a:schemeClr val="bg1"/>
                </a:solidFill>
              </a:rPr>
              <a:t>, on </a:t>
            </a:r>
            <a:r>
              <a:rPr lang="ca-ES" sz="1800" dirty="0" smtClean="0">
                <a:solidFill>
                  <a:srgbClr val="FFFF00"/>
                </a:solidFill>
              </a:rPr>
              <a:t>la IMPLICACIÓ CORPORAL </a:t>
            </a:r>
            <a:r>
              <a:rPr lang="ca-ES" sz="1800" dirty="0" smtClean="0">
                <a:solidFill>
                  <a:schemeClr val="bg1"/>
                </a:solidFill>
              </a:rPr>
              <a:t>és fonamental</a:t>
            </a:r>
          </a:p>
          <a:p>
            <a:pPr marL="0" indent="0" algn="ctr">
              <a:buNone/>
            </a:pPr>
            <a:endParaRPr lang="ca-ES" sz="1800" dirty="0" smtClean="0">
              <a:solidFill>
                <a:schemeClr val="bg1"/>
              </a:solidFill>
            </a:endParaRPr>
          </a:p>
          <a:p>
            <a:pPr marL="0" indent="0" algn="ctr">
              <a:buNone/>
            </a:pPr>
            <a:r>
              <a:rPr lang="ca-ES" sz="2000" dirty="0" smtClean="0"/>
              <a:t>  </a:t>
            </a: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762" y="5301208"/>
            <a:ext cx="156604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505" y="5301208"/>
            <a:ext cx="183370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014" y="5301207"/>
            <a:ext cx="1766691" cy="93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05" y="5301207"/>
            <a:ext cx="1647759" cy="90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20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2. ELEMENTS CARACTERÍSTICS DE  L’OCI</a:t>
            </a:r>
            <a:r>
              <a:rPr lang="ca-ES" sz="2000" dirty="0" smtClean="0"/>
              <a:t>:</a:t>
            </a:r>
          </a:p>
          <a:p>
            <a:pPr marL="0" indent="0" algn="ctr">
              <a:buNone/>
            </a:pPr>
            <a:r>
              <a:rPr lang="ca-ES" sz="2000" b="1" u="sng" dirty="0" smtClean="0"/>
              <a:t>2. 3. L’OCI COM ACTITUD</a:t>
            </a:r>
            <a:r>
              <a:rPr lang="ca-ES" sz="2000" dirty="0" smtClean="0"/>
              <a:t>:</a:t>
            </a:r>
          </a:p>
          <a:p>
            <a:pPr marL="0" indent="0" algn="ctr">
              <a:buNone/>
            </a:pPr>
            <a:r>
              <a:rPr lang="ca-ES" sz="1800" dirty="0" smtClean="0">
                <a:solidFill>
                  <a:schemeClr val="bg1"/>
                </a:solidFill>
              </a:rPr>
              <a:t>L’Oci  no és solament tenir temps lliure i omplir-lo d’activitats. La persona ha de sentir-se lliure al realitzar les activitats                     </a:t>
            </a:r>
            <a:r>
              <a:rPr lang="ca-ES" sz="1800" dirty="0" smtClean="0">
                <a:solidFill>
                  <a:srgbClr val="FFFF00"/>
                </a:solidFill>
              </a:rPr>
              <a:t>EL TEMPS LLIURE ÉS UN ESPAI PRIVILEGIAT QUE HA DE TRASCENDIR EN TOTS ELS ASPECTES I EN TOTS ELS MOMENTS DE LA VIDA</a:t>
            </a:r>
            <a:r>
              <a:rPr lang="ca-ES" sz="1800" dirty="0" smtClean="0">
                <a:solidFill>
                  <a:schemeClr val="bg1"/>
                </a:solidFill>
              </a:rPr>
              <a:t>.</a:t>
            </a:r>
          </a:p>
          <a:p>
            <a:pPr marL="0" indent="0" algn="ctr">
              <a:buNone/>
            </a:pPr>
            <a:r>
              <a:rPr lang="ca-ES" sz="1800" i="1" dirty="0" err="1" smtClean="0">
                <a:solidFill>
                  <a:schemeClr val="bg1"/>
                </a:solidFill>
              </a:rPr>
              <a:t>Dumazedier</a:t>
            </a:r>
            <a:r>
              <a:rPr lang="ca-ES" sz="1800" i="1" dirty="0" smtClean="0">
                <a:solidFill>
                  <a:schemeClr val="bg1"/>
                </a:solidFill>
              </a:rPr>
              <a:t> (1966</a:t>
            </a:r>
            <a:r>
              <a:rPr lang="ca-ES" sz="1800" dirty="0" smtClean="0">
                <a:solidFill>
                  <a:schemeClr val="bg1"/>
                </a:solidFill>
              </a:rPr>
              <a:t>) estableix 4 categories per determinar si una activitat es considera oci com a actitud i no com a simple activitat de temps lliure:</a:t>
            </a:r>
          </a:p>
          <a:p>
            <a:pPr algn="ctr">
              <a:buAutoNum type="arabicParenR"/>
            </a:pPr>
            <a:r>
              <a:rPr lang="ca-ES" sz="1800" dirty="0" smtClean="0">
                <a:solidFill>
                  <a:schemeClr val="bg1"/>
                </a:solidFill>
              </a:rPr>
              <a:t>Caràcter </a:t>
            </a:r>
            <a:r>
              <a:rPr lang="ca-ES" sz="1800" dirty="0" smtClean="0">
                <a:solidFill>
                  <a:srgbClr val="FFFF00"/>
                </a:solidFill>
              </a:rPr>
              <a:t>LIBERATORI</a:t>
            </a:r>
            <a:r>
              <a:rPr lang="ca-ES" sz="1800" dirty="0" smtClean="0">
                <a:solidFill>
                  <a:schemeClr val="bg1"/>
                </a:solidFill>
              </a:rPr>
              <a:t>: en oposició a tot allò que sigui una obligació bàsica</a:t>
            </a:r>
          </a:p>
          <a:p>
            <a:pPr algn="ctr">
              <a:buAutoNum type="arabicParenR"/>
            </a:pPr>
            <a:r>
              <a:rPr lang="ca-ES" sz="1800" dirty="0" smtClean="0">
                <a:solidFill>
                  <a:schemeClr val="bg1"/>
                </a:solidFill>
              </a:rPr>
              <a:t>Caràcter </a:t>
            </a:r>
            <a:r>
              <a:rPr lang="ca-ES" sz="1800" dirty="0" smtClean="0">
                <a:solidFill>
                  <a:srgbClr val="FFFF00"/>
                </a:solidFill>
              </a:rPr>
              <a:t>GRATUÏT</a:t>
            </a:r>
            <a:r>
              <a:rPr lang="ca-ES" sz="1800" dirty="0" smtClean="0">
                <a:solidFill>
                  <a:schemeClr val="bg1"/>
                </a:solidFill>
              </a:rPr>
              <a:t>: </a:t>
            </a:r>
            <a:r>
              <a:rPr lang="ca-ES" sz="1800" dirty="0" err="1" smtClean="0">
                <a:solidFill>
                  <a:schemeClr val="bg1"/>
                </a:solidFill>
              </a:rPr>
              <a:t>act</a:t>
            </a:r>
            <a:r>
              <a:rPr lang="ca-ES" sz="1800" dirty="0" smtClean="0">
                <a:solidFill>
                  <a:schemeClr val="bg1"/>
                </a:solidFill>
              </a:rPr>
              <a:t>. que no té altra finalitat que el plaer de fer-la</a:t>
            </a:r>
          </a:p>
          <a:p>
            <a:pPr algn="ctr">
              <a:buAutoNum type="arabicParenR"/>
            </a:pPr>
            <a:r>
              <a:rPr lang="ca-ES" sz="1800" dirty="0" smtClean="0">
                <a:solidFill>
                  <a:schemeClr val="bg1"/>
                </a:solidFill>
              </a:rPr>
              <a:t>Caràcter </a:t>
            </a:r>
            <a:r>
              <a:rPr lang="ca-ES" sz="1800" dirty="0" smtClean="0">
                <a:solidFill>
                  <a:srgbClr val="FFFF00"/>
                </a:solidFill>
              </a:rPr>
              <a:t>HEDONÍSTIC</a:t>
            </a:r>
            <a:r>
              <a:rPr lang="ca-ES" sz="1800" dirty="0" smtClean="0">
                <a:solidFill>
                  <a:schemeClr val="bg1"/>
                </a:solidFill>
              </a:rPr>
              <a:t>: </a:t>
            </a:r>
            <a:r>
              <a:rPr lang="ca-ES" sz="1800" dirty="0" err="1" smtClean="0">
                <a:solidFill>
                  <a:schemeClr val="bg1"/>
                </a:solidFill>
              </a:rPr>
              <a:t>act</a:t>
            </a:r>
            <a:r>
              <a:rPr lang="ca-ES" sz="1800" dirty="0" smtClean="0">
                <a:solidFill>
                  <a:schemeClr val="bg1"/>
                </a:solidFill>
              </a:rPr>
              <a:t>. orientada a la recerca de la finalitat i del plaer per ella  mateixa</a:t>
            </a:r>
          </a:p>
          <a:p>
            <a:pPr algn="ctr">
              <a:buAutoNum type="arabicParenR"/>
            </a:pPr>
            <a:r>
              <a:rPr lang="ca-ES" sz="1800" dirty="0" smtClean="0">
                <a:solidFill>
                  <a:schemeClr val="bg1"/>
                </a:solidFill>
              </a:rPr>
              <a:t>Caràcter </a:t>
            </a:r>
            <a:r>
              <a:rPr lang="ca-ES" sz="1800" dirty="0" smtClean="0">
                <a:solidFill>
                  <a:srgbClr val="FFFF00"/>
                </a:solidFill>
              </a:rPr>
              <a:t>PERSONAL</a:t>
            </a:r>
            <a:r>
              <a:rPr lang="ca-ES" sz="1800" dirty="0" smtClean="0">
                <a:solidFill>
                  <a:schemeClr val="bg1"/>
                </a:solidFill>
              </a:rPr>
              <a:t>: Ha de donar resposta a necessitats individuals</a:t>
            </a:r>
          </a:p>
          <a:p>
            <a:pPr marL="0" indent="0" algn="ctr">
              <a:buNone/>
            </a:pPr>
            <a:r>
              <a:rPr lang="ca-ES" sz="1800" dirty="0" smtClean="0">
                <a:solidFill>
                  <a:schemeClr val="bg1"/>
                </a:solidFill>
              </a:rPr>
              <a:t>EL TEMPS LLIURE ÉS UN ESPAI PRIVILEGIAT QUE HA DE TRASCENDIR EN TOTS ELS ASPECTES I MOMENTS DE LA VIDA                               OCI COM A ACTITUD</a:t>
            </a:r>
          </a:p>
          <a:p>
            <a:pPr marL="0" indent="0" algn="ctr">
              <a:buNone/>
            </a:pPr>
            <a:endParaRPr lang="ca-ES" sz="1800" dirty="0" smtClean="0">
              <a:solidFill>
                <a:schemeClr val="bg1"/>
              </a:solidFill>
            </a:endParaRPr>
          </a:p>
          <a:p>
            <a:pPr marL="0" indent="0" algn="ctr">
              <a:buNone/>
            </a:pPr>
            <a:endParaRPr lang="ca-ES" sz="2000" dirty="0" smtClean="0"/>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cxnSp>
        <p:nvCxnSpPr>
          <p:cNvPr id="10" name="Connector de fletxa recta 9"/>
          <p:cNvCxnSpPr/>
          <p:nvPr/>
        </p:nvCxnSpPr>
        <p:spPr>
          <a:xfrm>
            <a:off x="2990539" y="198884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etxa a la dreta oscada 11"/>
          <p:cNvSpPr/>
          <p:nvPr/>
        </p:nvSpPr>
        <p:spPr>
          <a:xfrm>
            <a:off x="3989410" y="4644372"/>
            <a:ext cx="1224136" cy="21602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5157192"/>
            <a:ext cx="2629979" cy="104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163" y="5157191"/>
            <a:ext cx="2317800"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03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3. LES FUNCIONS DE  L’OCI</a:t>
            </a:r>
            <a:r>
              <a:rPr lang="ca-ES" sz="2000" dirty="0" smtClean="0"/>
              <a:t>:</a:t>
            </a:r>
          </a:p>
          <a:p>
            <a:pPr marL="0" indent="0" algn="ctr">
              <a:buNone/>
            </a:pPr>
            <a:r>
              <a:rPr lang="ca-ES" sz="2000" b="1" u="sng" dirty="0" smtClean="0"/>
              <a:t>3.1. FUNCIONS DE L’OCI EN EL</a:t>
            </a:r>
            <a:r>
              <a:rPr lang="ca-ES" sz="2000" b="1" u="sng" dirty="0"/>
              <a:t> </a:t>
            </a:r>
            <a:r>
              <a:rPr lang="ca-ES" sz="2000" b="1" u="sng" dirty="0" smtClean="0"/>
              <a:t>PLANOL INDIVIDUAL</a:t>
            </a:r>
            <a:r>
              <a:rPr lang="ca-ES" sz="2000" dirty="0" smtClean="0"/>
              <a:t>:</a:t>
            </a:r>
          </a:p>
          <a:p>
            <a:pPr marL="0" indent="0" algn="ctr">
              <a:buNone/>
            </a:pPr>
            <a:r>
              <a:rPr lang="ca-ES" sz="1800" i="1" dirty="0" err="1" smtClean="0">
                <a:solidFill>
                  <a:schemeClr val="bg1"/>
                </a:solidFill>
              </a:rPr>
              <a:t>Dumazedier</a:t>
            </a:r>
            <a:r>
              <a:rPr lang="ca-ES" sz="1800" dirty="0" smtClean="0">
                <a:solidFill>
                  <a:schemeClr val="bg1"/>
                </a:solidFill>
              </a:rPr>
              <a:t> identifica 3 funcions primordials, conegudes com les </a:t>
            </a:r>
            <a:r>
              <a:rPr lang="ca-ES" sz="1800" b="1" dirty="0" smtClean="0">
                <a:solidFill>
                  <a:srgbClr val="FFFF00"/>
                </a:solidFill>
              </a:rPr>
              <a:t>“TRES D</a:t>
            </a:r>
            <a:r>
              <a:rPr lang="ca-ES" sz="1800" dirty="0" smtClean="0">
                <a:solidFill>
                  <a:srgbClr val="FFFF00"/>
                </a:solidFill>
              </a:rPr>
              <a:t>”</a:t>
            </a:r>
            <a:r>
              <a:rPr lang="ca-ES" sz="1800" dirty="0" smtClean="0">
                <a:solidFill>
                  <a:schemeClr val="bg1"/>
                </a:solidFill>
              </a:rPr>
              <a:t>:                                </a:t>
            </a:r>
            <a:r>
              <a:rPr lang="ca-ES" sz="1800" b="1" dirty="0" smtClean="0">
                <a:solidFill>
                  <a:srgbClr val="FFFF00"/>
                </a:solidFill>
              </a:rPr>
              <a:t>DESCANS, DIVERSIÓ I DESENVOLUPAMENT DE LA PERSONALITAT</a:t>
            </a:r>
          </a:p>
          <a:p>
            <a:pPr marL="0" indent="0" algn="ctr">
              <a:buNone/>
            </a:pPr>
            <a:endParaRPr lang="ca-ES" sz="1800" b="1" dirty="0" smtClean="0">
              <a:solidFill>
                <a:srgbClr val="FFFF00"/>
              </a:solidFill>
            </a:endParaRPr>
          </a:p>
          <a:p>
            <a:pPr marL="0" indent="0" algn="ctr">
              <a:buNone/>
            </a:pPr>
            <a:r>
              <a:rPr lang="ca-ES" sz="1800" dirty="0" smtClean="0">
                <a:solidFill>
                  <a:srgbClr val="FFFF00"/>
                </a:solidFill>
              </a:rPr>
              <a:t>DESCANS</a:t>
            </a:r>
            <a:r>
              <a:rPr lang="ca-ES" sz="1800" dirty="0" smtClean="0">
                <a:solidFill>
                  <a:schemeClr val="bg1"/>
                </a:solidFill>
              </a:rPr>
              <a:t>: repòs reparador de l’acumulació de tensions i alliberament de </a:t>
            </a:r>
            <a:r>
              <a:rPr lang="ca-ES" sz="1800" dirty="0" err="1" smtClean="0">
                <a:solidFill>
                  <a:schemeClr val="bg1"/>
                </a:solidFill>
              </a:rPr>
              <a:t>l’estrés</a:t>
            </a:r>
            <a:r>
              <a:rPr lang="ca-ES" sz="1800" dirty="0" smtClean="0">
                <a:solidFill>
                  <a:schemeClr val="bg1"/>
                </a:solidFill>
              </a:rPr>
              <a:t> que comporten les obligacions (</a:t>
            </a:r>
            <a:r>
              <a:rPr lang="ca-ES" sz="1800" dirty="0" err="1" smtClean="0">
                <a:solidFill>
                  <a:schemeClr val="bg1"/>
                </a:solidFill>
              </a:rPr>
              <a:t>estrés</a:t>
            </a:r>
            <a:r>
              <a:rPr lang="ca-ES" sz="1800" dirty="0" smtClean="0">
                <a:solidFill>
                  <a:schemeClr val="bg1"/>
                </a:solidFill>
              </a:rPr>
              <a:t> personal, desplaçaments a la feina, conflictes personals,...)</a:t>
            </a:r>
          </a:p>
          <a:p>
            <a:pPr marL="0" indent="0" algn="ctr">
              <a:buNone/>
            </a:pPr>
            <a:endParaRPr lang="ca-ES" sz="1800" dirty="0" smtClean="0">
              <a:solidFill>
                <a:schemeClr val="bg1"/>
              </a:solidFill>
            </a:endParaRPr>
          </a:p>
          <a:p>
            <a:pPr marL="0" indent="0" algn="ctr">
              <a:buNone/>
            </a:pPr>
            <a:r>
              <a:rPr lang="ca-ES" sz="1800" dirty="0" smtClean="0">
                <a:solidFill>
                  <a:srgbClr val="FFFF00"/>
                </a:solidFill>
              </a:rPr>
              <a:t>DIVERSIÓ</a:t>
            </a:r>
            <a:r>
              <a:rPr lang="ca-ES" sz="1800" dirty="0" smtClean="0">
                <a:solidFill>
                  <a:schemeClr val="bg1"/>
                </a:solidFill>
              </a:rPr>
              <a:t>: complement al descans, però més dinàmic. Oblidar-nos de l’avorriment per abocar-nos a una activitat lúdica. Oci i diversió és la recerca del plaer. En la diversió trobem un aspecte fonamental de l’oci i el joc</a:t>
            </a:r>
          </a:p>
          <a:p>
            <a:pPr marL="0" indent="0" algn="ctr">
              <a:buNone/>
            </a:pPr>
            <a:endParaRPr lang="ca-ES" sz="1800" dirty="0" smtClean="0">
              <a:solidFill>
                <a:schemeClr val="bg1"/>
              </a:solidFill>
            </a:endParaRPr>
          </a:p>
          <a:p>
            <a:pPr marL="0" indent="0" algn="ctr">
              <a:buNone/>
            </a:pPr>
            <a:r>
              <a:rPr lang="ca-ES" sz="1800" dirty="0" smtClean="0">
                <a:solidFill>
                  <a:srgbClr val="FFFF00"/>
                </a:solidFill>
              </a:rPr>
              <a:t>DESENVOLUPAMENT DE LA PERSONALITAT</a:t>
            </a:r>
            <a:r>
              <a:rPr lang="ca-ES" sz="1800" dirty="0" smtClean="0">
                <a:solidFill>
                  <a:schemeClr val="bg1"/>
                </a:solidFill>
              </a:rPr>
              <a:t>: el individu després del treball, tingui suficient energia per a fer activitats que contribueixin al seu desenvolupament </a:t>
            </a:r>
            <a:r>
              <a:rPr lang="ca-ES" sz="1800" dirty="0" err="1" smtClean="0">
                <a:solidFill>
                  <a:schemeClr val="bg1"/>
                </a:solidFill>
              </a:rPr>
              <a:t>intel.lectual</a:t>
            </a:r>
            <a:r>
              <a:rPr lang="ca-ES" sz="1800" dirty="0" smtClean="0">
                <a:solidFill>
                  <a:schemeClr val="bg1"/>
                </a:solidFill>
              </a:rPr>
              <a:t>, físic i social</a:t>
            </a:r>
          </a:p>
          <a:p>
            <a:pPr marL="0" indent="0" algn="ctr">
              <a:buNone/>
            </a:pPr>
            <a:endParaRPr lang="ca-ES" sz="2000" dirty="0" smtClean="0"/>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2878873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3. LES FUNCIONS DE  L’OCI</a:t>
            </a:r>
            <a:r>
              <a:rPr lang="ca-ES" sz="2000" dirty="0" smtClean="0"/>
              <a:t>:</a:t>
            </a:r>
          </a:p>
          <a:p>
            <a:pPr marL="0" indent="0" algn="ctr">
              <a:buNone/>
            </a:pPr>
            <a:r>
              <a:rPr lang="ca-ES" sz="2000" b="1" u="sng" dirty="0" smtClean="0"/>
              <a:t>3.2. FUNCIONS DE L’OCI EN EL PLANOL SOCIAL</a:t>
            </a:r>
            <a:r>
              <a:rPr lang="ca-ES" sz="2000" dirty="0" smtClean="0"/>
              <a:t>:</a:t>
            </a:r>
          </a:p>
          <a:p>
            <a:pPr algn="ctr">
              <a:buAutoNum type="alphaLcParenR"/>
            </a:pPr>
            <a:r>
              <a:rPr lang="ca-ES" sz="1800" dirty="0" smtClean="0">
                <a:solidFill>
                  <a:schemeClr val="bg1"/>
                </a:solidFill>
              </a:rPr>
              <a:t>Funció de </a:t>
            </a:r>
            <a:r>
              <a:rPr lang="ca-ES" sz="1800" dirty="0" smtClean="0">
                <a:solidFill>
                  <a:srgbClr val="FFFF00"/>
                </a:solidFill>
              </a:rPr>
              <a:t>SOCIALITZACIÓ</a:t>
            </a:r>
            <a:r>
              <a:rPr lang="ca-ES" sz="1800" dirty="0" smtClean="0">
                <a:solidFill>
                  <a:schemeClr val="bg1"/>
                </a:solidFill>
              </a:rPr>
              <a:t>: mitjançant l’oci la persona obté relacions socials més lliures que les pròpies d ela feina o de la família</a:t>
            </a:r>
          </a:p>
          <a:p>
            <a:pPr algn="ctr">
              <a:buAutoNum type="alphaLcParenR"/>
            </a:pPr>
            <a:r>
              <a:rPr lang="ca-ES" sz="1800" dirty="0" smtClean="0">
                <a:solidFill>
                  <a:schemeClr val="bg1"/>
                </a:solidFill>
              </a:rPr>
              <a:t>Funció </a:t>
            </a:r>
            <a:r>
              <a:rPr lang="ca-ES" sz="1800" dirty="0" smtClean="0">
                <a:solidFill>
                  <a:srgbClr val="FFFF00"/>
                </a:solidFill>
              </a:rPr>
              <a:t>SIMBÒLICA</a:t>
            </a:r>
            <a:r>
              <a:rPr lang="ca-ES" sz="1800" dirty="0" smtClean="0">
                <a:solidFill>
                  <a:schemeClr val="bg1"/>
                </a:solidFill>
              </a:rPr>
              <a:t>: l’oci actua com un símbol d’afirmació personal i com a símbol de classe social. Depenent del tipus de classe social, l’activitat d’oci a desenvolupar variarà</a:t>
            </a:r>
          </a:p>
          <a:p>
            <a:pPr algn="ctr">
              <a:buAutoNum type="alphaLcParenR"/>
            </a:pPr>
            <a:r>
              <a:rPr lang="ca-ES" sz="1800" dirty="0" smtClean="0">
                <a:solidFill>
                  <a:schemeClr val="bg1"/>
                </a:solidFill>
              </a:rPr>
              <a:t>Funció </a:t>
            </a:r>
            <a:r>
              <a:rPr lang="ca-ES" sz="1800" dirty="0" smtClean="0">
                <a:solidFill>
                  <a:srgbClr val="FFFF00"/>
                </a:solidFill>
              </a:rPr>
              <a:t>TERAPÈUTICA</a:t>
            </a:r>
            <a:r>
              <a:rPr lang="ca-ES" sz="1800" dirty="0" smtClean="0">
                <a:solidFill>
                  <a:schemeClr val="bg1"/>
                </a:solidFill>
              </a:rPr>
              <a:t>: l’oci contribueix a mantenir un bon estat de salut físic, psíquic i social</a:t>
            </a:r>
          </a:p>
          <a:p>
            <a:pPr marL="0" indent="0" algn="ctr">
              <a:buNone/>
            </a:pPr>
            <a:endParaRPr lang="ca-ES" sz="1800" dirty="0" smtClean="0">
              <a:solidFill>
                <a:schemeClr val="bg1"/>
              </a:solidFill>
            </a:endParaRPr>
          </a:p>
          <a:p>
            <a:pPr marL="0" indent="0" algn="ctr">
              <a:buNone/>
            </a:pPr>
            <a:r>
              <a:rPr lang="ca-ES" sz="2000" b="1" u="sng" dirty="0" smtClean="0"/>
              <a:t>3.3. FUNCIONS DE L’OCI EN EL PLANOL ECONÒMIC</a:t>
            </a:r>
            <a:r>
              <a:rPr lang="ca-ES" sz="2000" dirty="0" smtClean="0"/>
              <a:t>:</a:t>
            </a:r>
          </a:p>
          <a:p>
            <a:pPr marL="0" indent="0" algn="ctr">
              <a:buNone/>
            </a:pPr>
            <a:r>
              <a:rPr lang="ca-ES" sz="1800" dirty="0" smtClean="0">
                <a:solidFill>
                  <a:schemeClr val="bg1"/>
                </a:solidFill>
              </a:rPr>
              <a:t>Oci                         context  </a:t>
            </a:r>
            <a:r>
              <a:rPr lang="ca-ES" sz="1800" dirty="0" smtClean="0">
                <a:solidFill>
                  <a:srgbClr val="FFFF00"/>
                </a:solidFill>
              </a:rPr>
              <a:t>PRODUCCIÓ-CONSUM</a:t>
            </a:r>
            <a:r>
              <a:rPr lang="ca-ES" sz="1800" dirty="0" smtClean="0">
                <a:solidFill>
                  <a:schemeClr val="bg1"/>
                </a:solidFill>
              </a:rPr>
              <a:t>.</a:t>
            </a:r>
          </a:p>
          <a:p>
            <a:pPr marL="0" indent="0" algn="ctr">
              <a:buNone/>
            </a:pPr>
            <a:r>
              <a:rPr lang="ca-ES" sz="1800" dirty="0" smtClean="0">
                <a:solidFill>
                  <a:schemeClr val="bg1"/>
                </a:solidFill>
              </a:rPr>
              <a:t>La indústria de l’oci és molt potent. </a:t>
            </a:r>
          </a:p>
          <a:p>
            <a:pPr marL="0" indent="0" algn="ctr">
              <a:buNone/>
            </a:pPr>
            <a:r>
              <a:rPr lang="ca-ES" sz="1800" dirty="0" smtClean="0">
                <a:solidFill>
                  <a:schemeClr val="bg1"/>
                </a:solidFill>
              </a:rPr>
              <a:t>L’oci és una activitat de consum, està integrada plenament en el sistema econòmic</a:t>
            </a:r>
          </a:p>
          <a:p>
            <a:pPr marL="0" indent="0" algn="ctr">
              <a:buNone/>
            </a:pPr>
            <a:r>
              <a:rPr lang="ca-ES" sz="1800" dirty="0" smtClean="0">
                <a:solidFill>
                  <a:schemeClr val="bg1"/>
                </a:solidFill>
              </a:rPr>
              <a:t>Les activitats a l’aire lliure potser són les úniques que no estan sotmeses</a:t>
            </a:r>
          </a:p>
          <a:p>
            <a:pPr marL="0" indent="0" algn="ctr">
              <a:buNone/>
            </a:pPr>
            <a:r>
              <a:rPr lang="ca-ES" sz="1800" dirty="0" smtClean="0">
                <a:solidFill>
                  <a:schemeClr val="bg1"/>
                </a:solidFill>
              </a:rPr>
              <a:t> al principi del  consum,.....però no totes.</a:t>
            </a: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
        <p:nvSpPr>
          <p:cNvPr id="9" name="Fletxa a la dreta oscada 8"/>
          <p:cNvSpPr/>
          <p:nvPr/>
        </p:nvSpPr>
        <p:spPr>
          <a:xfrm>
            <a:off x="2627784" y="4061562"/>
            <a:ext cx="720080" cy="288032"/>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8596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a:t>4</a:t>
            </a:r>
            <a:r>
              <a:rPr lang="ca-ES" sz="2000" b="1" u="sng" dirty="0" smtClean="0"/>
              <a:t>. FACTORS CONDICIONANTS DE  L’OCI</a:t>
            </a:r>
            <a:r>
              <a:rPr lang="ca-ES" sz="2000" dirty="0" smtClean="0"/>
              <a:t>:</a:t>
            </a:r>
          </a:p>
          <a:p>
            <a:pPr marL="0" indent="0" algn="ctr">
              <a:buNone/>
            </a:pPr>
            <a:r>
              <a:rPr lang="ca-ES" sz="2000" b="1" u="sng" dirty="0" smtClean="0"/>
              <a:t>4.1. EDAT / SITUACIÓ LABORAL</a:t>
            </a:r>
            <a:r>
              <a:rPr lang="ca-ES" sz="2000" dirty="0" smtClean="0"/>
              <a:t>:</a:t>
            </a:r>
          </a:p>
          <a:p>
            <a:pPr marL="0" indent="0" algn="ctr">
              <a:buNone/>
            </a:pPr>
            <a:r>
              <a:rPr lang="ca-ES" sz="1800" dirty="0" smtClean="0">
                <a:solidFill>
                  <a:schemeClr val="bg1"/>
                </a:solidFill>
              </a:rPr>
              <a:t>L’</a:t>
            </a:r>
            <a:r>
              <a:rPr lang="ca-ES" sz="1800" dirty="0" smtClean="0">
                <a:solidFill>
                  <a:srgbClr val="FFFF00"/>
                </a:solidFill>
              </a:rPr>
              <a:t>EDAT</a:t>
            </a:r>
            <a:r>
              <a:rPr lang="ca-ES" sz="1800" dirty="0" smtClean="0">
                <a:solidFill>
                  <a:schemeClr val="bg1"/>
                </a:solidFill>
              </a:rPr>
              <a:t> és un factor clau, ja que determinarà les necessitats, els gustos, les exigències pròpies de cada edat o etapa evolutiva</a:t>
            </a:r>
          </a:p>
          <a:p>
            <a:pPr marL="0" indent="0" algn="ctr">
              <a:buNone/>
            </a:pPr>
            <a:r>
              <a:rPr lang="ca-ES" sz="1800" dirty="0" smtClean="0">
                <a:solidFill>
                  <a:schemeClr val="bg1"/>
                </a:solidFill>
              </a:rPr>
              <a:t>L’EDAT va lligada a la </a:t>
            </a:r>
            <a:r>
              <a:rPr lang="ca-ES" sz="1800" dirty="0" smtClean="0">
                <a:solidFill>
                  <a:srgbClr val="FFFF00"/>
                </a:solidFill>
              </a:rPr>
              <a:t>SITUACIÓ LABORAL</a:t>
            </a:r>
            <a:r>
              <a:rPr lang="ca-ES" sz="1800" dirty="0" smtClean="0">
                <a:solidFill>
                  <a:schemeClr val="bg1"/>
                </a:solidFill>
              </a:rPr>
              <a:t>.</a:t>
            </a:r>
          </a:p>
          <a:p>
            <a:pPr marL="0" indent="0" algn="ctr">
              <a:buNone/>
            </a:pPr>
            <a:r>
              <a:rPr lang="ca-ES" sz="1800" dirty="0" smtClean="0">
                <a:solidFill>
                  <a:schemeClr val="bg1"/>
                </a:solidFill>
              </a:rPr>
              <a:t>Per a la indústria de l’oci interessa un </a:t>
            </a:r>
            <a:r>
              <a:rPr lang="ca-ES" sz="1800" dirty="0" smtClean="0">
                <a:solidFill>
                  <a:srgbClr val="FFFF00"/>
                </a:solidFill>
              </a:rPr>
              <a:t>SUBJECTE PRODUCTIU amb RECURSOS PROPIS</a:t>
            </a:r>
            <a:r>
              <a:rPr lang="ca-ES" sz="1800" dirty="0" smtClean="0">
                <a:solidFill>
                  <a:schemeClr val="bg1"/>
                </a:solidFill>
              </a:rPr>
              <a:t>, que és el que pot gastar. </a:t>
            </a:r>
          </a:p>
          <a:p>
            <a:pPr marL="0" indent="0" algn="ctr">
              <a:buNone/>
            </a:pPr>
            <a:r>
              <a:rPr lang="ca-ES" sz="2000" b="1" u="sng" dirty="0" smtClean="0"/>
              <a:t>4.2. GÈNERE</a:t>
            </a:r>
          </a:p>
          <a:p>
            <a:pPr marL="0" indent="0" algn="ctr">
              <a:buNone/>
            </a:pPr>
            <a:r>
              <a:rPr lang="ca-ES" sz="1800" dirty="0" smtClean="0">
                <a:solidFill>
                  <a:schemeClr val="bg1"/>
                </a:solidFill>
              </a:rPr>
              <a:t>Rebutjar la existència d’ocis diferents per a cada sexe o gènere.</a:t>
            </a:r>
          </a:p>
          <a:p>
            <a:pPr marL="0" indent="0" algn="ctr">
              <a:buNone/>
            </a:pPr>
            <a:r>
              <a:rPr lang="ca-ES" sz="1800" dirty="0" smtClean="0">
                <a:solidFill>
                  <a:schemeClr val="bg1"/>
                </a:solidFill>
              </a:rPr>
              <a:t>Dependrà del rol que se li assigni a cada sexe en la nostra societat i en conseqüència, les possibilitats de pràctica d’un oci en concret per a cada sexe.</a:t>
            </a:r>
          </a:p>
          <a:p>
            <a:pPr marL="0" indent="0" algn="ctr">
              <a:buNone/>
            </a:pPr>
            <a:r>
              <a:rPr lang="ca-ES" sz="2000" b="1" u="sng" dirty="0" smtClean="0"/>
              <a:t>4.3. ESTAT CIVIL I FAMÍLIA:</a:t>
            </a:r>
          </a:p>
          <a:p>
            <a:pPr marL="0" indent="0" algn="ctr">
              <a:buNone/>
            </a:pPr>
            <a:r>
              <a:rPr lang="ca-ES" sz="1800" dirty="0" smtClean="0">
                <a:solidFill>
                  <a:schemeClr val="bg1"/>
                </a:solidFill>
              </a:rPr>
              <a:t>La societat presenta ofertes d’oci molt diferents segons l’estat civil, però també depèn de com cadascú coordina les seves obligacions familiars amb el seu temps per a l’oci. </a:t>
            </a:r>
          </a:p>
          <a:p>
            <a:pPr marL="0" indent="0" algn="ctr">
              <a:buNone/>
            </a:pPr>
            <a:r>
              <a:rPr lang="ca-ES" sz="1800" dirty="0" smtClean="0">
                <a:solidFill>
                  <a:schemeClr val="bg1"/>
                </a:solidFill>
              </a:rPr>
              <a:t>Cada vegada més, s’ofereixen activitats d’oci en família, o d’oci per a singles, </a:t>
            </a:r>
          </a:p>
          <a:p>
            <a:pPr marL="0" indent="0" algn="ctr">
              <a:buNone/>
            </a:pPr>
            <a:r>
              <a:rPr lang="ca-ES" sz="1800" dirty="0" smtClean="0">
                <a:solidFill>
                  <a:schemeClr val="bg1"/>
                </a:solidFill>
              </a:rPr>
              <a:t>o d’oci per a casats, separats</a:t>
            </a: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177397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4. FACTORS CONDICIONANTS DE  L’OCI</a:t>
            </a:r>
            <a:r>
              <a:rPr lang="ca-ES" sz="2000" dirty="0" smtClean="0"/>
              <a:t>:</a:t>
            </a:r>
          </a:p>
          <a:p>
            <a:pPr marL="0" indent="0" algn="ctr">
              <a:buNone/>
            </a:pPr>
            <a:r>
              <a:rPr lang="ca-ES" sz="2000" b="1" u="sng" dirty="0" smtClean="0"/>
              <a:t>4.4. NIVELL CULTURAL, SOCIAL I ECONÒMIC</a:t>
            </a:r>
            <a:r>
              <a:rPr lang="ca-ES" sz="2000" dirty="0" smtClean="0"/>
              <a:t>:</a:t>
            </a:r>
          </a:p>
          <a:p>
            <a:pPr marL="0" indent="0" algn="ctr">
              <a:buNone/>
            </a:pPr>
            <a:r>
              <a:rPr lang="ca-ES" sz="1800" dirty="0" smtClean="0">
                <a:solidFill>
                  <a:schemeClr val="bg1"/>
                </a:solidFill>
              </a:rPr>
              <a:t>- És la cultura la que ofereix alternatives per a una major comprensió i interpretació de la realitat. I per això ens trobem que els desitjos, interessos i perspectives, i les ofertes d’oci i temps lliure, seran diferents segons el nivell cultural.</a:t>
            </a:r>
          </a:p>
          <a:p>
            <a:pPr marL="0" indent="0" algn="ctr">
              <a:buNone/>
            </a:pPr>
            <a:r>
              <a:rPr lang="ca-ES" sz="1800" dirty="0" smtClean="0">
                <a:solidFill>
                  <a:schemeClr val="bg1"/>
                </a:solidFill>
              </a:rPr>
              <a:t>- Els recursos econòmics faciliten o dificultem </a:t>
            </a:r>
            <a:r>
              <a:rPr lang="ca-ES" sz="1800" dirty="0" err="1" smtClean="0">
                <a:solidFill>
                  <a:schemeClr val="bg1"/>
                </a:solidFill>
              </a:rPr>
              <a:t>l’adquisicó</a:t>
            </a:r>
            <a:r>
              <a:rPr lang="ca-ES" sz="1800" dirty="0" smtClean="0">
                <a:solidFill>
                  <a:schemeClr val="bg1"/>
                </a:solidFill>
              </a:rPr>
              <a:t> de bens de consum                                           i l’accés a certs serveis</a:t>
            </a:r>
          </a:p>
          <a:p>
            <a:pPr marL="0" indent="0" algn="ctr">
              <a:buNone/>
            </a:pPr>
            <a:endParaRPr lang="ca-ES" sz="1800" dirty="0">
              <a:solidFill>
                <a:schemeClr val="bg1"/>
              </a:solidFill>
            </a:endParaRPr>
          </a:p>
          <a:p>
            <a:pPr marL="0" indent="0" algn="ctr">
              <a:buNone/>
            </a:pPr>
            <a:r>
              <a:rPr lang="ca-ES" sz="2000" b="1" u="sng" dirty="0" smtClean="0"/>
              <a:t>4.5. ENTORN GEOGRÀFIC: URBÀ / RURAL</a:t>
            </a:r>
            <a:r>
              <a:rPr lang="ca-ES" sz="2000" dirty="0" smtClean="0"/>
              <a:t>:</a:t>
            </a:r>
          </a:p>
          <a:p>
            <a:pPr marL="0" indent="0" algn="ctr">
              <a:buNone/>
            </a:pPr>
            <a:r>
              <a:rPr lang="ca-ES" sz="1800" dirty="0" smtClean="0">
                <a:solidFill>
                  <a:schemeClr val="bg1"/>
                </a:solidFill>
              </a:rPr>
              <a:t>- ¾ parts de la població mundial, viu en països desenvolupats en ciutats i les seves rodalies</a:t>
            </a:r>
          </a:p>
          <a:p>
            <a:pPr marL="0" indent="0" algn="ctr">
              <a:buNone/>
            </a:pPr>
            <a:r>
              <a:rPr lang="ca-ES" sz="1800" dirty="0" smtClean="0">
                <a:solidFill>
                  <a:schemeClr val="bg1"/>
                </a:solidFill>
              </a:rPr>
              <a:t>- Els entorns urbans i rurals presenten avantatges i inconvenients per a la pràctica de l’oci.</a:t>
            </a:r>
          </a:p>
          <a:p>
            <a:pPr algn="ctr">
              <a:buFontTx/>
              <a:buChar char="-"/>
            </a:pPr>
            <a:r>
              <a:rPr lang="ca-ES" sz="1800" dirty="0" smtClean="0">
                <a:solidFill>
                  <a:schemeClr val="bg1"/>
                </a:solidFill>
              </a:rPr>
              <a:t>En les ciutats l’aparició de diferents estils de vida determinen els patrons de l’oci, però és arriscat parlar d’oci </a:t>
            </a:r>
            <a:r>
              <a:rPr lang="ca-ES" sz="1800" dirty="0" err="1" smtClean="0">
                <a:solidFill>
                  <a:schemeClr val="bg1"/>
                </a:solidFill>
              </a:rPr>
              <a:t>urba</a:t>
            </a:r>
            <a:r>
              <a:rPr lang="ca-ES" sz="1800" dirty="0" smtClean="0">
                <a:solidFill>
                  <a:schemeClr val="bg1"/>
                </a:solidFill>
              </a:rPr>
              <a:t>. El que si podem dir, és que </a:t>
            </a:r>
            <a:r>
              <a:rPr lang="ca-ES" sz="1800" dirty="0" smtClean="0">
                <a:solidFill>
                  <a:srgbClr val="FFFF00"/>
                </a:solidFill>
              </a:rPr>
              <a:t>en les CIUTATS són LLOCS DE VIDA ON L’OCI ES MANIFESTA I ÉS DEMANAT</a:t>
            </a:r>
          </a:p>
          <a:p>
            <a:pPr algn="ctr">
              <a:buFontTx/>
              <a:buChar char="-"/>
            </a:pPr>
            <a:r>
              <a:rPr lang="ca-ES" sz="1800" dirty="0" smtClean="0">
                <a:solidFill>
                  <a:schemeClr val="bg1"/>
                </a:solidFill>
              </a:rPr>
              <a:t>L’oci RURAL ha experimentat un </a:t>
            </a:r>
            <a:r>
              <a:rPr lang="ca-ES" sz="1800" dirty="0" err="1" smtClean="0">
                <a:solidFill>
                  <a:schemeClr val="bg1"/>
                </a:solidFill>
              </a:rPr>
              <a:t>considerabLe</a:t>
            </a:r>
            <a:r>
              <a:rPr lang="ca-ES" sz="1800" dirty="0" smtClean="0">
                <a:solidFill>
                  <a:schemeClr val="bg1"/>
                </a:solidFill>
              </a:rPr>
              <a:t> augment i prestigi, fins a poder-se parlar </a:t>
            </a:r>
            <a:r>
              <a:rPr lang="ca-ES" sz="1800" dirty="0" smtClean="0">
                <a:solidFill>
                  <a:srgbClr val="FFFF00"/>
                </a:solidFill>
              </a:rPr>
              <a:t>d’OCI RURAL / DE MUNTANYA</a:t>
            </a:r>
          </a:p>
          <a:p>
            <a:pPr marL="0" indent="0" algn="ctr">
              <a:buNone/>
            </a:pPr>
            <a:endParaRPr lang="ca-ES" sz="1800" dirty="0" smtClean="0">
              <a:solidFill>
                <a:schemeClr val="bg1"/>
              </a:solidFill>
            </a:endParaRPr>
          </a:p>
          <a:p>
            <a:pPr marL="0" indent="0" algn="ctr">
              <a:buNone/>
            </a:pPr>
            <a:endParaRPr lang="ca-ES" sz="1800" dirty="0" smtClean="0">
              <a:solidFill>
                <a:schemeClr val="bg1"/>
              </a:solidFill>
            </a:endParaRPr>
          </a:p>
          <a:p>
            <a:pPr marL="0" indent="0" algn="ctr">
              <a:buNone/>
            </a:pPr>
            <a:endParaRPr lang="ca-ES" sz="2000" dirty="0" smtClean="0"/>
          </a:p>
        </p:txBody>
      </p:sp>
      <p:sp>
        <p:nvSpPr>
          <p:cNvPr id="6"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8" name="Imatge 7"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9" name="Rectangle 8"/>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316545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z="3200" b="1" i="1" u="sng" dirty="0" smtClean="0">
                <a:solidFill>
                  <a:schemeClr val="bg1"/>
                </a:solidFill>
              </a:rPr>
              <a:t>UD1. L’OCI I EL TEMPS DE LLEURE</a:t>
            </a:r>
            <a:endParaRPr lang="es-ES" sz="3200" dirty="0"/>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2"/>
            <a:ext cx="714375" cy="466725"/>
          </a:xfrm>
          <a:prstGeom prst="rect">
            <a:avLst/>
          </a:prstGeom>
          <a:noFill/>
          <a:ln>
            <a:noFill/>
          </a:ln>
        </p:spPr>
      </p:pic>
      <p:sp>
        <p:nvSpPr>
          <p:cNvPr id="8" name="Contenidor de contingut 7"/>
          <p:cNvSpPr>
            <a:spLocks noGrp="1"/>
          </p:cNvSpPr>
          <p:nvPr>
            <p:ph idx="1"/>
          </p:nvPr>
        </p:nvSpPr>
        <p:spPr>
          <a:xfrm>
            <a:off x="457200" y="1600200"/>
            <a:ext cx="8435280" cy="4525963"/>
          </a:xfrm>
        </p:spPr>
        <p:txBody>
          <a:bodyPr>
            <a:normAutofit/>
          </a:bodyPr>
          <a:lstStyle/>
          <a:p>
            <a:pPr marL="0" indent="0">
              <a:buNone/>
            </a:pPr>
            <a:r>
              <a:rPr lang="ca-ES" dirty="0" smtClean="0"/>
              <a:t>		        </a:t>
            </a:r>
            <a:r>
              <a:rPr lang="ca-ES" i="1" dirty="0" smtClean="0">
                <a:solidFill>
                  <a:schemeClr val="bg1"/>
                </a:solidFill>
              </a:rPr>
              <a:t>RELACIÓ ENTRE</a:t>
            </a:r>
            <a:r>
              <a:rPr lang="ca-ES" dirty="0" smtClean="0">
                <a:solidFill>
                  <a:schemeClr val="bg1"/>
                </a:solidFill>
              </a:rPr>
              <a:t>:</a:t>
            </a:r>
          </a:p>
          <a:p>
            <a:pPr marL="0" indent="0">
              <a:buNone/>
            </a:pPr>
            <a:endParaRPr lang="ca-ES" dirty="0"/>
          </a:p>
          <a:p>
            <a:pPr marL="0" indent="0">
              <a:buNone/>
            </a:pPr>
            <a:r>
              <a:rPr lang="ca-ES" dirty="0" smtClean="0"/>
              <a:t>	  </a:t>
            </a:r>
            <a:r>
              <a:rPr lang="ca-ES" sz="3600" dirty="0" smtClean="0">
                <a:solidFill>
                  <a:srgbClr val="FFFF00"/>
                </a:solidFill>
              </a:rPr>
              <a:t>OCI</a:t>
            </a:r>
            <a:r>
              <a:rPr lang="ca-ES" dirty="0" smtClean="0">
                <a:solidFill>
                  <a:srgbClr val="FFFF00"/>
                </a:solidFill>
              </a:rPr>
              <a:t>	</a:t>
            </a:r>
            <a:r>
              <a:rPr lang="ca-ES" dirty="0" smtClean="0"/>
              <a:t>			</a:t>
            </a:r>
            <a:r>
              <a:rPr lang="ca-ES" dirty="0" smtClean="0">
                <a:solidFill>
                  <a:srgbClr val="FFFF00"/>
                </a:solidFill>
              </a:rPr>
              <a:t>        </a:t>
            </a:r>
            <a:r>
              <a:rPr lang="ca-ES" sz="3600" dirty="0" smtClean="0">
                <a:solidFill>
                  <a:srgbClr val="FFFF00"/>
                </a:solidFill>
              </a:rPr>
              <a:t>TEMPS LLIURE</a:t>
            </a:r>
          </a:p>
          <a:p>
            <a:pPr marL="0" indent="0">
              <a:buNone/>
            </a:pPr>
            <a:endParaRPr lang="ca-ES" dirty="0"/>
          </a:p>
          <a:p>
            <a:pPr marL="0" indent="0">
              <a:buNone/>
            </a:pPr>
            <a:endParaRPr lang="ca-ES" dirty="0" smtClean="0"/>
          </a:p>
          <a:p>
            <a:pPr marL="0" indent="0">
              <a:buNone/>
            </a:pPr>
            <a:r>
              <a:rPr lang="ca-ES" dirty="0"/>
              <a:t>	</a:t>
            </a:r>
            <a:r>
              <a:rPr lang="ca-ES" dirty="0" smtClean="0"/>
              <a:t>		    </a:t>
            </a:r>
          </a:p>
          <a:p>
            <a:pPr marL="0" indent="0">
              <a:buNone/>
            </a:pPr>
            <a:r>
              <a:rPr lang="ca-ES" dirty="0"/>
              <a:t>	</a:t>
            </a:r>
            <a:r>
              <a:rPr lang="ca-ES" dirty="0" smtClean="0"/>
              <a:t>		</a:t>
            </a:r>
            <a:r>
              <a:rPr lang="ca-ES" sz="4000" smtClean="0">
                <a:solidFill>
                  <a:srgbClr val="FFFF00"/>
                </a:solidFill>
              </a:rPr>
              <a:t>      </a:t>
            </a:r>
            <a:r>
              <a:rPr lang="ca-ES" sz="4000" dirty="0" smtClean="0">
                <a:solidFill>
                  <a:srgbClr val="FFFF00"/>
                </a:solidFill>
              </a:rPr>
              <a:t>JOC</a:t>
            </a:r>
            <a:endParaRPr lang="es-ES" sz="4000" dirty="0">
              <a:solidFill>
                <a:srgbClr val="FFFF00"/>
              </a:solidFill>
            </a:endParaRPr>
          </a:p>
        </p:txBody>
      </p:sp>
      <p:sp>
        <p:nvSpPr>
          <p:cNvPr id="9" name="Fletxa esquerra, dreta i cap amunt 8"/>
          <p:cNvSpPr/>
          <p:nvPr/>
        </p:nvSpPr>
        <p:spPr>
          <a:xfrm rot="10800000">
            <a:off x="3275856" y="2615580"/>
            <a:ext cx="2160240" cy="2376264"/>
          </a:xfrm>
          <a:prstGeom prst="leftRightUpArrow">
            <a:avLst>
              <a:gd name="adj1" fmla="val 25000"/>
              <a:gd name="adj2" fmla="val 32407"/>
              <a:gd name="adj3" fmla="val 2182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8604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179512" y="650305"/>
            <a:ext cx="8784976" cy="5370983"/>
          </a:xfrm>
        </p:spPr>
        <p:txBody>
          <a:bodyPr>
            <a:normAutofit/>
          </a:bodyPr>
          <a:lstStyle/>
          <a:p>
            <a:r>
              <a:rPr lang="ca-ES" sz="2000" b="1" u="sng" dirty="0" smtClean="0"/>
              <a:t>1. APROXIMACIÓ AL CONCEPTE D’OCI</a:t>
            </a:r>
            <a:br>
              <a:rPr lang="ca-ES" sz="2000" b="1" u="sng" dirty="0" smtClean="0"/>
            </a:br>
            <a:r>
              <a:rPr lang="ca-ES" sz="1800" dirty="0" smtClean="0">
                <a:solidFill>
                  <a:schemeClr val="bg1"/>
                </a:solidFill>
              </a:rPr>
              <a:t/>
            </a:r>
            <a:br>
              <a:rPr lang="ca-ES" sz="1800" dirty="0" smtClean="0">
                <a:solidFill>
                  <a:schemeClr val="bg1"/>
                </a:solidFill>
              </a:rPr>
            </a:br>
            <a:r>
              <a:rPr lang="ca-ES" sz="1800" dirty="0" smtClean="0">
                <a:solidFill>
                  <a:schemeClr val="bg1"/>
                </a:solidFill>
              </a:rPr>
              <a:t>-</a:t>
            </a:r>
            <a:r>
              <a:rPr lang="ca-ES" sz="1800" b="1" dirty="0" smtClean="0"/>
              <a:t>L’OCI</a:t>
            </a:r>
            <a:r>
              <a:rPr lang="ca-ES" sz="1800" dirty="0" smtClean="0">
                <a:solidFill>
                  <a:schemeClr val="bg1"/>
                </a:solidFill>
              </a:rPr>
              <a:t>: terme molt de moda actualment. </a:t>
            </a:r>
            <a:r>
              <a:rPr lang="ca-ES" sz="1800" dirty="0" smtClean="0"/>
              <a:t>“</a:t>
            </a:r>
            <a:r>
              <a:rPr lang="ca-ES" sz="2000" b="1" dirty="0" smtClean="0"/>
              <a:t>OCUPACIÓ DEL TEMPS D’OCI</a:t>
            </a:r>
            <a:r>
              <a:rPr lang="ca-ES" sz="1800" dirty="0" smtClean="0"/>
              <a:t>”</a:t>
            </a:r>
            <a:br>
              <a:rPr lang="ca-ES" sz="1800" dirty="0" smtClean="0"/>
            </a:br>
            <a:r>
              <a:rPr lang="ca-ES" sz="1800" dirty="0" smtClean="0">
                <a:solidFill>
                  <a:schemeClr val="bg1"/>
                </a:solidFill>
              </a:rPr>
              <a:t>-l’oci és un fet humà, la seva concepció ha evolucionat junt amb les èpoques, fins canviar radicalment el seu significat. D’aquí la quantitat de definicions contraposades:</a:t>
            </a:r>
            <a:br>
              <a:rPr lang="ca-ES" sz="1800" dirty="0" smtClean="0">
                <a:solidFill>
                  <a:schemeClr val="bg1"/>
                </a:solidFill>
              </a:rPr>
            </a:br>
            <a:r>
              <a:rPr lang="ca-ES" sz="1800" dirty="0" smtClean="0">
                <a:solidFill>
                  <a:schemeClr val="bg1"/>
                </a:solidFill>
              </a:rPr>
              <a:t/>
            </a:r>
            <a:br>
              <a:rPr lang="ca-ES" sz="1800" dirty="0" smtClean="0">
                <a:solidFill>
                  <a:schemeClr val="bg1"/>
                </a:solidFill>
              </a:rPr>
            </a:br>
            <a:r>
              <a:rPr lang="ca-ES" sz="1800" b="1" i="1" dirty="0" smtClean="0">
                <a:solidFill>
                  <a:schemeClr val="bg1"/>
                </a:solidFill>
              </a:rPr>
              <a:t>“l’oci no consisteix en no fer rés, sinó a fer moltes de les coses que no resulten acceptades en els formularis dogmàtics de la classe dominant” </a:t>
            </a:r>
            <a:r>
              <a:rPr lang="ca-ES" sz="1800" dirty="0" smtClean="0">
                <a:solidFill>
                  <a:schemeClr val="bg1"/>
                </a:solidFill>
              </a:rPr>
              <a:t>(</a:t>
            </a:r>
            <a:r>
              <a:rPr lang="ca-ES" sz="1800" i="1" dirty="0" err="1" smtClean="0">
                <a:solidFill>
                  <a:schemeClr val="bg1"/>
                </a:solidFill>
              </a:rPr>
              <a:t>Stevenson</a:t>
            </a:r>
            <a:r>
              <a:rPr lang="ca-ES" sz="1800" dirty="0" smtClean="0">
                <a:solidFill>
                  <a:schemeClr val="bg1"/>
                </a:solidFill>
              </a:rPr>
              <a:t>)</a:t>
            </a:r>
            <a:br>
              <a:rPr lang="ca-ES" sz="1800" dirty="0" smtClean="0">
                <a:solidFill>
                  <a:schemeClr val="bg1"/>
                </a:solidFill>
              </a:rPr>
            </a:br>
            <a:r>
              <a:rPr lang="ca-ES" sz="1800" dirty="0" smtClean="0">
                <a:solidFill>
                  <a:schemeClr val="bg1"/>
                </a:solidFill>
              </a:rPr>
              <a:t/>
            </a:r>
            <a:br>
              <a:rPr lang="ca-ES" sz="1800" dirty="0" smtClean="0">
                <a:solidFill>
                  <a:schemeClr val="bg1"/>
                </a:solidFill>
              </a:rPr>
            </a:br>
            <a:r>
              <a:rPr lang="ca-ES" sz="1800" b="1" i="1" dirty="0" smtClean="0">
                <a:solidFill>
                  <a:schemeClr val="bg1"/>
                </a:solidFill>
              </a:rPr>
              <a:t>“l’oci és el conjunt d’operacions en què l’individu pot dedicar-se voluntàriament, sigui per descansar o per divertir-se, per desenvolupar la seva formació desinteressadament, la seva voluntària participació social o la seva lliure capacitat creadora, quan s’ha alliberat de la seva obligació professional, familiar i social” </a:t>
            </a:r>
            <a:r>
              <a:rPr lang="ca-ES" sz="1800" dirty="0" smtClean="0">
                <a:solidFill>
                  <a:schemeClr val="bg1"/>
                </a:solidFill>
              </a:rPr>
              <a:t>(</a:t>
            </a:r>
            <a:r>
              <a:rPr lang="ca-ES" sz="1800" i="1" dirty="0" err="1" smtClean="0">
                <a:solidFill>
                  <a:schemeClr val="bg1"/>
                </a:solidFill>
              </a:rPr>
              <a:t>Dumazedier</a:t>
            </a:r>
            <a:r>
              <a:rPr lang="ca-ES" sz="1800" i="1" dirty="0" smtClean="0">
                <a:solidFill>
                  <a:schemeClr val="bg1"/>
                </a:solidFill>
              </a:rPr>
              <a:t>, 1966</a:t>
            </a:r>
            <a:r>
              <a:rPr lang="ca-ES" sz="1800" dirty="0" smtClean="0">
                <a:solidFill>
                  <a:schemeClr val="bg1"/>
                </a:solidFill>
              </a:rPr>
              <a:t>)</a:t>
            </a:r>
            <a:br>
              <a:rPr lang="ca-ES" sz="1800" dirty="0" smtClean="0">
                <a:solidFill>
                  <a:schemeClr val="bg1"/>
                </a:solidFill>
              </a:rPr>
            </a:br>
            <a:r>
              <a:rPr lang="ca-ES" sz="1800" dirty="0">
                <a:solidFill>
                  <a:schemeClr val="bg1"/>
                </a:solidFill>
              </a:rPr>
              <a:t/>
            </a:r>
            <a:br>
              <a:rPr lang="ca-ES" sz="1800" dirty="0">
                <a:solidFill>
                  <a:schemeClr val="bg1"/>
                </a:solidFill>
              </a:rPr>
            </a:br>
            <a:r>
              <a:rPr lang="ca-ES" sz="1800" b="1" i="1" dirty="0" smtClean="0">
                <a:solidFill>
                  <a:schemeClr val="bg1"/>
                </a:solidFill>
              </a:rPr>
              <a:t>“l’oci, independentment de l’activitat concreta que es tracti, és una forma d’utilitzar el temps lliure per mitjà d’una ocupació lliurement escollida, realitzada i en que el seu desenvolupament resulta satisfactori o agradable per a l’individu” </a:t>
            </a:r>
            <a:r>
              <a:rPr lang="ca-ES" sz="1800" dirty="0" smtClean="0">
                <a:solidFill>
                  <a:schemeClr val="bg1"/>
                </a:solidFill>
              </a:rPr>
              <a:t>(</a:t>
            </a:r>
            <a:r>
              <a:rPr lang="ca-ES" sz="1800" i="1" dirty="0" smtClean="0">
                <a:solidFill>
                  <a:schemeClr val="bg1"/>
                </a:solidFill>
              </a:rPr>
              <a:t>Trilla, 1989</a:t>
            </a:r>
            <a:r>
              <a:rPr lang="ca-ES" sz="1800" dirty="0" smtClean="0">
                <a:solidFill>
                  <a:schemeClr val="bg1"/>
                </a:solidFill>
              </a:rPr>
              <a:t>)</a:t>
            </a:r>
            <a:endParaRPr lang="es-ES" sz="1800" dirty="0">
              <a:solidFill>
                <a:schemeClr val="bg1"/>
              </a:solidFill>
            </a:endParaRPr>
          </a:p>
        </p:txBody>
      </p:sp>
      <p:sp>
        <p:nvSpPr>
          <p:cNvPr id="4"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5" name="Imatge 4"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7" name="Rectangle 6"/>
          <p:cNvSpPr/>
          <p:nvPr/>
        </p:nvSpPr>
        <p:spPr>
          <a:xfrm>
            <a:off x="509635" y="228424"/>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194826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1"/>
          <p:cNvSpPr txBox="1">
            <a:spLocks/>
          </p:cNvSpPr>
          <p:nvPr/>
        </p:nvSpPr>
        <p:spPr>
          <a:xfrm>
            <a:off x="208707" y="789249"/>
            <a:ext cx="8784976" cy="58178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2000" b="1" u="sng" dirty="0" smtClean="0"/>
              <a:t>1.1. REFERÈNCIES HISTÒRIQUES ENTORN L’OCI</a:t>
            </a:r>
            <a:r>
              <a:rPr lang="ca-ES" sz="1800" dirty="0" smtClean="0"/>
              <a:t>:</a:t>
            </a:r>
          </a:p>
          <a:p>
            <a:endParaRPr lang="ca-ES" sz="1800" dirty="0" smtClean="0">
              <a:solidFill>
                <a:schemeClr val="bg1"/>
              </a:solidFill>
            </a:endParaRPr>
          </a:p>
          <a:p>
            <a:r>
              <a:rPr lang="ca-ES" sz="1800" dirty="0" smtClean="0">
                <a:solidFill>
                  <a:schemeClr val="bg1"/>
                </a:solidFill>
              </a:rPr>
              <a:t> </a:t>
            </a:r>
            <a:r>
              <a:rPr lang="ca-ES" sz="1800" dirty="0">
                <a:solidFill>
                  <a:schemeClr val="bg1"/>
                </a:solidFill>
              </a:rPr>
              <a:t>É</a:t>
            </a:r>
            <a:r>
              <a:rPr lang="ca-ES" sz="1800" dirty="0" smtClean="0">
                <a:solidFill>
                  <a:schemeClr val="bg1"/>
                </a:solidFill>
              </a:rPr>
              <a:t>s necessari parlar de la </a:t>
            </a:r>
            <a:r>
              <a:rPr lang="ca-ES" sz="1800" b="1" u="sng" dirty="0" smtClean="0">
                <a:solidFill>
                  <a:schemeClr val="bg1"/>
                </a:solidFill>
              </a:rPr>
              <a:t>civilització grega i romana</a:t>
            </a:r>
            <a:r>
              <a:rPr lang="ca-ES" sz="1800" dirty="0" smtClean="0">
                <a:solidFill>
                  <a:schemeClr val="bg1"/>
                </a:solidFill>
              </a:rPr>
              <a:t>, on trobem les 2 tesis històriques més significatives en relació a l’oci; per arribar als fets de </a:t>
            </a:r>
            <a:r>
              <a:rPr lang="ca-ES" sz="1800" b="1" u="sng" dirty="0" smtClean="0">
                <a:solidFill>
                  <a:schemeClr val="bg1"/>
                </a:solidFill>
              </a:rPr>
              <a:t>la revolució industrial </a:t>
            </a:r>
            <a:r>
              <a:rPr lang="ca-ES" sz="1800" dirty="0" smtClean="0">
                <a:solidFill>
                  <a:schemeClr val="bg1"/>
                </a:solidFill>
              </a:rPr>
              <a:t>i d’aquí al les aportacions més significatives dels </a:t>
            </a:r>
            <a:r>
              <a:rPr lang="ca-ES" sz="1800" b="1" u="sng" dirty="0" smtClean="0">
                <a:solidFill>
                  <a:schemeClr val="bg1"/>
                </a:solidFill>
              </a:rPr>
              <a:t>autors més rellevants de la sociologia actual</a:t>
            </a:r>
          </a:p>
          <a:p>
            <a:endParaRPr lang="ca-ES" sz="1800" dirty="0">
              <a:solidFill>
                <a:schemeClr val="bg1"/>
              </a:solidFill>
            </a:endParaRPr>
          </a:p>
          <a:p>
            <a:pPr marL="285750" indent="-285750">
              <a:buFont typeface="Arial" charset="0"/>
              <a:buChar char="•"/>
            </a:pPr>
            <a:r>
              <a:rPr lang="ca-ES" sz="1800" b="1" u="sng" dirty="0" smtClean="0">
                <a:solidFill>
                  <a:schemeClr val="bg1"/>
                </a:solidFill>
              </a:rPr>
              <a:t>La postura GREGA</a:t>
            </a:r>
            <a:r>
              <a:rPr lang="ca-ES" sz="1800" dirty="0" smtClean="0">
                <a:solidFill>
                  <a:schemeClr val="bg1"/>
                </a:solidFill>
              </a:rPr>
              <a:t>: el treball possibilita l’oci. Tenint en compte que l’OCI (</a:t>
            </a:r>
            <a:r>
              <a:rPr lang="ca-ES" sz="1800" b="1" dirty="0" smtClean="0">
                <a:solidFill>
                  <a:srgbClr val="FFFF00"/>
                </a:solidFill>
              </a:rPr>
              <a:t>SKHOLÉ</a:t>
            </a:r>
            <a:r>
              <a:rPr lang="ca-ES" sz="1800" dirty="0" smtClean="0">
                <a:solidFill>
                  <a:schemeClr val="bg1"/>
                </a:solidFill>
              </a:rPr>
              <a:t>) dels ciutadans lliures es fonamenta en l’absència de l’oci i llibertat d’un gran nombre d’esclaus (</a:t>
            </a:r>
            <a:r>
              <a:rPr lang="ca-ES" sz="1800" b="1" dirty="0" smtClean="0">
                <a:solidFill>
                  <a:srgbClr val="FFFF00"/>
                </a:solidFill>
              </a:rPr>
              <a:t>ASKHOLÉ</a:t>
            </a:r>
            <a:r>
              <a:rPr lang="ca-ES" sz="1800" dirty="0" smtClean="0">
                <a:solidFill>
                  <a:schemeClr val="bg1"/>
                </a:solidFill>
              </a:rPr>
              <a:t>). En aquest cas, l’oci grec s’oposa al treball, ja que per accedir a la felicitat total (CONTEMPLACIÓ DE LA SAVIESA) és necessari lliurar-se de la necessitat de treballar i poder predicar tot el temps a buscar l’ideal de vida.</a:t>
            </a:r>
          </a:p>
          <a:p>
            <a:pPr marL="285750" indent="-285750">
              <a:buFont typeface="Arial" charset="0"/>
              <a:buChar char="•"/>
            </a:pPr>
            <a:endParaRPr lang="ca-ES" sz="1800" dirty="0">
              <a:solidFill>
                <a:schemeClr val="bg1"/>
              </a:solidFill>
            </a:endParaRPr>
          </a:p>
          <a:p>
            <a:pPr marL="285750" indent="-285750">
              <a:buFont typeface="Arial" charset="0"/>
              <a:buChar char="•"/>
            </a:pPr>
            <a:r>
              <a:rPr lang="ca-ES" sz="1800" b="1" u="sng" dirty="0" smtClean="0">
                <a:solidFill>
                  <a:schemeClr val="bg1"/>
                </a:solidFill>
              </a:rPr>
              <a:t>L’ideal ROMÀ</a:t>
            </a:r>
            <a:r>
              <a:rPr lang="ca-ES" sz="1800" dirty="0" smtClean="0">
                <a:solidFill>
                  <a:schemeClr val="bg1"/>
                </a:solidFill>
              </a:rPr>
              <a:t>: aquest planteja que cada persona ha d’alternar l’oci (</a:t>
            </a:r>
            <a:r>
              <a:rPr lang="ca-ES" sz="1800" b="1" dirty="0" smtClean="0">
                <a:solidFill>
                  <a:srgbClr val="FFFF00"/>
                </a:solidFill>
              </a:rPr>
              <a:t>OTIUM</a:t>
            </a:r>
            <a:r>
              <a:rPr lang="ca-ES" sz="1800" dirty="0" smtClean="0">
                <a:solidFill>
                  <a:schemeClr val="bg1"/>
                </a:solidFill>
              </a:rPr>
              <a:t>) amb la negació de l’oci (</a:t>
            </a:r>
            <a:r>
              <a:rPr lang="ca-ES" sz="1800" b="1" dirty="0" smtClean="0">
                <a:solidFill>
                  <a:srgbClr val="FFFF00"/>
                </a:solidFill>
              </a:rPr>
              <a:t>NEGOTIUM</a:t>
            </a:r>
            <a:r>
              <a:rPr lang="ca-ES" sz="1800" dirty="0" smtClean="0">
                <a:solidFill>
                  <a:schemeClr val="bg1"/>
                </a:solidFill>
              </a:rPr>
              <a:t>), essent l’oci un mitjà, tant de descans i recreació com de meditació, i el treball, és la finalitat. En aquest cas, s’afirma que l’oci possibilita el treball, entenent que totes les persones necessiten d’un temps per poder-se recuperar i poder tornar a dedicar-se al treball)</a:t>
            </a:r>
          </a:p>
          <a:p>
            <a:pPr marL="285750" indent="-285750">
              <a:buFont typeface="Arial" charset="0"/>
              <a:buChar char="•"/>
            </a:pPr>
            <a:endParaRPr lang="ca-ES" sz="1800" dirty="0">
              <a:solidFill>
                <a:schemeClr val="bg1"/>
              </a:solidFill>
            </a:endParaRPr>
          </a:p>
          <a:p>
            <a:pPr marL="285750" indent="-285750">
              <a:buFont typeface="Arial" charset="0"/>
              <a:buChar char="•"/>
            </a:pPr>
            <a:r>
              <a:rPr lang="ca-ES" sz="1800" dirty="0" smtClean="0">
                <a:solidFill>
                  <a:schemeClr val="bg1"/>
                </a:solidFill>
              </a:rPr>
              <a:t>A </a:t>
            </a:r>
            <a:r>
              <a:rPr lang="ca-ES" sz="1800" b="1" u="sng" dirty="0" smtClean="0">
                <a:solidFill>
                  <a:schemeClr val="bg1"/>
                </a:solidFill>
              </a:rPr>
              <a:t>l’EDAT MITJANA i al RENAIXEMENT</a:t>
            </a:r>
            <a:r>
              <a:rPr lang="ca-ES" sz="1800" dirty="0" smtClean="0">
                <a:solidFill>
                  <a:schemeClr val="bg1"/>
                </a:solidFill>
              </a:rPr>
              <a:t>, es troba un altre sentit a l’oci. El tipus d’oci és un esperit lúdic classista. Consisteix  en l’abstenció del treball i en dedicar-se a activitats lliurement escollides com la guerra, la política, l’esport, la ciència o la religió. “La vida ociosa és un indicador d’una elevada posició social” (</a:t>
            </a:r>
            <a:r>
              <a:rPr lang="ca-ES" sz="1800" i="1" dirty="0" err="1" smtClean="0">
                <a:solidFill>
                  <a:schemeClr val="bg1"/>
                </a:solidFill>
              </a:rPr>
              <a:t>Hiuzinga</a:t>
            </a:r>
            <a:r>
              <a:rPr lang="ca-ES" sz="1800" i="1" dirty="0" smtClean="0">
                <a:solidFill>
                  <a:schemeClr val="bg1"/>
                </a:solidFill>
              </a:rPr>
              <a:t>, 1924</a:t>
            </a:r>
            <a:r>
              <a:rPr lang="ca-ES" sz="1800" dirty="0" smtClean="0">
                <a:solidFill>
                  <a:schemeClr val="bg1"/>
                </a:solidFill>
              </a:rPr>
              <a:t>)</a:t>
            </a:r>
          </a:p>
          <a:p>
            <a:endParaRPr lang="es-ES" sz="1800" dirty="0">
              <a:solidFill>
                <a:schemeClr val="bg1"/>
              </a:solidFill>
            </a:endParaRP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48793"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1621354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0" y="598861"/>
            <a:ext cx="8862864" cy="5553091"/>
          </a:xfrm>
        </p:spPr>
        <p:txBody>
          <a:bodyPr>
            <a:normAutofit lnSpcReduction="10000"/>
          </a:bodyPr>
          <a:lstStyle/>
          <a:p>
            <a:pPr marL="0" indent="0">
              <a:buNone/>
            </a:pPr>
            <a:r>
              <a:rPr lang="ca-ES" sz="3600" b="1" dirty="0" smtClean="0">
                <a:solidFill>
                  <a:schemeClr val="bg1"/>
                </a:solidFill>
              </a:rPr>
              <a:t>		</a:t>
            </a:r>
            <a:r>
              <a:rPr lang="ca-ES" sz="2000" b="1" u="sng" dirty="0" smtClean="0"/>
              <a:t>1.1. REFERÈNCIES HISTÒRIQUES ENTORN L’OCI</a:t>
            </a:r>
            <a:r>
              <a:rPr lang="ca-ES" sz="2000" dirty="0" smtClean="0"/>
              <a:t>:</a:t>
            </a:r>
          </a:p>
          <a:p>
            <a:pPr algn="ctr"/>
            <a:r>
              <a:rPr lang="ca-ES" sz="1800" dirty="0" smtClean="0">
                <a:solidFill>
                  <a:schemeClr val="bg1"/>
                </a:solidFill>
              </a:rPr>
              <a:t>En </a:t>
            </a:r>
            <a:r>
              <a:rPr lang="ca-ES" sz="1800" b="1" u="sng" dirty="0" smtClean="0">
                <a:solidFill>
                  <a:schemeClr val="bg1"/>
                </a:solidFill>
              </a:rPr>
              <a:t>l’EDAT MODERNA </a:t>
            </a:r>
            <a:r>
              <a:rPr lang="ca-ES" sz="1800" dirty="0" smtClean="0">
                <a:solidFill>
                  <a:schemeClr val="bg1"/>
                </a:solidFill>
              </a:rPr>
              <a:t>(S.XVII-XVIII): l’ètica reformista del Calvinisme i les rígides doctrines del puritanisme anglès, donen un nou sentit a l’oci. Es considera que l’oci és un vici personal i social. L’oci </a:t>
            </a:r>
            <a:r>
              <a:rPr lang="ca-ES" sz="1800" dirty="0">
                <a:solidFill>
                  <a:schemeClr val="bg1"/>
                </a:solidFill>
              </a:rPr>
              <a:t>p</a:t>
            </a:r>
            <a:r>
              <a:rPr lang="ca-ES" sz="1800" dirty="0" smtClean="0">
                <a:solidFill>
                  <a:schemeClr val="bg1"/>
                </a:solidFill>
              </a:rPr>
              <a:t>assa a se </a:t>
            </a:r>
            <a:r>
              <a:rPr lang="ca-ES" sz="1800" dirty="0" smtClean="0">
                <a:solidFill>
                  <a:schemeClr val="bg1"/>
                </a:solidFill>
              </a:rPr>
              <a:t>r </a:t>
            </a:r>
            <a:r>
              <a:rPr lang="ca-ES" sz="1800" dirty="0" smtClean="0">
                <a:solidFill>
                  <a:schemeClr val="bg1"/>
                </a:solidFill>
              </a:rPr>
              <a:t>entès  com </a:t>
            </a:r>
            <a:r>
              <a:rPr lang="ca-ES" sz="1800" dirty="0" smtClean="0">
                <a:solidFill>
                  <a:schemeClr val="bg1"/>
                </a:solidFill>
              </a:rPr>
              <a:t>contraposat al treball. El treball és productiu, l’oci és improductiu. Els protestants van suprimir els dies de festa dels  Sants i amb això es van eliminar els  dies de festa. El moviment purità va restringir els plaers i les distraccions, i mirava amb recel la pràctica de l’E.F. i dels  esports</a:t>
            </a:r>
          </a:p>
          <a:p>
            <a:pPr marL="0" indent="0" algn="ctr">
              <a:buNone/>
            </a:pPr>
            <a:endParaRPr lang="ca-ES" sz="1800" dirty="0" smtClean="0">
              <a:solidFill>
                <a:schemeClr val="bg1"/>
              </a:solidFill>
            </a:endParaRPr>
          </a:p>
          <a:p>
            <a:pPr algn="ctr"/>
            <a:r>
              <a:rPr lang="ca-ES" sz="1800" dirty="0" smtClean="0">
                <a:solidFill>
                  <a:schemeClr val="bg1"/>
                </a:solidFill>
              </a:rPr>
              <a:t>L’arribada de la </a:t>
            </a:r>
            <a:r>
              <a:rPr lang="ca-ES" sz="1800" b="1" u="sng" dirty="0" smtClean="0">
                <a:solidFill>
                  <a:schemeClr val="bg1"/>
                </a:solidFill>
              </a:rPr>
              <a:t>REVOLUCIÓ INDUSTRIAL</a:t>
            </a:r>
            <a:r>
              <a:rPr lang="ca-ES" sz="1800" dirty="0" smtClean="0">
                <a:solidFill>
                  <a:schemeClr val="bg1"/>
                </a:solidFill>
              </a:rPr>
              <a:t>: febre per a la producció que repercuteix negativament sobre els treballadors. L’automatització de l’era industrial genera un tipus de treball que sols  busca la productivitat, i en conseqüència, la ideologia del desenvolupament en quantitat. Aquest fenomen comporta la necessitat que l’home treballi més en menys hores, produint elevadíssimes xifres d’atur.</a:t>
            </a:r>
          </a:p>
          <a:p>
            <a:pPr marL="0" indent="0">
              <a:buNone/>
            </a:pPr>
            <a:endParaRPr lang="ca-ES" sz="1800" dirty="0" smtClean="0">
              <a:solidFill>
                <a:schemeClr val="bg1"/>
              </a:solidFill>
            </a:endParaRPr>
          </a:p>
          <a:p>
            <a:pPr algn="ctr"/>
            <a:r>
              <a:rPr lang="ca-ES" sz="1800" b="1" u="sng" dirty="0" smtClean="0">
                <a:solidFill>
                  <a:schemeClr val="bg1"/>
                </a:solidFill>
              </a:rPr>
              <a:t>A partir de la Revolució Industria</a:t>
            </a:r>
            <a:r>
              <a:rPr lang="ca-ES" sz="1800" dirty="0" smtClean="0">
                <a:solidFill>
                  <a:schemeClr val="bg1"/>
                </a:solidFill>
              </a:rPr>
              <a:t>l, l’oci es considera un temps aliè del treball habitual i quotidià. El temps d’oci no té una valor positiu o negatiu en si mateix, surt com a conseqüència de la </a:t>
            </a:r>
            <a:r>
              <a:rPr lang="ca-ES" sz="1800" dirty="0" err="1" smtClean="0">
                <a:solidFill>
                  <a:schemeClr val="bg1"/>
                </a:solidFill>
              </a:rPr>
              <a:t>desvalorització</a:t>
            </a:r>
            <a:r>
              <a:rPr lang="ca-ES" sz="1800" dirty="0" smtClean="0">
                <a:solidFill>
                  <a:schemeClr val="bg1"/>
                </a:solidFill>
              </a:rPr>
              <a:t> del treball. Disposar de temps lliure resulta un temps buit per a tot. Lliure per fer allò que es vulgui i disponible per a tothom. Tanmateix, es proposa un concepte d’oci massiu, inspirat i controlat per la burgesia dominant, traduint-se com un </a:t>
            </a:r>
            <a:r>
              <a:rPr lang="ca-ES" sz="1800" dirty="0" smtClean="0">
                <a:solidFill>
                  <a:srgbClr val="FFFF00"/>
                </a:solidFill>
              </a:rPr>
              <a:t>OCI CONSUMISTA</a:t>
            </a:r>
            <a:r>
              <a:rPr lang="ca-ES" sz="1800" dirty="0" smtClean="0">
                <a:solidFill>
                  <a:schemeClr val="bg1"/>
                </a:solidFill>
              </a:rPr>
              <a:t>, creant-se fins i tot, el mercat de l’oci</a:t>
            </a:r>
            <a:r>
              <a:rPr lang="ca-ES" sz="1600" dirty="0" smtClean="0">
                <a:solidFill>
                  <a:schemeClr val="bg1"/>
                </a:solidFill>
              </a:rPr>
              <a:t>.</a:t>
            </a:r>
          </a:p>
          <a:p>
            <a:endParaRPr lang="ca-ES" sz="1800" dirty="0">
              <a:solidFill>
                <a:schemeClr val="bg1"/>
              </a:solidFill>
            </a:endParaRPr>
          </a:p>
          <a:p>
            <a:endParaRPr lang="ca-ES" sz="1800" dirty="0" smtClean="0">
              <a:solidFill>
                <a:schemeClr val="bg1"/>
              </a:solidFill>
            </a:endParaRP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39552"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381599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a-ES" sz="3600" b="1" dirty="0" smtClean="0">
                <a:solidFill>
                  <a:schemeClr val="bg1"/>
                </a:solidFill>
              </a:rPr>
              <a:t>		</a:t>
            </a:r>
            <a:r>
              <a:rPr lang="ca-ES" sz="2000" b="1" u="sng" dirty="0" smtClean="0"/>
              <a:t>1.1. REFERÈNCIES HISTÒRIQUES ENTORN L’OCI</a:t>
            </a:r>
            <a:r>
              <a:rPr lang="ca-ES" sz="2000" dirty="0" smtClean="0"/>
              <a:t>:</a:t>
            </a:r>
          </a:p>
          <a:p>
            <a:pPr algn="ctr"/>
            <a:r>
              <a:rPr lang="ca-ES" sz="1800" dirty="0" smtClean="0">
                <a:solidFill>
                  <a:schemeClr val="bg1"/>
                </a:solidFill>
              </a:rPr>
              <a:t>En </a:t>
            </a:r>
            <a:r>
              <a:rPr lang="ca-ES" sz="1800" b="1" dirty="0">
                <a:solidFill>
                  <a:schemeClr val="bg1"/>
                </a:solidFill>
              </a:rPr>
              <a:t> </a:t>
            </a:r>
            <a:r>
              <a:rPr lang="ca-ES" sz="1800" dirty="0" smtClean="0">
                <a:solidFill>
                  <a:schemeClr val="bg1"/>
                </a:solidFill>
              </a:rPr>
              <a:t>tots els països econòmicament desenvolupats, ha tingut lloc aquesta REDUCCIÓ DEL TEMPS DE TREBALL, i en conseqüència, UN AUGMENT DEL TEMPS LLIURE. Aquest fenomen  ha tingut lloc degut a 4 factors que han esdevingut </a:t>
            </a:r>
            <a:r>
              <a:rPr lang="ca-ES" sz="1800" dirty="0" err="1" smtClean="0">
                <a:solidFill>
                  <a:schemeClr val="bg1"/>
                </a:solidFill>
              </a:rPr>
              <a:t>paral.lels</a:t>
            </a:r>
            <a:r>
              <a:rPr lang="ca-ES" sz="1800" dirty="0" smtClean="0">
                <a:solidFill>
                  <a:schemeClr val="bg1"/>
                </a:solidFill>
              </a:rPr>
              <a:t> :</a:t>
            </a:r>
          </a:p>
          <a:p>
            <a:pPr algn="ctr">
              <a:buFontTx/>
              <a:buChar char="-"/>
            </a:pPr>
            <a:r>
              <a:rPr lang="ca-ES" sz="1800" dirty="0" smtClean="0">
                <a:solidFill>
                  <a:schemeClr val="bg1"/>
                </a:solidFill>
              </a:rPr>
              <a:t>MENYS HORES DIÀRIS DE TREBALL</a:t>
            </a:r>
          </a:p>
          <a:p>
            <a:pPr algn="ctr">
              <a:buFontTx/>
              <a:buChar char="-"/>
            </a:pPr>
            <a:r>
              <a:rPr lang="ca-ES" sz="1800" dirty="0" smtClean="0">
                <a:solidFill>
                  <a:schemeClr val="bg1"/>
                </a:solidFill>
              </a:rPr>
              <a:t>DISMINUCIÓ DELS DIES DE TREBALL PER SETMANA</a:t>
            </a:r>
          </a:p>
          <a:p>
            <a:pPr algn="ctr">
              <a:buFontTx/>
              <a:buChar char="-"/>
            </a:pPr>
            <a:r>
              <a:rPr lang="ca-ES" sz="1800" dirty="0" smtClean="0">
                <a:solidFill>
                  <a:schemeClr val="bg1"/>
                </a:solidFill>
              </a:rPr>
              <a:t>MENYS SETMANES DE TREBALL A L’ANY</a:t>
            </a:r>
          </a:p>
          <a:p>
            <a:pPr algn="ctr">
              <a:buFontTx/>
              <a:buChar char="-"/>
            </a:pPr>
            <a:r>
              <a:rPr lang="ca-ES" sz="1800" dirty="0" smtClean="0">
                <a:solidFill>
                  <a:schemeClr val="bg1"/>
                </a:solidFill>
              </a:rPr>
              <a:t>MENYS ANYS DE TREBALL EN UNA VIDA COMPLERTA</a:t>
            </a:r>
          </a:p>
          <a:p>
            <a:pPr marL="0" indent="0" algn="ctr">
              <a:buNone/>
            </a:pPr>
            <a:endParaRPr lang="ca-ES" sz="1800" dirty="0">
              <a:solidFill>
                <a:schemeClr val="bg1"/>
              </a:solidFill>
            </a:endParaRPr>
          </a:p>
          <a:p>
            <a:pPr marL="0" indent="0" algn="ctr">
              <a:buNone/>
            </a:pPr>
            <a:r>
              <a:rPr lang="ca-ES" sz="1800" b="1" u="sng" dirty="0" smtClean="0">
                <a:solidFill>
                  <a:srgbClr val="FFFF00"/>
                </a:solidFill>
              </a:rPr>
              <a:t>LA IMPORTÀNCIA DE TENIR TEMPS LLIURE I OCUPAR-LO EN ACTIVITATS QUE ENS AJUDIN A FORMAR-NOS COM A PERSONES</a:t>
            </a:r>
            <a:r>
              <a:rPr lang="ca-ES" sz="1800" dirty="0" smtClean="0">
                <a:solidFill>
                  <a:schemeClr val="bg1"/>
                </a:solidFill>
              </a:rPr>
              <a:t>. Aquesta visió té un caràcter preventiu d’alguns dels mals més endèmics de la societat (depressió, </a:t>
            </a:r>
            <a:r>
              <a:rPr lang="ca-ES" sz="1800" dirty="0" err="1" smtClean="0">
                <a:solidFill>
                  <a:schemeClr val="bg1"/>
                </a:solidFill>
              </a:rPr>
              <a:t>aíïlament</a:t>
            </a:r>
            <a:r>
              <a:rPr lang="ca-ES" sz="1800" dirty="0" smtClean="0">
                <a:solidFill>
                  <a:schemeClr val="bg1"/>
                </a:solidFill>
              </a:rPr>
              <a:t>, alcoholisme, </a:t>
            </a:r>
            <a:r>
              <a:rPr lang="ca-ES" sz="1800" dirty="0" err="1" smtClean="0">
                <a:solidFill>
                  <a:schemeClr val="bg1"/>
                </a:solidFill>
              </a:rPr>
              <a:t>drogadicció</a:t>
            </a:r>
            <a:r>
              <a:rPr lang="ca-ES" sz="1800" dirty="0" smtClean="0">
                <a:solidFill>
                  <a:schemeClr val="bg1"/>
                </a:solidFill>
              </a:rPr>
              <a:t>, malalties per sedentarisme, </a:t>
            </a:r>
            <a:r>
              <a:rPr lang="ca-ES" sz="1800" dirty="0" err="1" smtClean="0">
                <a:solidFill>
                  <a:schemeClr val="bg1"/>
                </a:solidFill>
              </a:rPr>
              <a:t>malaties</a:t>
            </a:r>
            <a:r>
              <a:rPr lang="ca-ES" sz="1800" dirty="0" smtClean="0">
                <a:solidFill>
                  <a:schemeClr val="bg1"/>
                </a:solidFill>
              </a:rPr>
              <a:t> cròniques,...). Això esdevé que avui en dia, el temps lliure sigui una reivindicació de totes les classes socials i en tots els grups d’edats.</a:t>
            </a:r>
          </a:p>
          <a:p>
            <a:pPr marL="0" indent="0" algn="ctr">
              <a:buNone/>
            </a:pPr>
            <a:r>
              <a:rPr lang="ca-ES" sz="1800" i="1" dirty="0" smtClean="0">
                <a:solidFill>
                  <a:schemeClr val="bg1"/>
                </a:solidFill>
              </a:rPr>
              <a:t>Peralta (1990</a:t>
            </a:r>
            <a:r>
              <a:rPr lang="ca-ES" sz="1800" dirty="0" smtClean="0">
                <a:solidFill>
                  <a:schemeClr val="bg1"/>
                </a:solidFill>
              </a:rPr>
              <a:t>) </a:t>
            </a:r>
            <a:r>
              <a:rPr lang="ca-ES" sz="1800" b="1" i="1" dirty="0" smtClean="0">
                <a:solidFill>
                  <a:schemeClr val="bg1"/>
                </a:solidFill>
              </a:rPr>
              <a:t>“alliberar el temps i generar l’espai perquè la recreació contribueixi al perfeccionament de l’home, és un repte per aquest, però significa també un reclam  social a l’estat i al govern perquè garanteixi les estructures adequades i els recursos </a:t>
            </a:r>
            <a:r>
              <a:rPr lang="ca-ES" sz="1800" b="1" i="1" dirty="0" err="1" smtClean="0">
                <a:solidFill>
                  <a:schemeClr val="bg1"/>
                </a:solidFill>
              </a:rPr>
              <a:t>adicionals</a:t>
            </a:r>
            <a:r>
              <a:rPr lang="ca-ES" sz="1800" b="1" i="1" dirty="0" smtClean="0">
                <a:solidFill>
                  <a:schemeClr val="bg1"/>
                </a:solidFill>
              </a:rPr>
              <a:t> per a la recreació del cos, la ment i </a:t>
            </a:r>
            <a:r>
              <a:rPr lang="ca-ES" sz="1800" b="1" i="1" dirty="0" err="1" smtClean="0">
                <a:solidFill>
                  <a:schemeClr val="bg1"/>
                </a:solidFill>
              </a:rPr>
              <a:t>l’espertit</a:t>
            </a:r>
            <a:r>
              <a:rPr lang="ca-ES" sz="1800" b="1" i="1" dirty="0" smtClean="0">
                <a:solidFill>
                  <a:schemeClr val="bg1"/>
                </a:solidFill>
              </a:rPr>
              <a:t>”</a:t>
            </a:r>
          </a:p>
          <a:p>
            <a:pPr marL="0" indent="0" algn="ctr">
              <a:buNone/>
            </a:pPr>
            <a:r>
              <a:rPr lang="ca-ES" sz="1800" b="1" dirty="0" smtClean="0">
                <a:solidFill>
                  <a:srgbClr val="FFFF00"/>
                </a:solidFill>
              </a:rPr>
              <a:t>“LA QUALITAT DE VIDA QUE EXPERIMENTA UNA PERSONA AVUI EN DIA, EN LA NOSTRA SOCIETAT, PREDOMINANTMENT URBANA, ESTÀ LLIGADA AL TEMPS LLIURE”</a:t>
            </a:r>
          </a:p>
          <a:p>
            <a:endParaRPr lang="ca-ES" sz="1800" dirty="0">
              <a:solidFill>
                <a:schemeClr val="bg1"/>
              </a:solidFill>
            </a:endParaRP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39552"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107532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9144000"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a-ES" sz="3600" b="1" dirty="0" smtClean="0">
                <a:solidFill>
                  <a:schemeClr val="bg1"/>
                </a:solidFill>
              </a:rPr>
              <a:t>		</a:t>
            </a:r>
            <a:r>
              <a:rPr lang="ca-ES" sz="2000" b="1" u="sng" dirty="0" smtClean="0"/>
              <a:t>1.1. REFERÈNCIES HISTÒRIQUES ENTORN L’OCI</a:t>
            </a:r>
            <a:r>
              <a:rPr lang="ca-ES" sz="2000" dirty="0" smtClean="0"/>
              <a:t>:</a:t>
            </a:r>
          </a:p>
          <a:p>
            <a:pPr marL="0" indent="0" algn="ctr">
              <a:buNone/>
            </a:pPr>
            <a:r>
              <a:rPr lang="ca-ES" sz="1800" dirty="0" smtClean="0">
                <a:solidFill>
                  <a:srgbClr val="FFFF00"/>
                </a:solidFill>
              </a:rPr>
              <a:t>L’OCI S’ENTÈN COM UNA ACTITUD, UN COMPORTAMENT, ALLÒ QUE TÉ LLOC DURANT EL TEMPS LLIURE I QUE NO IMPORTA EL QUE ES FACI, SINÓ EL COM ES FACI. L’OCI INDEPENDENTMENT DE L’ACTIVITAT CONCRETA QUE ES TRACTI, ÉS UNA FORMA D’UTILITZAR EL TEMPS LLIURE PER MITJÀ D’UNA OCUPACIÓ LLIUREMENT ESCOLLIDA I REALITZADA, EL DESENVOLUPAMENT DE LA QUAL RESULTA SATISFACTORI O PLAENT PER A L’INDIVIDU” </a:t>
            </a:r>
            <a:r>
              <a:rPr lang="ca-ES" sz="1800" dirty="0" smtClean="0">
                <a:solidFill>
                  <a:schemeClr val="bg1"/>
                </a:solidFill>
              </a:rPr>
              <a:t>(</a:t>
            </a:r>
            <a:r>
              <a:rPr lang="ca-ES" sz="1800" i="1" dirty="0" smtClean="0">
                <a:solidFill>
                  <a:schemeClr val="bg1"/>
                </a:solidFill>
              </a:rPr>
              <a:t>Trilla, 1989</a:t>
            </a:r>
            <a:r>
              <a:rPr lang="ca-ES" sz="1800" dirty="0" smtClean="0">
                <a:solidFill>
                  <a:schemeClr val="bg1"/>
                </a:solidFill>
              </a:rPr>
              <a:t>)</a:t>
            </a:r>
          </a:p>
          <a:p>
            <a:pPr marL="0" indent="0" algn="ctr">
              <a:buNone/>
            </a:pPr>
            <a:r>
              <a:rPr lang="ca-ES" sz="1800" dirty="0" smtClean="0">
                <a:solidFill>
                  <a:schemeClr val="bg1"/>
                </a:solidFill>
              </a:rPr>
              <a:t>Per a </a:t>
            </a:r>
            <a:r>
              <a:rPr lang="ca-ES" sz="1800" i="1" dirty="0" err="1" smtClean="0">
                <a:solidFill>
                  <a:schemeClr val="bg1"/>
                </a:solidFill>
              </a:rPr>
              <a:t>Sue</a:t>
            </a:r>
            <a:r>
              <a:rPr lang="ca-ES" sz="1800" i="1" dirty="0" smtClean="0">
                <a:solidFill>
                  <a:schemeClr val="bg1"/>
                </a:solidFill>
              </a:rPr>
              <a:t> (1982</a:t>
            </a:r>
            <a:r>
              <a:rPr lang="ca-ES" sz="1800" dirty="0" smtClean="0">
                <a:solidFill>
                  <a:schemeClr val="bg1"/>
                </a:solidFill>
              </a:rPr>
              <a:t>), l’oci és </a:t>
            </a:r>
            <a:r>
              <a:rPr lang="ca-ES" sz="1800" dirty="0" smtClean="0">
                <a:solidFill>
                  <a:srgbClr val="FFFF00"/>
                </a:solidFill>
              </a:rPr>
              <a:t>UN FENOMEN SOCIAL</a:t>
            </a:r>
            <a:r>
              <a:rPr lang="ca-ES" sz="1800" dirty="0" smtClean="0">
                <a:solidFill>
                  <a:schemeClr val="bg1"/>
                </a:solidFill>
              </a:rPr>
              <a:t>, una reivindicació fonamental. </a:t>
            </a:r>
          </a:p>
          <a:p>
            <a:pPr marL="0" indent="0" algn="ctr">
              <a:buNone/>
            </a:pPr>
            <a:r>
              <a:rPr lang="ca-ES" sz="1800" dirty="0" smtClean="0">
                <a:solidFill>
                  <a:schemeClr val="bg1"/>
                </a:solidFill>
              </a:rPr>
              <a:t>Segons ell, degut a 3 factors:</a:t>
            </a:r>
          </a:p>
          <a:p>
            <a:pPr algn="ctr">
              <a:buFontTx/>
              <a:buChar char="-"/>
            </a:pPr>
            <a:r>
              <a:rPr lang="ca-ES" sz="1800" dirty="0" smtClean="0">
                <a:solidFill>
                  <a:schemeClr val="bg1"/>
                </a:solidFill>
              </a:rPr>
              <a:t>La progressió lenta del temps lliure, que afavoreix un equilibri entre treball i oci. La utilització del temps d’oci provoca una major demanda d’oci, a l’augment del pressupost econòmic per a les diversions que a la d’altres </a:t>
            </a:r>
            <a:r>
              <a:rPr lang="ca-ES" sz="1800" dirty="0" err="1" smtClean="0">
                <a:solidFill>
                  <a:schemeClr val="bg1"/>
                </a:solidFill>
              </a:rPr>
              <a:t>gastos</a:t>
            </a:r>
            <a:endParaRPr lang="ca-ES" sz="1800" dirty="0" smtClean="0">
              <a:solidFill>
                <a:schemeClr val="bg1"/>
              </a:solidFill>
            </a:endParaRPr>
          </a:p>
          <a:p>
            <a:pPr algn="ctr">
              <a:buFontTx/>
              <a:buChar char="-"/>
            </a:pPr>
            <a:r>
              <a:rPr lang="ca-ES" sz="1800" dirty="0" smtClean="0">
                <a:solidFill>
                  <a:schemeClr val="bg1"/>
                </a:solidFill>
              </a:rPr>
              <a:t>L’augment dels salaris i del temps lliure</a:t>
            </a:r>
          </a:p>
          <a:p>
            <a:pPr algn="ctr">
              <a:buFontTx/>
              <a:buChar char="-"/>
            </a:pPr>
            <a:r>
              <a:rPr lang="ca-ES" sz="1800" dirty="0" smtClean="0">
                <a:solidFill>
                  <a:schemeClr val="bg1"/>
                </a:solidFill>
              </a:rPr>
              <a:t>Certes activitats d’oci, d’esplai exerceixen un papers social indispensable per a la </a:t>
            </a:r>
            <a:r>
              <a:rPr lang="ca-ES" sz="1800" dirty="0" err="1" smtClean="0">
                <a:solidFill>
                  <a:schemeClr val="bg1"/>
                </a:solidFill>
              </a:rPr>
              <a:t>col.lectivitat</a:t>
            </a:r>
            <a:endParaRPr lang="ca-ES" sz="1800" dirty="0" smtClean="0">
              <a:solidFill>
                <a:schemeClr val="bg1"/>
              </a:solidFill>
            </a:endParaRPr>
          </a:p>
          <a:p>
            <a:pPr algn="ctr">
              <a:buFontTx/>
              <a:buChar char="-"/>
            </a:pPr>
            <a:endParaRPr lang="ca-ES" sz="1800" dirty="0">
              <a:solidFill>
                <a:schemeClr val="bg1"/>
              </a:solidFill>
            </a:endParaRPr>
          </a:p>
          <a:p>
            <a:pPr marL="0" indent="0" algn="ctr">
              <a:buNone/>
            </a:pPr>
            <a:r>
              <a:rPr lang="ca-ES" sz="1800" dirty="0" smtClean="0">
                <a:solidFill>
                  <a:schemeClr val="bg1"/>
                </a:solidFill>
              </a:rPr>
              <a:t>L’oci, avui, és una indústria organitzada, la inversió i el negoci són ingredients bàsics. L’oci ha contribuït a desenvolupar la imaginació creativa i la </a:t>
            </a:r>
            <a:r>
              <a:rPr lang="ca-ES" sz="1800" dirty="0" err="1" smtClean="0">
                <a:solidFill>
                  <a:schemeClr val="bg1"/>
                </a:solidFill>
              </a:rPr>
              <a:t>intel.ligència</a:t>
            </a:r>
            <a:r>
              <a:rPr lang="ca-ES" sz="1800" dirty="0" smtClean="0">
                <a:solidFill>
                  <a:schemeClr val="bg1"/>
                </a:solidFill>
              </a:rPr>
              <a:t> crítica</a:t>
            </a: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39552"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Tree>
    <p:extLst>
      <p:ext uri="{BB962C8B-B14F-4D97-AF65-F5344CB8AC3E}">
        <p14:creationId xmlns:p14="http://schemas.microsoft.com/office/powerpoint/2010/main" val="119774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a-ES" sz="3600" b="1" dirty="0" smtClean="0">
                <a:solidFill>
                  <a:schemeClr val="bg1"/>
                </a:solidFill>
              </a:rPr>
              <a:t>		</a:t>
            </a:r>
            <a:r>
              <a:rPr lang="ca-ES" sz="2000" b="1" u="sng" dirty="0" smtClean="0"/>
              <a:t>1.1. REFERÈNCIES HISTÒRIQUES ENTORN L’OCI</a:t>
            </a:r>
            <a:r>
              <a:rPr lang="ca-ES" sz="2000" dirty="0" smtClean="0"/>
              <a:t>:</a:t>
            </a:r>
          </a:p>
          <a:p>
            <a:pPr marL="0" indent="0" algn="ctr">
              <a:buNone/>
            </a:pPr>
            <a:r>
              <a:rPr lang="ca-ES" sz="1800" dirty="0">
                <a:solidFill>
                  <a:schemeClr val="bg1"/>
                </a:solidFill>
              </a:rPr>
              <a:t>E</a:t>
            </a:r>
            <a:r>
              <a:rPr lang="ca-ES" sz="1800" dirty="0" smtClean="0">
                <a:solidFill>
                  <a:schemeClr val="bg1"/>
                </a:solidFill>
              </a:rPr>
              <a:t>n la majoria de definicions apreciem punts en comú:</a:t>
            </a:r>
          </a:p>
          <a:p>
            <a:pPr algn="ctr">
              <a:buFont typeface="Arial" charset="0"/>
              <a:buChar char="•"/>
            </a:pPr>
            <a:r>
              <a:rPr lang="ca-ES" sz="1800" dirty="0" smtClean="0">
                <a:solidFill>
                  <a:srgbClr val="FFFF00"/>
                </a:solidFill>
              </a:rPr>
              <a:t>OCI com a DESENVOLUPAMENT DEL TEMPS DE LLEURE</a:t>
            </a:r>
          </a:p>
          <a:p>
            <a:pPr algn="ctr">
              <a:buFont typeface="Arial" charset="0"/>
              <a:buChar char="•"/>
            </a:pPr>
            <a:r>
              <a:rPr lang="ca-ES" sz="1800" dirty="0" smtClean="0">
                <a:solidFill>
                  <a:srgbClr val="FFFF00"/>
                </a:solidFill>
              </a:rPr>
              <a:t>ACTIVITATS CONCRETES a realitzar a les que el subjecte fixa una atenció especial en moments clarament diferenciats de l’espai laboral</a:t>
            </a:r>
          </a:p>
          <a:p>
            <a:pPr algn="ctr">
              <a:buFont typeface="Arial" charset="0"/>
              <a:buChar char="•"/>
            </a:pPr>
            <a:endParaRPr lang="ca-ES" sz="1800" dirty="0">
              <a:solidFill>
                <a:schemeClr val="bg1"/>
              </a:solidFill>
            </a:endParaRPr>
          </a:p>
          <a:p>
            <a:pPr algn="ctr">
              <a:buFont typeface="Arial" charset="0"/>
              <a:buChar char="•"/>
            </a:pPr>
            <a:endParaRPr lang="ca-ES" sz="1800" dirty="0" smtClean="0">
              <a:solidFill>
                <a:schemeClr val="bg1"/>
              </a:solidFill>
            </a:endParaRPr>
          </a:p>
          <a:p>
            <a:pPr algn="ctr"/>
            <a:endParaRPr lang="ca-ES" sz="1800" dirty="0" smtClean="0">
              <a:solidFill>
                <a:schemeClr val="bg1"/>
              </a:solidFill>
            </a:endParaRP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39552"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76" y="2618556"/>
            <a:ext cx="2619375" cy="16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606" y="2638831"/>
            <a:ext cx="2820144" cy="16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618556"/>
            <a:ext cx="2594933" cy="16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976" y="4496335"/>
            <a:ext cx="2619375" cy="159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45013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501299"/>
            <a:ext cx="2619375" cy="159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33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a-ES" sz="3600" b="1" dirty="0" smtClean="0">
                <a:solidFill>
                  <a:schemeClr val="bg1"/>
                </a:solidFill>
              </a:rPr>
              <a:t>		     </a:t>
            </a:r>
            <a:r>
              <a:rPr lang="ca-ES" sz="2000" b="1" u="sng" dirty="0" smtClean="0"/>
              <a:t>2. ELEMENTS CARACTERÍSTICS DE  L’OCI</a:t>
            </a:r>
            <a:r>
              <a:rPr lang="ca-ES" sz="2000" dirty="0" smtClean="0"/>
              <a:t>:</a:t>
            </a:r>
          </a:p>
          <a:p>
            <a:pPr marL="0" indent="0" algn="ctr">
              <a:buNone/>
            </a:pPr>
            <a:r>
              <a:rPr lang="ca-ES" sz="1800" dirty="0" smtClean="0">
                <a:solidFill>
                  <a:schemeClr val="bg1"/>
                </a:solidFill>
              </a:rPr>
              <a:t>L’OCI ESTÀ DETERMINAT PER 3 ELEMENTS:</a:t>
            </a:r>
          </a:p>
          <a:p>
            <a:pPr marL="0" indent="0" algn="ctr">
              <a:buNone/>
            </a:pPr>
            <a:endParaRPr lang="ca-ES" sz="1800" dirty="0" smtClean="0">
              <a:solidFill>
                <a:schemeClr val="bg1"/>
              </a:solidFill>
            </a:endParaRPr>
          </a:p>
          <a:p>
            <a:pPr marL="0" indent="0" algn="ctr">
              <a:buNone/>
            </a:pPr>
            <a:r>
              <a:rPr lang="ca-ES" sz="1800" dirty="0" smtClean="0">
                <a:solidFill>
                  <a:schemeClr val="bg1"/>
                </a:solidFill>
              </a:rPr>
              <a:t>      MARC TEMPORAL CONCRET                              SÈRIE D’ACTIVITATS A REALITAR</a:t>
            </a:r>
          </a:p>
          <a:p>
            <a:pPr marL="0" indent="0" algn="ctr">
              <a:buNone/>
            </a:pPr>
            <a:r>
              <a:rPr lang="ca-ES" sz="1800" dirty="0" smtClean="0">
                <a:solidFill>
                  <a:schemeClr val="bg1"/>
                </a:solidFill>
              </a:rPr>
              <a:t>ACTITUDS CONCRETES I PERSONALS DEL SUBJECTE</a:t>
            </a:r>
          </a:p>
          <a:p>
            <a:pPr marL="0" indent="0" algn="ctr">
              <a:buNone/>
            </a:pPr>
            <a:r>
              <a:rPr lang="ca-ES" sz="2000" b="1" u="sng" dirty="0" smtClean="0"/>
              <a:t>2. 1. EL TEMPS LLIURE</a:t>
            </a:r>
            <a:r>
              <a:rPr lang="ca-ES" sz="2000" dirty="0" smtClean="0"/>
              <a:t>:</a:t>
            </a:r>
          </a:p>
          <a:p>
            <a:pPr marL="0" indent="0" algn="ctr">
              <a:buNone/>
            </a:pPr>
            <a:r>
              <a:rPr lang="ca-ES" sz="1800" dirty="0" smtClean="0">
                <a:solidFill>
                  <a:schemeClr val="bg1"/>
                </a:solidFill>
              </a:rPr>
              <a:t>En la nostra societat, el temps lliure és un fet que ha pres cada vegada més un paper essencial en la vida de tothom, per:</a:t>
            </a:r>
          </a:p>
          <a:p>
            <a:pPr algn="ctr">
              <a:buFontTx/>
              <a:buChar char="-"/>
            </a:pPr>
            <a:r>
              <a:rPr lang="ca-ES" sz="1800" dirty="0" smtClean="0">
                <a:solidFill>
                  <a:schemeClr val="bg1"/>
                </a:solidFill>
              </a:rPr>
              <a:t>Al desenvolupament normal és necessari que l’energia gastada en el treball sigui recuperada. El temps lliure es converteix en un temps de compensació indispensable per a l’equilibri físic i psicològic de l’individu</a:t>
            </a:r>
          </a:p>
          <a:p>
            <a:pPr algn="ctr">
              <a:buFontTx/>
              <a:buChar char="-"/>
            </a:pPr>
            <a:r>
              <a:rPr lang="ca-ES" sz="1800" dirty="0" smtClean="0">
                <a:solidFill>
                  <a:schemeClr val="bg1"/>
                </a:solidFill>
              </a:rPr>
              <a:t>La mecanització, l’organització i el ritme més intens del treball d’avui, possibiliten la reducció de la jornada laboral, la qual cosa permet que es pugui gaudir de més temps lliure sense que la producció disminueixi</a:t>
            </a:r>
          </a:p>
          <a:p>
            <a:pPr algn="ctr">
              <a:buFontTx/>
              <a:buChar char="-"/>
            </a:pPr>
            <a:r>
              <a:rPr lang="ca-ES" sz="1800" dirty="0" smtClean="0">
                <a:solidFill>
                  <a:schemeClr val="bg1"/>
                </a:solidFill>
              </a:rPr>
              <a:t>Aquest increment de temps lliure és necessari per al manteniment del sistema econòmic actual de la societat de consum. </a:t>
            </a:r>
            <a:r>
              <a:rPr lang="ca-ES" sz="1800" b="1" dirty="0" smtClean="0">
                <a:solidFill>
                  <a:srgbClr val="FFFF00"/>
                </a:solidFill>
              </a:rPr>
              <a:t>L’oci </a:t>
            </a:r>
            <a:r>
              <a:rPr lang="ca-ES" sz="1800" b="1" dirty="0" err="1" smtClean="0">
                <a:solidFill>
                  <a:srgbClr val="FFFF00"/>
                </a:solidFill>
              </a:rPr>
              <a:t>s’enten</a:t>
            </a:r>
            <a:r>
              <a:rPr lang="ca-ES" sz="1800" b="1" dirty="0" smtClean="0">
                <a:solidFill>
                  <a:srgbClr val="FFFF00"/>
                </a:solidFill>
              </a:rPr>
              <a:t> com a ELEMENT DE CONSUM</a:t>
            </a:r>
          </a:p>
          <a:p>
            <a:pPr marL="0" indent="0" algn="ctr">
              <a:buNone/>
            </a:pPr>
            <a:endParaRPr lang="ca-ES" sz="1800" dirty="0" smtClean="0">
              <a:solidFill>
                <a:schemeClr val="bg1"/>
              </a:solidFill>
            </a:endParaRPr>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8" name="Rectangle 7"/>
          <p:cNvSpPr/>
          <p:nvPr/>
        </p:nvSpPr>
        <p:spPr>
          <a:xfrm>
            <a:off x="539552" y="188640"/>
            <a:ext cx="7408912" cy="461665"/>
          </a:xfrm>
          <a:prstGeom prst="rect">
            <a:avLst/>
          </a:prstGeom>
        </p:spPr>
        <p:txBody>
          <a:bodyPr wrap="square">
            <a:spAutoFit/>
          </a:bodyPr>
          <a:lstStyle/>
          <a:p>
            <a:pPr algn="ctr"/>
            <a:r>
              <a:rPr lang="ca-ES" b="1" i="1" dirty="0" smtClean="0">
                <a:solidFill>
                  <a:schemeClr val="bg1"/>
                </a:solidFill>
              </a:rPr>
              <a:t>                 </a:t>
            </a: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sp>
        <p:nvSpPr>
          <p:cNvPr id="11" name="Fletxa esquerra, dreta i cap amunt 10"/>
          <p:cNvSpPr/>
          <p:nvPr/>
        </p:nvSpPr>
        <p:spPr>
          <a:xfrm flipV="1">
            <a:off x="3875348" y="1605935"/>
            <a:ext cx="1112168" cy="526915"/>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123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p:cNvSpPr txBox="1">
            <a:spLocks/>
          </p:cNvSpPr>
          <p:nvPr/>
        </p:nvSpPr>
        <p:spPr>
          <a:xfrm>
            <a:off x="0" y="598861"/>
            <a:ext cx="8862864" cy="57824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3600" b="1" dirty="0" smtClean="0">
                <a:solidFill>
                  <a:schemeClr val="bg1"/>
                </a:solidFill>
              </a:rPr>
              <a:t>		     </a:t>
            </a:r>
            <a:r>
              <a:rPr lang="ca-ES" sz="2000" b="1" u="sng" dirty="0" smtClean="0"/>
              <a:t>2. ELEMENTS CARACTERÍSTICS DE  L’OCI</a:t>
            </a:r>
            <a:r>
              <a:rPr lang="ca-ES" sz="2000" dirty="0" smtClean="0"/>
              <a:t>:</a:t>
            </a:r>
          </a:p>
          <a:p>
            <a:pPr marL="0" indent="0" algn="ctr">
              <a:buNone/>
            </a:pPr>
            <a:r>
              <a:rPr lang="ca-ES" sz="2000" b="1" u="sng" dirty="0" smtClean="0"/>
              <a:t>2. 1. EL TEMPS LLIURE</a:t>
            </a:r>
            <a:r>
              <a:rPr lang="ca-ES" sz="2000" dirty="0" smtClean="0"/>
              <a:t>:</a:t>
            </a:r>
          </a:p>
          <a:p>
            <a:pPr marL="0" indent="0" algn="ctr">
              <a:buNone/>
            </a:pPr>
            <a:r>
              <a:rPr lang="ca-ES" sz="1800" dirty="0" smtClean="0">
                <a:solidFill>
                  <a:schemeClr val="bg1"/>
                </a:solidFill>
              </a:rPr>
              <a:t>L’Oci és aquell temps lliure, que va més enllà de les obligacions de l’home, i que s’ha fet possible gràcies a l’evolució de la civilització industrial i a l reivindicació dels obrers d’un temps necessari per al descans.</a:t>
            </a:r>
          </a:p>
          <a:p>
            <a:pPr marL="0" indent="0" algn="ctr">
              <a:buNone/>
            </a:pPr>
            <a:r>
              <a:rPr lang="ca-ES" sz="1800" dirty="0" smtClean="0">
                <a:solidFill>
                  <a:schemeClr val="bg1"/>
                </a:solidFill>
              </a:rPr>
              <a:t>Es poden distingir </a:t>
            </a:r>
            <a:r>
              <a:rPr lang="ca-ES" sz="1800" u="sng" dirty="0" smtClean="0">
                <a:solidFill>
                  <a:schemeClr val="bg1"/>
                </a:solidFill>
              </a:rPr>
              <a:t>3 relacions entre temps de treball i temps lliure</a:t>
            </a:r>
            <a:r>
              <a:rPr lang="ca-ES" sz="1800" dirty="0" smtClean="0">
                <a:solidFill>
                  <a:schemeClr val="bg1"/>
                </a:solidFill>
              </a:rPr>
              <a:t>:</a:t>
            </a:r>
          </a:p>
          <a:p>
            <a:pPr algn="ctr">
              <a:buAutoNum type="alphaLcParenR"/>
            </a:pPr>
            <a:r>
              <a:rPr lang="ca-ES" sz="1800" dirty="0" smtClean="0">
                <a:solidFill>
                  <a:schemeClr val="bg1"/>
                </a:solidFill>
              </a:rPr>
              <a:t>TEMPS  LLIURE COM A PART DEL TEMPS DE TREBALL (societat </a:t>
            </a:r>
            <a:r>
              <a:rPr lang="ca-ES" sz="1800" dirty="0" err="1" smtClean="0">
                <a:solidFill>
                  <a:schemeClr val="bg1"/>
                </a:solidFill>
              </a:rPr>
              <a:t>pre</a:t>
            </a:r>
            <a:r>
              <a:rPr lang="ca-ES" sz="1800" dirty="0" smtClean="0">
                <a:solidFill>
                  <a:schemeClr val="bg1"/>
                </a:solidFill>
              </a:rPr>
              <a:t>-industrial)</a:t>
            </a:r>
          </a:p>
          <a:p>
            <a:pPr algn="ctr">
              <a:buAutoNum type="alphaLcParenR"/>
            </a:pPr>
            <a:r>
              <a:rPr lang="ca-ES" sz="1800" dirty="0" smtClean="0">
                <a:solidFill>
                  <a:schemeClr val="bg1"/>
                </a:solidFill>
              </a:rPr>
              <a:t>TEMPS LLIURE OPOSAT AL TEMPS DE TREBALL (civilització industrial)</a:t>
            </a:r>
          </a:p>
          <a:p>
            <a:pPr algn="ctr">
              <a:buAutoNum type="alphaLcParenR"/>
            </a:pPr>
            <a:r>
              <a:rPr lang="ca-ES" sz="1800" dirty="0" smtClean="0">
                <a:solidFill>
                  <a:schemeClr val="bg1"/>
                </a:solidFill>
              </a:rPr>
              <a:t>TEMPS LLIURE PARAL.LEL AL TEMPS DE TREBALL (societat post-industrial)</a:t>
            </a:r>
          </a:p>
          <a:p>
            <a:pPr marL="0" indent="0" algn="ctr">
              <a:buNone/>
            </a:pPr>
            <a:r>
              <a:rPr lang="ca-ES" sz="1800" dirty="0" smtClean="0">
                <a:solidFill>
                  <a:schemeClr val="bg1"/>
                </a:solidFill>
              </a:rPr>
              <a:t>El temps lliure juga, cada vegada més, un paper d’agent de </a:t>
            </a:r>
            <a:r>
              <a:rPr lang="ca-ES" sz="1800" dirty="0" smtClean="0">
                <a:solidFill>
                  <a:srgbClr val="FFFF00"/>
                </a:solidFill>
              </a:rPr>
              <a:t>TRANSFORMADOR SOCIAL</a:t>
            </a:r>
            <a:r>
              <a:rPr lang="ca-ES" sz="1800" dirty="0" smtClean="0">
                <a:solidFill>
                  <a:schemeClr val="bg1"/>
                </a:solidFill>
              </a:rPr>
              <a:t>. És un temps disponible, deslligat de les tasques de producció, dinàmic i del que es vol obtenir el màxim profit individual                       </a:t>
            </a:r>
            <a:r>
              <a:rPr lang="ca-ES" sz="1800" dirty="0" smtClean="0">
                <a:solidFill>
                  <a:srgbClr val="FFFF00"/>
                </a:solidFill>
              </a:rPr>
              <a:t>RECERCA DE QUALITAT DE VIDA</a:t>
            </a:r>
          </a:p>
          <a:p>
            <a:pPr algn="ctr">
              <a:buAutoNum type="alphaLcParenR"/>
            </a:pPr>
            <a:endParaRPr lang="ca-ES" sz="1800" dirty="0" smtClean="0">
              <a:solidFill>
                <a:schemeClr val="bg1"/>
              </a:solidFill>
            </a:endParaRPr>
          </a:p>
          <a:p>
            <a:pPr marL="0" indent="0" algn="ctr">
              <a:buNone/>
            </a:pPr>
            <a:endParaRPr lang="ca-ES" sz="2000" dirty="0" smtClean="0"/>
          </a:p>
        </p:txBody>
      </p:sp>
      <p:sp>
        <p:nvSpPr>
          <p:cNvPr id="5" name="Subtítol 2"/>
          <p:cNvSpPr txBox="1">
            <a:spLocks/>
          </p:cNvSpPr>
          <p:nvPr/>
        </p:nvSpPr>
        <p:spPr>
          <a:xfrm>
            <a:off x="1547664" y="6381328"/>
            <a:ext cx="6400800" cy="4515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a-ES" b="1" dirty="0" smtClean="0"/>
              <a:t>CRÈDIT 1 - Jocs i activitats físiques recreatives per l´animació.   </a:t>
            </a:r>
            <a:endParaRPr lang="es-ES" dirty="0" smtClean="0"/>
          </a:p>
          <a:p>
            <a:endParaRPr lang="es-ES" dirty="0"/>
          </a:p>
        </p:txBody>
      </p:sp>
      <p:pic>
        <p:nvPicPr>
          <p:cNvPr id="6" name="Imatge 5"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37312"/>
            <a:ext cx="714375" cy="466725"/>
          </a:xfrm>
          <a:prstGeom prst="rect">
            <a:avLst/>
          </a:prstGeom>
          <a:noFill/>
          <a:ln>
            <a:noFill/>
          </a:ln>
        </p:spPr>
      </p:pic>
      <p:pic>
        <p:nvPicPr>
          <p:cNvPr id="7" name="Imatge 6" descr="C:\Users\usuari\Desktop\LOGO INS JOSEP TAPIRÓ.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464" y="6237311"/>
            <a:ext cx="714375" cy="466725"/>
          </a:xfrm>
          <a:prstGeom prst="rect">
            <a:avLst/>
          </a:prstGeom>
          <a:noFill/>
          <a:ln>
            <a:noFill/>
          </a:ln>
        </p:spPr>
      </p:pic>
      <p:sp>
        <p:nvSpPr>
          <p:cNvPr id="9" name="Rectangle 8"/>
          <p:cNvSpPr/>
          <p:nvPr/>
        </p:nvSpPr>
        <p:spPr>
          <a:xfrm>
            <a:off x="2216306" y="229529"/>
            <a:ext cx="4430252" cy="461665"/>
          </a:xfrm>
          <a:prstGeom prst="rect">
            <a:avLst/>
          </a:prstGeom>
        </p:spPr>
        <p:txBody>
          <a:bodyPr wrap="none">
            <a:spAutoFit/>
          </a:bodyPr>
          <a:lstStyle/>
          <a:p>
            <a:pPr algn="ctr"/>
            <a:r>
              <a:rPr lang="ca-ES" b="1" i="1" u="sng" dirty="0" smtClean="0">
                <a:solidFill>
                  <a:schemeClr val="bg1"/>
                </a:solidFill>
              </a:rPr>
              <a:t> </a:t>
            </a:r>
            <a:r>
              <a:rPr lang="ca-ES" sz="2400" b="1" i="1" u="sng" dirty="0" smtClean="0">
                <a:solidFill>
                  <a:schemeClr val="bg1"/>
                </a:solidFill>
              </a:rPr>
              <a:t>UD1. L’OCI I EL TEMPS DE LLEURE</a:t>
            </a:r>
            <a:endParaRPr lang="es-ES" sz="2400" dirty="0"/>
          </a:p>
        </p:txBody>
      </p:sp>
      <p:cxnSp>
        <p:nvCxnSpPr>
          <p:cNvPr id="11" name="Connector de fletxa recta 10"/>
          <p:cNvCxnSpPr/>
          <p:nvPr/>
        </p:nvCxnSpPr>
        <p:spPr>
          <a:xfrm>
            <a:off x="3711352" y="4509120"/>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725144"/>
            <a:ext cx="2090737" cy="150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62" y="4725144"/>
            <a:ext cx="2143125" cy="150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23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1510</TotalTime>
  <Words>631</Words>
  <Application>Microsoft Office PowerPoint</Application>
  <PresentationFormat>Presentació en pantalla (4:3)</PresentationFormat>
  <Paragraphs>166</Paragraphs>
  <Slides>16</Slides>
  <Notes>0</Notes>
  <HiddenSlides>0</HiddenSlides>
  <MMClips>0</MMClips>
  <ScaleCrop>false</ScaleCrop>
  <HeadingPairs>
    <vt:vector size="4" baseType="variant">
      <vt:variant>
        <vt:lpstr>Tema</vt:lpstr>
      </vt:variant>
      <vt:variant>
        <vt:i4>1</vt:i4>
      </vt:variant>
      <vt:variant>
        <vt:lpstr>Títols de les diapositives</vt:lpstr>
      </vt:variant>
      <vt:variant>
        <vt:i4>16</vt:i4>
      </vt:variant>
    </vt:vector>
  </HeadingPairs>
  <TitlesOfParts>
    <vt:vector size="17" baseType="lpstr">
      <vt:lpstr>Tema de l'Office</vt:lpstr>
      <vt:lpstr>Presentació del PowerPoint</vt:lpstr>
      <vt:lpstr>1. APROXIMACIÓ AL CONCEPTE D’OCI  -L’OCI: terme molt de moda actualment. “OCUPACIÓ DEL TEMPS D’OCI” -l’oci és un fet humà, la seva concepció ha evolucionat junt amb les èpoques, fins canviar radicalment el seu significat. D’aquí la quantitat de definicions contraposades:  “l’oci no consisteix en no fer rés, sinó a fer moltes de les coses que no resulten acceptades en els formularis dogmàtics de la classe dominant” (Stevenson)  “l’oci és el conjunt d’operacions en què l’individu pot dedicar-se voluntàriament, sigui per descansar o per divertir-se, per desenvolupar la seva formació desinteressadament, la seva voluntària participació social o la seva lliure capacitat creadora, quan s’ha alliberat de la seva obligació professional, familiar i social” (Dumazedier, 1966)  “l’oci, independentment de l’activitat concreta que es tracti, és una forma d’utilitzar el temps lliure per mitjà d’una ocupació lliurement escollida, realitzada i en que el seu desenvolupament resulta satisfactori o agradable per a l’individu” (Trilla, 1989)</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UD1. L’OCI I EL TEMPS DE LLEURE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-L’OCI: terme molt de moda actualment. “Ocupació del temps d’oci” -l’oci és un fet humà, la seva concepció ha evolucionat junt amb les èpoques, fins canviar radicalment el seu significat. D’aquí la quantitat de definiciones contraposades: “l’oci no consisteix en no fer rés, sinó a fer moltes de les coses que no resulten acceptades en els formularis dogmàtics de la classe dominant” (Stev</dc:title>
  <dc:creator>usuari</dc:creator>
  <cp:lastModifiedBy>usuari</cp:lastModifiedBy>
  <cp:revision>26</cp:revision>
  <dcterms:created xsi:type="dcterms:W3CDTF">2015-09-26T15:09:30Z</dcterms:created>
  <dcterms:modified xsi:type="dcterms:W3CDTF">2015-09-28T07:45:01Z</dcterms:modified>
</cp:coreProperties>
</file>