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6" r:id="rId3"/>
    <p:sldId id="265" r:id="rId4"/>
    <p:sldId id="263" r:id="rId5"/>
    <p:sldId id="264" r:id="rId6"/>
    <p:sldId id="258" r:id="rId7"/>
    <p:sldId id="260" r:id="rId8"/>
    <p:sldId id="262" r:id="rId9"/>
    <p:sldId id="268" r:id="rId10"/>
    <p:sldId id="270" r:id="rId11"/>
    <p:sldId id="271" r:id="rId12"/>
    <p:sldId id="274" r:id="rId13"/>
    <p:sldId id="273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83" autoAdjust="0"/>
  </p:normalViewPr>
  <p:slideViewPr>
    <p:cSldViewPr>
      <p:cViewPr>
        <p:scale>
          <a:sx n="70" d="100"/>
          <a:sy n="70" d="100"/>
        </p:scale>
        <p:origin x="-138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EB308F7-2B28-44B4-A279-51DBD29AA474}" type="datetimeFigureOut">
              <a:rPr lang="es-ES" smtClean="0"/>
              <a:pPr/>
              <a:t>12/12/2017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755A74E-6689-49A7-AD5C-EE65FBC9A594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laura\Cr&#232;dit%2011%20Discapacitats\Apunts%20moodle%20Discapacitats\Apunts%202n%20trimestre\Barreres%20arquitect&#242;niques\Accesibilidad%20para%20Personas%20Con%20Discapacidad.avi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872207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TEMA 5: </a:t>
            </a:r>
            <a:br>
              <a:rPr lang="es-ES" dirty="0" smtClean="0"/>
            </a:br>
            <a:r>
              <a:rPr lang="es-ES" dirty="0" smtClean="0"/>
              <a:t>LES BARRERES ARQUITECTÒNIQUES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2929880"/>
          </a:xfrm>
        </p:spPr>
        <p:txBody>
          <a:bodyPr/>
          <a:lstStyle/>
          <a:p>
            <a:r>
              <a:rPr lang="es-ES" dirty="0" smtClean="0"/>
              <a:t>   </a:t>
            </a:r>
            <a:endParaRPr lang="es-ES" dirty="0"/>
          </a:p>
        </p:txBody>
      </p:sp>
      <p:pic>
        <p:nvPicPr>
          <p:cNvPr id="4" name="3 Imagen" descr="barrer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708920"/>
            <a:ext cx="2997824" cy="288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4 Imagen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2708920"/>
            <a:ext cx="3024653" cy="288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 smtClean="0"/>
              <a:t>QUINS BENEFICIS APORTA L’ACCESIBILITAT?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700808"/>
            <a:ext cx="8518720" cy="4896544"/>
          </a:xfrm>
        </p:spPr>
        <p:txBody>
          <a:bodyPr>
            <a:normAutofit/>
          </a:bodyPr>
          <a:lstStyle/>
          <a:p>
            <a:pPr algn="just"/>
            <a:r>
              <a:rPr lang="es-ES" sz="2600" dirty="0" smtClean="0"/>
              <a:t>Posibilita </a:t>
            </a:r>
            <a:r>
              <a:rPr lang="es-ES" sz="2600" dirty="0" err="1" smtClean="0"/>
              <a:t>desplaçaments</a:t>
            </a:r>
            <a:r>
              <a:rPr lang="es-ES" sz="2600" dirty="0" smtClean="0"/>
              <a:t> i accesos a </a:t>
            </a:r>
            <a:r>
              <a:rPr lang="es-ES" sz="2600" dirty="0" err="1" smtClean="0"/>
              <a:t>infraestructures</a:t>
            </a:r>
            <a:r>
              <a:rPr lang="es-ES" sz="2600" dirty="0" smtClean="0"/>
              <a:t>.</a:t>
            </a:r>
          </a:p>
          <a:p>
            <a:pPr algn="just"/>
            <a:r>
              <a:rPr lang="es-ES" sz="2600" dirty="0" err="1" smtClean="0"/>
              <a:t>Afavoreix</a:t>
            </a:r>
            <a:r>
              <a:rPr lang="es-ES" sz="2600" dirty="0" smtClean="0"/>
              <a:t> les </a:t>
            </a:r>
            <a:r>
              <a:rPr lang="es-ES" sz="2600" dirty="0" err="1" smtClean="0"/>
              <a:t>relacions</a:t>
            </a:r>
            <a:r>
              <a:rPr lang="es-ES" sz="2600" dirty="0" smtClean="0"/>
              <a:t> </a:t>
            </a:r>
            <a:r>
              <a:rPr lang="es-ES" sz="2600" dirty="0" err="1" smtClean="0"/>
              <a:t>socials</a:t>
            </a:r>
            <a:r>
              <a:rPr lang="es-ES" sz="2600" dirty="0" smtClean="0"/>
              <a:t> i la </a:t>
            </a:r>
            <a:r>
              <a:rPr lang="es-ES" sz="2600" dirty="0" err="1" smtClean="0"/>
              <a:t>qualitat</a:t>
            </a:r>
            <a:r>
              <a:rPr lang="es-ES" sz="2600" dirty="0" smtClean="0"/>
              <a:t> de vida.</a:t>
            </a:r>
          </a:p>
          <a:p>
            <a:pPr algn="just"/>
            <a:r>
              <a:rPr lang="es-ES" sz="2600" dirty="0" smtClean="0"/>
              <a:t>Proporciona una </a:t>
            </a:r>
            <a:r>
              <a:rPr lang="es-ES" sz="2600" dirty="0" err="1" smtClean="0"/>
              <a:t>major</a:t>
            </a:r>
            <a:r>
              <a:rPr lang="es-ES" sz="2600" dirty="0" smtClean="0"/>
              <a:t> </a:t>
            </a:r>
            <a:r>
              <a:rPr lang="es-ES" sz="2600" dirty="0" err="1" smtClean="0"/>
              <a:t>autonomia</a:t>
            </a:r>
            <a:r>
              <a:rPr lang="es-ES" sz="2600" dirty="0" smtClean="0"/>
              <a:t> de les persones </a:t>
            </a:r>
            <a:r>
              <a:rPr lang="es-ES" sz="2600" dirty="0" err="1" smtClean="0"/>
              <a:t>amb</a:t>
            </a:r>
            <a:r>
              <a:rPr lang="es-ES" sz="2600" dirty="0" smtClean="0"/>
              <a:t> </a:t>
            </a:r>
            <a:r>
              <a:rPr lang="es-ES" sz="2600" dirty="0" err="1" smtClean="0"/>
              <a:t>mobilitat</a:t>
            </a:r>
            <a:r>
              <a:rPr lang="es-ES" sz="2600" dirty="0" smtClean="0"/>
              <a:t> </a:t>
            </a:r>
            <a:r>
              <a:rPr lang="es-ES" sz="2600" dirty="0" err="1" smtClean="0"/>
              <a:t>reduïda</a:t>
            </a:r>
            <a:r>
              <a:rPr lang="es-ES" sz="2600" dirty="0" smtClean="0"/>
              <a:t>.</a:t>
            </a:r>
          </a:p>
          <a:p>
            <a:pPr algn="just"/>
            <a:r>
              <a:rPr lang="es-ES" sz="2600" dirty="0" smtClean="0"/>
              <a:t>Facilita el </a:t>
            </a:r>
            <a:r>
              <a:rPr lang="es-ES" sz="2600" dirty="0" err="1" smtClean="0"/>
              <a:t>gaudiment</a:t>
            </a:r>
            <a:r>
              <a:rPr lang="es-ES" sz="2600" dirty="0" smtClean="0"/>
              <a:t> en </a:t>
            </a:r>
            <a:r>
              <a:rPr lang="es-ES" sz="2600" dirty="0" err="1" smtClean="0"/>
              <a:t>moments</a:t>
            </a:r>
            <a:r>
              <a:rPr lang="es-ES" sz="2600" dirty="0" smtClean="0"/>
              <a:t> </a:t>
            </a:r>
            <a:r>
              <a:rPr lang="es-ES" sz="2600" dirty="0" err="1" smtClean="0"/>
              <a:t>d’oci</a:t>
            </a:r>
            <a:r>
              <a:rPr lang="es-ES" sz="2600" dirty="0" smtClean="0"/>
              <a:t> i </a:t>
            </a:r>
            <a:r>
              <a:rPr lang="es-ES" sz="2600" dirty="0" err="1" smtClean="0"/>
              <a:t>temps</a:t>
            </a:r>
            <a:r>
              <a:rPr lang="es-ES" sz="2600" dirty="0" smtClean="0"/>
              <a:t> de </a:t>
            </a:r>
            <a:r>
              <a:rPr lang="es-ES" sz="2600" dirty="0" err="1" smtClean="0"/>
              <a:t>lleure</a:t>
            </a:r>
            <a:r>
              <a:rPr lang="es-ES" sz="2600" dirty="0" smtClean="0"/>
              <a:t>.</a:t>
            </a:r>
          </a:p>
          <a:p>
            <a:pPr algn="just"/>
            <a:r>
              <a:rPr lang="es-ES" sz="2600" dirty="0" err="1" smtClean="0"/>
              <a:t>Afavoreix</a:t>
            </a:r>
            <a:r>
              <a:rPr lang="es-ES" sz="2600" dirty="0" smtClean="0"/>
              <a:t> </a:t>
            </a:r>
            <a:r>
              <a:rPr lang="es-ES" sz="2600" dirty="0" err="1" smtClean="0"/>
              <a:t>l’accesibilitat</a:t>
            </a:r>
            <a:r>
              <a:rPr lang="es-ES" sz="2600" dirty="0" smtClean="0"/>
              <a:t> al </a:t>
            </a:r>
            <a:r>
              <a:rPr lang="es-ES" sz="2600" dirty="0" err="1" smtClean="0"/>
              <a:t>món</a:t>
            </a:r>
            <a:endParaRPr lang="es-ES" sz="2600" dirty="0" smtClean="0"/>
          </a:p>
          <a:p>
            <a:pPr algn="just">
              <a:buNone/>
            </a:pPr>
            <a:r>
              <a:rPr lang="es-ES" sz="2600" dirty="0" smtClean="0"/>
              <a:t>    </a:t>
            </a:r>
            <a:r>
              <a:rPr lang="es-ES" sz="2600" dirty="0" err="1" smtClean="0"/>
              <a:t>educatiu</a:t>
            </a:r>
            <a:r>
              <a:rPr lang="es-ES" sz="2600" dirty="0" smtClean="0"/>
              <a:t> i laboral.</a:t>
            </a:r>
            <a:endParaRPr lang="es-ES" sz="2600" dirty="0"/>
          </a:p>
        </p:txBody>
      </p:sp>
      <p:pic>
        <p:nvPicPr>
          <p:cNvPr id="4" name="3 Imagen" descr="untitled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4869160"/>
            <a:ext cx="3024336" cy="18478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85242"/>
          </a:xfrm>
        </p:spPr>
        <p:txBody>
          <a:bodyPr>
            <a:normAutofit/>
          </a:bodyPr>
          <a:lstStyle/>
          <a:p>
            <a:r>
              <a:rPr lang="es-ES" sz="3600" dirty="0" smtClean="0"/>
              <a:t>LIMITACION MÉS FREQÜENTS: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11404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Char char="-"/>
            </a:pPr>
            <a:r>
              <a:rPr lang="es-ES_tradnl" sz="3200" dirty="0" smtClean="0"/>
              <a:t>DE MANIOBRA: </a:t>
            </a:r>
            <a:r>
              <a:rPr lang="es-ES_tradnl" sz="3200" dirty="0" err="1" smtClean="0"/>
              <a:t>accedIr</a:t>
            </a:r>
            <a:r>
              <a:rPr lang="es-ES_tradnl" sz="3200" dirty="0" smtClean="0"/>
              <a:t> a </a:t>
            </a:r>
            <a:r>
              <a:rPr lang="es-ES_tradnl" sz="3200" dirty="0" err="1" smtClean="0"/>
              <a:t>espais</a:t>
            </a:r>
            <a:r>
              <a:rPr lang="es-ES_tradnl" sz="3200" dirty="0" smtClean="0"/>
              <a:t>/ </a:t>
            </a:r>
            <a:r>
              <a:rPr lang="es-ES_tradnl" sz="3200" dirty="0" err="1" smtClean="0"/>
              <a:t>moures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amb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ells</a:t>
            </a:r>
            <a:r>
              <a:rPr lang="es-ES_tradnl" sz="3200" dirty="0" smtClean="0"/>
              <a:t>.</a:t>
            </a:r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es-ES_tradnl" sz="3200" dirty="0" smtClean="0"/>
              <a:t>PER SALVAR DESNIVELLS (</a:t>
            </a:r>
            <a:r>
              <a:rPr lang="es-ES_tradnl" sz="3200" dirty="0" err="1" smtClean="0"/>
              <a:t>canviar</a:t>
            </a:r>
            <a:r>
              <a:rPr lang="es-ES_tradnl" sz="3200" dirty="0" smtClean="0"/>
              <a:t> de </a:t>
            </a:r>
            <a:r>
              <a:rPr lang="es-ES_tradnl" sz="3200" dirty="0" err="1" smtClean="0"/>
              <a:t>nivell</a:t>
            </a:r>
            <a:r>
              <a:rPr lang="es-ES_tradnl" sz="3200" dirty="0" smtClean="0"/>
              <a:t> o superar un </a:t>
            </a:r>
            <a:r>
              <a:rPr lang="es-ES_tradnl" sz="3200" dirty="0" err="1" smtClean="0"/>
              <a:t>obstacle</a:t>
            </a:r>
            <a:r>
              <a:rPr lang="es-ES_tradnl" sz="3200" dirty="0" smtClean="0"/>
              <a:t> en un </a:t>
            </a:r>
            <a:r>
              <a:rPr lang="es-ES_tradnl" sz="3200" dirty="0" err="1" smtClean="0"/>
              <a:t>itinerari</a:t>
            </a:r>
            <a:r>
              <a:rPr lang="es-ES_tradnl" sz="3200" dirty="0" smtClean="0"/>
              <a:t>).</a:t>
            </a:r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es-ES_tradnl" sz="3200" dirty="0" smtClean="0"/>
              <a:t>D’ABAST (arribar </a:t>
            </a:r>
            <a:r>
              <a:rPr lang="es-ES_tradnl" sz="3200" dirty="0" err="1" smtClean="0"/>
              <a:t>als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objectes</a:t>
            </a:r>
            <a:r>
              <a:rPr lang="es-ES_tradnl" sz="3200" dirty="0" smtClean="0"/>
              <a:t>).</a:t>
            </a:r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es-ES_tradnl" sz="3200" dirty="0" smtClean="0"/>
              <a:t>DE CONTROL (</a:t>
            </a:r>
            <a:r>
              <a:rPr lang="es-ES_tradnl" sz="3200" dirty="0" err="1" smtClean="0"/>
              <a:t>pèrdua</a:t>
            </a:r>
            <a:r>
              <a:rPr lang="es-ES_tradnl" sz="3200" dirty="0" smtClean="0"/>
              <a:t> de </a:t>
            </a:r>
            <a:r>
              <a:rPr lang="es-ES_tradnl" sz="3200" dirty="0" err="1" smtClean="0"/>
              <a:t>capacitat</a:t>
            </a:r>
            <a:r>
              <a:rPr lang="es-ES_tradnl" sz="3200" dirty="0" smtClean="0"/>
              <a:t> per </a:t>
            </a:r>
            <a:r>
              <a:rPr lang="es-ES_tradnl" sz="3200" dirty="0" err="1" smtClean="0"/>
              <a:t>realitzar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moviments</a:t>
            </a:r>
            <a:r>
              <a:rPr lang="es-ES_tradnl" sz="3200" dirty="0" smtClean="0"/>
              <a:t> precisos).</a:t>
            </a:r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es-ES_tradnl" sz="3200" dirty="0" smtClean="0"/>
              <a:t>DE PERCEPCIÓ (</a:t>
            </a:r>
            <a:r>
              <a:rPr lang="es-ES_tradnl" sz="3200" dirty="0" err="1" smtClean="0"/>
              <a:t>deficièncias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visuals</a:t>
            </a:r>
            <a:r>
              <a:rPr lang="es-ES_tradnl" sz="3200" dirty="0" smtClean="0"/>
              <a:t> i </a:t>
            </a:r>
            <a:r>
              <a:rPr lang="es-ES_tradnl" sz="3200" dirty="0" err="1" smtClean="0"/>
              <a:t>auditives</a:t>
            </a:r>
            <a:r>
              <a:rPr lang="es-ES_tradnl" sz="3200" dirty="0" smtClean="0"/>
              <a:t>).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Accesibilidad para Personas Con Discapacidad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4282" y="285728"/>
            <a:ext cx="8786874" cy="63579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73274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600" dirty="0" smtClean="0"/>
              <a:t>TREBALL DE BARRERES ARQUITECTÒNIQUES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30064"/>
          </a:xfrm>
        </p:spPr>
        <p:txBody>
          <a:bodyPr>
            <a:normAutofit fontScale="70000" lnSpcReduction="20000"/>
          </a:bodyPr>
          <a:lstStyle/>
          <a:p>
            <a:endParaRPr lang="ca-ES" dirty="0" smtClean="0"/>
          </a:p>
          <a:p>
            <a:pPr marL="64008" lvl="0" indent="0" algn="just">
              <a:buNone/>
            </a:pPr>
            <a:endParaRPr lang="es-ES" dirty="0" smtClean="0"/>
          </a:p>
          <a:p>
            <a:pPr lvl="0" algn="just"/>
            <a:r>
              <a:rPr lang="es-ES" dirty="0" err="1" smtClean="0"/>
              <a:t>Realitza</a:t>
            </a:r>
            <a:r>
              <a:rPr lang="es-ES" dirty="0" smtClean="0"/>
              <a:t> un </a:t>
            </a:r>
            <a:r>
              <a:rPr lang="es-ES" dirty="0" err="1" smtClean="0"/>
              <a:t>treball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desenvolupis</a:t>
            </a:r>
            <a:r>
              <a:rPr lang="es-ES" dirty="0" smtClean="0"/>
              <a:t> </a:t>
            </a:r>
            <a:r>
              <a:rPr lang="es-ES" dirty="0" err="1" smtClean="0"/>
              <a:t>fotogràficament</a:t>
            </a:r>
            <a:r>
              <a:rPr lang="es-ES" dirty="0" smtClean="0"/>
              <a:t> les </a:t>
            </a:r>
            <a:r>
              <a:rPr lang="es-ES" dirty="0" err="1" smtClean="0"/>
              <a:t>barreres</a:t>
            </a:r>
            <a:r>
              <a:rPr lang="es-ES" dirty="0" smtClean="0"/>
              <a:t> </a:t>
            </a:r>
            <a:r>
              <a:rPr lang="es-ES" dirty="0" err="1" smtClean="0"/>
              <a:t>arquitectòniques</a:t>
            </a:r>
            <a:r>
              <a:rPr lang="es-ES" dirty="0" smtClean="0"/>
              <a:t> en les que es </a:t>
            </a:r>
            <a:r>
              <a:rPr lang="es-ES" dirty="0" err="1" smtClean="0"/>
              <a:t>pot</a:t>
            </a:r>
            <a:r>
              <a:rPr lang="es-ES" dirty="0" smtClean="0"/>
              <a:t> </a:t>
            </a:r>
            <a:r>
              <a:rPr lang="es-ES" dirty="0" err="1" smtClean="0"/>
              <a:t>trobar</a:t>
            </a:r>
            <a:r>
              <a:rPr lang="es-ES" dirty="0" smtClean="0"/>
              <a:t> una persona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discapacitat</a:t>
            </a:r>
            <a:r>
              <a:rPr lang="es-ES" dirty="0" smtClean="0"/>
              <a:t> al </a:t>
            </a:r>
            <a:r>
              <a:rPr lang="es-ES" dirty="0" err="1" smtClean="0"/>
              <a:t>teu</a:t>
            </a:r>
            <a:r>
              <a:rPr lang="es-ES" dirty="0" smtClean="0"/>
              <a:t> </a:t>
            </a:r>
            <a:r>
              <a:rPr lang="es-ES" dirty="0" err="1" smtClean="0"/>
              <a:t>municipi</a:t>
            </a:r>
            <a:r>
              <a:rPr lang="es-ES" dirty="0" smtClean="0"/>
              <a:t>. Fes una </a:t>
            </a:r>
            <a:r>
              <a:rPr lang="es-ES" dirty="0" err="1" smtClean="0"/>
              <a:t>explicació</a:t>
            </a:r>
            <a:r>
              <a:rPr lang="es-ES" dirty="0" smtClean="0"/>
              <a:t> de cada fotografía,  explica </a:t>
            </a:r>
            <a:r>
              <a:rPr lang="es-ES" dirty="0" err="1" smtClean="0"/>
              <a:t>quin</a:t>
            </a:r>
            <a:r>
              <a:rPr lang="es-ES" dirty="0" smtClean="0"/>
              <a:t> </a:t>
            </a:r>
            <a:r>
              <a:rPr lang="es-ES" dirty="0" err="1" smtClean="0"/>
              <a:t>tipus</a:t>
            </a:r>
            <a:r>
              <a:rPr lang="es-ES" dirty="0" smtClean="0"/>
              <a:t> de barrera </a:t>
            </a:r>
            <a:r>
              <a:rPr lang="es-ES" dirty="0" err="1" smtClean="0"/>
              <a:t>és</a:t>
            </a:r>
            <a:r>
              <a:rPr lang="es-ES" dirty="0" smtClean="0"/>
              <a:t> i quina </a:t>
            </a:r>
            <a:r>
              <a:rPr lang="es-ES" dirty="0" err="1" smtClean="0"/>
              <a:t>sol·lució</a:t>
            </a:r>
            <a:r>
              <a:rPr lang="es-ES" dirty="0" smtClean="0"/>
              <a:t> </a:t>
            </a:r>
            <a:r>
              <a:rPr lang="es-ES" dirty="0" err="1" smtClean="0"/>
              <a:t>posarieu</a:t>
            </a:r>
            <a:r>
              <a:rPr lang="es-ES" dirty="0" smtClean="0"/>
              <a:t>. </a:t>
            </a:r>
            <a:r>
              <a:rPr lang="es-ES" dirty="0" err="1" smtClean="0"/>
              <a:t>Mínim</a:t>
            </a:r>
            <a:r>
              <a:rPr lang="es-ES" dirty="0" smtClean="0"/>
              <a:t> 10. </a:t>
            </a:r>
            <a:r>
              <a:rPr lang="es-ES" dirty="0" err="1" smtClean="0"/>
              <a:t>Hauràs</a:t>
            </a:r>
            <a:r>
              <a:rPr lang="es-ES" dirty="0" smtClean="0"/>
              <a:t> de posar fotografíes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surti</a:t>
            </a:r>
            <a:r>
              <a:rPr lang="es-ES" dirty="0" smtClean="0"/>
              <a:t> </a:t>
            </a:r>
            <a:r>
              <a:rPr lang="es-ES" dirty="0" err="1" smtClean="0"/>
              <a:t>algun</a:t>
            </a:r>
            <a:r>
              <a:rPr lang="es-ES" dirty="0" smtClean="0"/>
              <a:t> </a:t>
            </a:r>
            <a:r>
              <a:rPr lang="es-ES" dirty="0" err="1" smtClean="0"/>
              <a:t>membre</a:t>
            </a:r>
            <a:r>
              <a:rPr lang="es-ES" dirty="0" smtClean="0"/>
              <a:t> del </a:t>
            </a:r>
            <a:r>
              <a:rPr lang="es-ES" dirty="0" err="1" smtClean="0"/>
              <a:t>grup</a:t>
            </a:r>
            <a:r>
              <a:rPr lang="es-ES" dirty="0" smtClean="0"/>
              <a:t> de </a:t>
            </a:r>
            <a:r>
              <a:rPr lang="es-ES" dirty="0" err="1" smtClean="0"/>
              <a:t>tots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tipus</a:t>
            </a:r>
            <a:r>
              <a:rPr lang="es-ES" dirty="0" smtClean="0"/>
              <a:t> de </a:t>
            </a:r>
            <a:r>
              <a:rPr lang="es-ES" dirty="0" err="1" smtClean="0"/>
              <a:t>barreres</a:t>
            </a:r>
            <a:r>
              <a:rPr lang="es-ES" dirty="0" smtClean="0"/>
              <a:t> </a:t>
            </a:r>
            <a:r>
              <a:rPr lang="es-ES" dirty="0" err="1" smtClean="0"/>
              <a:t>arquitectòniques</a:t>
            </a:r>
            <a:r>
              <a:rPr lang="es-ES" dirty="0" smtClean="0"/>
              <a:t> </a:t>
            </a:r>
            <a:r>
              <a:rPr lang="es-ES" dirty="0" err="1" smtClean="0"/>
              <a:t>donades</a:t>
            </a:r>
            <a:r>
              <a:rPr lang="es-ES" dirty="0" smtClean="0"/>
              <a:t> a clase. </a:t>
            </a:r>
          </a:p>
          <a:p>
            <a:pPr>
              <a:buNone/>
            </a:pPr>
            <a:r>
              <a:rPr lang="es-ES" dirty="0" smtClean="0"/>
              <a:t> </a:t>
            </a:r>
          </a:p>
          <a:p>
            <a:pPr lvl="1"/>
            <a:r>
              <a:rPr lang="es-ES" dirty="0" smtClean="0"/>
              <a:t>Portada.</a:t>
            </a:r>
          </a:p>
          <a:p>
            <a:pPr lvl="1"/>
            <a:r>
              <a:rPr lang="es-ES" dirty="0" smtClean="0"/>
              <a:t>Índex.</a:t>
            </a:r>
          </a:p>
          <a:p>
            <a:pPr lvl="1"/>
            <a:r>
              <a:rPr lang="es-ES" dirty="0" err="1" smtClean="0"/>
              <a:t>Presentació</a:t>
            </a:r>
            <a:r>
              <a:rPr lang="es-ES" dirty="0" smtClean="0"/>
              <a:t> del </a:t>
            </a:r>
            <a:r>
              <a:rPr lang="es-ES" dirty="0" err="1" smtClean="0"/>
              <a:t>municipi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fareu</a:t>
            </a:r>
            <a:r>
              <a:rPr lang="es-ES" dirty="0" smtClean="0"/>
              <a:t> el </a:t>
            </a:r>
            <a:r>
              <a:rPr lang="es-ES" dirty="0" err="1" smtClean="0"/>
              <a:t>treball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Descripció</a:t>
            </a:r>
            <a:r>
              <a:rPr lang="es-ES" dirty="0" smtClean="0"/>
              <a:t> del </a:t>
            </a:r>
            <a:r>
              <a:rPr lang="es-ES" dirty="0" err="1" smtClean="0"/>
              <a:t>municipi</a:t>
            </a:r>
            <a:r>
              <a:rPr lang="es-ES" dirty="0" smtClean="0"/>
              <a:t>. Nº </a:t>
            </a:r>
            <a:r>
              <a:rPr lang="es-ES" dirty="0" err="1" smtClean="0"/>
              <a:t>habitants</a:t>
            </a:r>
            <a:r>
              <a:rPr lang="es-ES" dirty="0" smtClean="0"/>
              <a:t>. </a:t>
            </a:r>
            <a:r>
              <a:rPr lang="es-ES" dirty="0" err="1" smtClean="0"/>
              <a:t>Equipament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Fotografies</a:t>
            </a:r>
            <a:r>
              <a:rPr lang="es-ES" dirty="0" smtClean="0"/>
              <a:t> i </a:t>
            </a:r>
            <a:r>
              <a:rPr lang="es-ES" dirty="0" err="1" smtClean="0"/>
              <a:t>explicació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Conclusions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Bibliografia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pPr algn="ctr"/>
            <a:r>
              <a:rPr lang="es-ES" dirty="0" smtClean="0"/>
              <a:t>CONCEPTE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600" dirty="0" err="1" smtClean="0"/>
              <a:t>Són</a:t>
            </a:r>
            <a:r>
              <a:rPr lang="es-ES" sz="2600" dirty="0" smtClean="0"/>
              <a:t> </a:t>
            </a:r>
            <a:r>
              <a:rPr lang="es-ES" sz="2600" dirty="0" err="1" smtClean="0"/>
              <a:t>aquelles</a:t>
            </a:r>
            <a:r>
              <a:rPr lang="es-ES" sz="2600" dirty="0" smtClean="0"/>
              <a:t> </a:t>
            </a:r>
            <a:r>
              <a:rPr lang="es-ES" sz="2600" dirty="0" err="1" smtClean="0"/>
              <a:t>traves</a:t>
            </a:r>
            <a:r>
              <a:rPr lang="es-ES" sz="2600" dirty="0" smtClean="0"/>
              <a:t>, </a:t>
            </a:r>
            <a:r>
              <a:rPr lang="es-ES" sz="2600" dirty="0" err="1" smtClean="0"/>
              <a:t>impediments</a:t>
            </a:r>
            <a:r>
              <a:rPr lang="es-ES" sz="2600" dirty="0" smtClean="0"/>
              <a:t> o </a:t>
            </a:r>
            <a:r>
              <a:rPr lang="es-ES" sz="2600" dirty="0" err="1" smtClean="0"/>
              <a:t>obstacles</a:t>
            </a:r>
            <a:r>
              <a:rPr lang="es-ES" sz="2600" dirty="0" smtClean="0"/>
              <a:t> </a:t>
            </a:r>
            <a:r>
              <a:rPr lang="es-ES" sz="2600" dirty="0" err="1" smtClean="0"/>
              <a:t>físics</a:t>
            </a:r>
            <a:r>
              <a:rPr lang="es-ES" sz="2600" dirty="0" smtClean="0"/>
              <a:t> que limiten o </a:t>
            </a:r>
            <a:r>
              <a:rPr lang="es-ES" sz="2600" dirty="0" err="1" smtClean="0"/>
              <a:t>impedeixen</a:t>
            </a:r>
            <a:r>
              <a:rPr lang="es-ES" sz="2600" dirty="0" smtClean="0"/>
              <a:t> la </a:t>
            </a:r>
            <a:r>
              <a:rPr lang="es-ES" sz="2600" dirty="0" err="1" smtClean="0"/>
              <a:t>llibertat</a:t>
            </a:r>
            <a:r>
              <a:rPr lang="es-ES" sz="2600" dirty="0" smtClean="0"/>
              <a:t> de </a:t>
            </a:r>
            <a:r>
              <a:rPr lang="es-ES" sz="2600" dirty="0" err="1" smtClean="0"/>
              <a:t>moviments</a:t>
            </a:r>
            <a:r>
              <a:rPr lang="es-ES" sz="2600" dirty="0" smtClean="0"/>
              <a:t> i </a:t>
            </a:r>
            <a:r>
              <a:rPr lang="es-ES" sz="2600" dirty="0" err="1" smtClean="0"/>
              <a:t>autonomia</a:t>
            </a:r>
            <a:r>
              <a:rPr lang="es-ES" sz="2600" dirty="0" smtClean="0"/>
              <a:t> de les persones. </a:t>
            </a:r>
          </a:p>
          <a:p>
            <a:pPr algn="just"/>
            <a:r>
              <a:rPr lang="ca-ES" sz="2800" dirty="0" smtClean="0"/>
              <a:t>Anomenem barreres arquitectòniques aquells </a:t>
            </a:r>
            <a:r>
              <a:rPr lang="ca-ES" sz="2800" u="sng" dirty="0" smtClean="0"/>
              <a:t>obstacles</a:t>
            </a:r>
            <a:r>
              <a:rPr lang="ca-ES" sz="2800" dirty="0" smtClean="0"/>
              <a:t> que </a:t>
            </a:r>
            <a:r>
              <a:rPr lang="ca-ES" sz="2800" u="sng" dirty="0" smtClean="0"/>
              <a:t>priven</a:t>
            </a:r>
            <a:r>
              <a:rPr lang="ca-ES" sz="2800" dirty="0" smtClean="0"/>
              <a:t> a les persones amb discapacitats físiques i </a:t>
            </a:r>
            <a:r>
              <a:rPr lang="ca-ES" sz="2800" dirty="0" err="1" smtClean="0"/>
              <a:t>psiquiques</a:t>
            </a:r>
            <a:r>
              <a:rPr lang="ca-ES" sz="2800" dirty="0" smtClean="0"/>
              <a:t> de </a:t>
            </a:r>
            <a:r>
              <a:rPr lang="ca-ES" sz="2800" u="sng" dirty="0" smtClean="0"/>
              <a:t>desplaçar-se amb </a:t>
            </a:r>
            <a:r>
              <a:rPr lang="ca-ES" sz="2800" u="sng" dirty="0" smtClean="0"/>
              <a:t>facilitat o normalitat </a:t>
            </a:r>
            <a:r>
              <a:rPr lang="ca-ES" sz="2800" dirty="0" smtClean="0">
                <a:latin typeface="Arial Unicode MS" pitchFamily="34" charset="-128"/>
              </a:rPr>
              <a:t>.</a:t>
            </a:r>
            <a:endParaRPr lang="ca-ES" sz="2800" dirty="0" smtClean="0">
              <a:latin typeface="Arial Unicode MS" pitchFamily="34" charset="-128"/>
            </a:endParaRPr>
          </a:p>
          <a:p>
            <a:pPr marL="64008" indent="0" algn="just">
              <a:buNone/>
            </a:pPr>
            <a:endParaRPr lang="es-ES" sz="2600" dirty="0" smtClean="0"/>
          </a:p>
          <a:p>
            <a:pPr algn="just"/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404664"/>
            <a:ext cx="871296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400" dirty="0" smtClean="0"/>
          </a:p>
          <a:p>
            <a:pPr algn="just">
              <a:buFont typeface="Wingdings" pitchFamily="2" charset="2"/>
              <a:buChar char="v"/>
            </a:pPr>
            <a:r>
              <a:rPr lang="es-ES" sz="2400" dirty="0" err="1" smtClean="0"/>
              <a:t>Afortunadament</a:t>
            </a:r>
            <a:r>
              <a:rPr lang="es-ES" sz="2400" dirty="0" smtClean="0"/>
              <a:t> la </a:t>
            </a:r>
            <a:r>
              <a:rPr lang="es-ES" sz="2400" u="sng" dirty="0" err="1" smtClean="0"/>
              <a:t>ciència</a:t>
            </a:r>
            <a:r>
              <a:rPr lang="es-ES" sz="2400" u="sng" dirty="0" smtClean="0"/>
              <a:t> i la </a:t>
            </a:r>
            <a:r>
              <a:rPr lang="es-ES" sz="2400" u="sng" dirty="0" err="1" smtClean="0"/>
              <a:t>tecnologia</a:t>
            </a:r>
            <a:r>
              <a:rPr lang="es-ES" sz="2400" u="sng" dirty="0" smtClean="0"/>
              <a:t> </a:t>
            </a:r>
            <a:r>
              <a:rPr lang="es-ES" sz="2400" dirty="0" err="1" smtClean="0"/>
              <a:t>ens</a:t>
            </a:r>
            <a:r>
              <a:rPr lang="es-ES" sz="2400" dirty="0" smtClean="0"/>
              <a:t> han </a:t>
            </a:r>
            <a:r>
              <a:rPr lang="es-ES" sz="2400" dirty="0" err="1" smtClean="0"/>
              <a:t>permès</a:t>
            </a:r>
            <a:r>
              <a:rPr lang="es-ES" sz="2400" dirty="0" smtClean="0"/>
              <a:t> </a:t>
            </a:r>
            <a:r>
              <a:rPr lang="es-ES" sz="2400" dirty="0" err="1" smtClean="0"/>
              <a:t>fer</a:t>
            </a:r>
            <a:r>
              <a:rPr lang="es-ES" sz="2400" dirty="0" smtClean="0"/>
              <a:t> </a:t>
            </a:r>
            <a:r>
              <a:rPr lang="es-ES" sz="2400" u="sng" dirty="0" smtClean="0"/>
              <a:t>compatibles </a:t>
            </a:r>
            <a:r>
              <a:rPr lang="es-ES" sz="2400" u="sng" dirty="0" err="1" smtClean="0"/>
              <a:t>amb</a:t>
            </a:r>
            <a:r>
              <a:rPr lang="es-ES" sz="2400" u="sng" dirty="0" smtClean="0"/>
              <a:t> la </a:t>
            </a:r>
            <a:r>
              <a:rPr lang="es-ES" sz="2400" u="sng" dirty="0" smtClean="0"/>
              <a:t>vida </a:t>
            </a:r>
            <a:r>
              <a:rPr lang="es-ES" sz="2400" u="sng" dirty="0" err="1" smtClean="0"/>
              <a:t>normalitzada</a:t>
            </a:r>
            <a:r>
              <a:rPr lang="es-ES" sz="2400" u="sng" dirty="0" smtClean="0"/>
              <a:t> </a:t>
            </a:r>
            <a:r>
              <a:rPr lang="es-ES" sz="2400" dirty="0" err="1" smtClean="0"/>
              <a:t>molt</a:t>
            </a:r>
            <a:r>
              <a:rPr lang="es-ES" sz="2400" dirty="0" smtClean="0"/>
              <a:t> </a:t>
            </a:r>
            <a:r>
              <a:rPr lang="es-ES" sz="2400" dirty="0" err="1" smtClean="0"/>
              <a:t>diverses</a:t>
            </a:r>
            <a:r>
              <a:rPr lang="es-ES" sz="2400" dirty="0" smtClean="0"/>
              <a:t> </a:t>
            </a:r>
            <a:r>
              <a:rPr lang="es-ES" sz="2400" dirty="0" err="1" smtClean="0"/>
              <a:t>patologies</a:t>
            </a:r>
            <a:r>
              <a:rPr lang="es-ES" sz="2400" dirty="0" smtClean="0"/>
              <a:t>. </a:t>
            </a:r>
            <a:r>
              <a:rPr lang="es-ES" sz="2400" dirty="0" err="1" smtClean="0"/>
              <a:t>Avuí</a:t>
            </a:r>
            <a:r>
              <a:rPr lang="es-ES" sz="2400" dirty="0" smtClean="0"/>
              <a:t> </a:t>
            </a:r>
            <a:r>
              <a:rPr lang="es-ES" sz="2400" dirty="0" err="1" smtClean="0"/>
              <a:t>dia</a:t>
            </a:r>
            <a:r>
              <a:rPr lang="es-ES" sz="2400" dirty="0" smtClean="0"/>
              <a:t> </a:t>
            </a:r>
            <a:r>
              <a:rPr lang="es-ES" sz="2400" dirty="0" err="1" smtClean="0"/>
              <a:t>és</a:t>
            </a:r>
            <a:r>
              <a:rPr lang="es-ES" sz="2400" dirty="0" smtClean="0"/>
              <a:t> normal que </a:t>
            </a:r>
            <a:r>
              <a:rPr lang="es-ES" sz="2400" dirty="0" err="1" smtClean="0"/>
              <a:t>puguem</a:t>
            </a:r>
            <a:r>
              <a:rPr lang="es-ES" sz="2400" dirty="0" smtClean="0"/>
              <a:t> </a:t>
            </a:r>
            <a:r>
              <a:rPr lang="es-ES" sz="2400" dirty="0" err="1" smtClean="0"/>
              <a:t>conviure</a:t>
            </a:r>
            <a:r>
              <a:rPr lang="es-ES" sz="2400" dirty="0" smtClean="0"/>
              <a:t> </a:t>
            </a:r>
            <a:r>
              <a:rPr lang="es-ES" sz="2400" dirty="0" err="1" smtClean="0"/>
              <a:t>amb</a:t>
            </a:r>
            <a:r>
              <a:rPr lang="es-ES" sz="2400" dirty="0" smtClean="0"/>
              <a:t> persones que </a:t>
            </a:r>
            <a:r>
              <a:rPr lang="es-ES" sz="2400" dirty="0" err="1" smtClean="0"/>
              <a:t>tenen</a:t>
            </a:r>
            <a:r>
              <a:rPr lang="es-ES" sz="2400" dirty="0" smtClean="0"/>
              <a:t> </a:t>
            </a:r>
            <a:r>
              <a:rPr lang="es-ES" sz="2400" dirty="0" err="1" smtClean="0"/>
              <a:t>dificultats</a:t>
            </a:r>
            <a:r>
              <a:rPr lang="es-ES" sz="2400" dirty="0" smtClean="0"/>
              <a:t> de </a:t>
            </a:r>
            <a:r>
              <a:rPr lang="es-ES" sz="2400" dirty="0" err="1" smtClean="0"/>
              <a:t>mobilitat</a:t>
            </a:r>
            <a:r>
              <a:rPr lang="es-ES" sz="2400" dirty="0" smtClean="0"/>
              <a:t>, </a:t>
            </a:r>
            <a:r>
              <a:rPr lang="es-ES" sz="2400" dirty="0" err="1" smtClean="0"/>
              <a:t>disminució</a:t>
            </a:r>
            <a:r>
              <a:rPr lang="es-ES" sz="2400" dirty="0" smtClean="0"/>
              <a:t> de la </a:t>
            </a:r>
            <a:r>
              <a:rPr lang="es-ES" sz="2400" dirty="0" err="1" smtClean="0"/>
              <a:t>visió</a:t>
            </a:r>
            <a:r>
              <a:rPr lang="es-ES" sz="2400" dirty="0" smtClean="0"/>
              <a:t>, de </a:t>
            </a:r>
            <a:r>
              <a:rPr lang="es-ES" sz="2400" dirty="0" err="1" smtClean="0"/>
              <a:t>l’oïda</a:t>
            </a:r>
            <a:r>
              <a:rPr lang="es-ES" sz="2400" dirty="0" smtClean="0"/>
              <a:t>, </a:t>
            </a:r>
            <a:r>
              <a:rPr lang="es-ES" sz="2400" dirty="0" err="1" smtClean="0"/>
              <a:t>problemes</a:t>
            </a:r>
            <a:r>
              <a:rPr lang="es-ES" sz="2400" dirty="0" smtClean="0"/>
              <a:t> </a:t>
            </a:r>
            <a:r>
              <a:rPr lang="es-ES" sz="2400" dirty="0" err="1" smtClean="0"/>
              <a:t>amb</a:t>
            </a:r>
            <a:r>
              <a:rPr lang="es-ES" sz="2400" dirty="0" smtClean="0"/>
              <a:t> la parla, </a:t>
            </a:r>
            <a:r>
              <a:rPr lang="es-ES" sz="2400" dirty="0" err="1" smtClean="0"/>
              <a:t>disfuncions</a:t>
            </a:r>
            <a:r>
              <a:rPr lang="es-ES" sz="2400" dirty="0" smtClean="0"/>
              <a:t> </a:t>
            </a:r>
            <a:r>
              <a:rPr lang="es-ES" sz="2400" dirty="0" err="1" smtClean="0"/>
              <a:t>mentals</a:t>
            </a:r>
            <a:r>
              <a:rPr lang="es-ES" sz="2400" dirty="0" smtClean="0"/>
              <a:t> de diversa </a:t>
            </a:r>
            <a:r>
              <a:rPr lang="es-ES" sz="2400" dirty="0" err="1" smtClean="0"/>
              <a:t>consideració</a:t>
            </a:r>
            <a:r>
              <a:rPr lang="es-ES" sz="2400" dirty="0" smtClean="0"/>
              <a:t>, o </a:t>
            </a:r>
            <a:r>
              <a:rPr lang="es-ES" sz="2400" dirty="0" err="1" smtClean="0"/>
              <a:t>d’altres</a:t>
            </a:r>
            <a:r>
              <a:rPr lang="es-ES" sz="2400" dirty="0" smtClean="0"/>
              <a:t> </a:t>
            </a:r>
            <a:r>
              <a:rPr lang="es-ES" sz="2400" dirty="0" err="1" smtClean="0"/>
              <a:t>discapacitats</a:t>
            </a:r>
            <a:r>
              <a:rPr lang="es-ES" sz="2400" dirty="0" smtClean="0"/>
              <a:t>.</a:t>
            </a:r>
          </a:p>
          <a:p>
            <a:pPr algn="just"/>
            <a:endParaRPr lang="es-ES" sz="2400" dirty="0" smtClean="0"/>
          </a:p>
          <a:p>
            <a:pPr algn="just"/>
            <a:endParaRPr lang="es-ES" sz="2400" dirty="0" smtClean="0"/>
          </a:p>
          <a:p>
            <a:pPr algn="just">
              <a:buFont typeface="Wingdings" pitchFamily="2" charset="2"/>
              <a:buChar char="v"/>
            </a:pPr>
            <a:r>
              <a:rPr lang="es-ES" sz="2400" dirty="0" smtClean="0"/>
              <a:t> La </a:t>
            </a:r>
            <a:r>
              <a:rPr lang="es-ES" sz="2400" u="sng" dirty="0" err="1" smtClean="0"/>
              <a:t>convivència</a:t>
            </a:r>
            <a:r>
              <a:rPr lang="es-ES" sz="2400" dirty="0" smtClean="0"/>
              <a:t> </a:t>
            </a:r>
            <a:r>
              <a:rPr lang="es-ES" sz="2400" dirty="0" err="1" smtClean="0"/>
              <a:t>amb</a:t>
            </a:r>
            <a:r>
              <a:rPr lang="es-ES" sz="2400" dirty="0" smtClean="0"/>
              <a:t> </a:t>
            </a:r>
            <a:r>
              <a:rPr lang="es-ES" sz="2400" dirty="0" err="1" smtClean="0"/>
              <a:t>tot</a:t>
            </a:r>
            <a:r>
              <a:rPr lang="es-ES" sz="2400" dirty="0" smtClean="0"/>
              <a:t> </a:t>
            </a:r>
            <a:r>
              <a:rPr lang="es-ES" sz="2400" dirty="0" err="1" smtClean="0"/>
              <a:t>tipus</a:t>
            </a:r>
            <a:r>
              <a:rPr lang="es-ES" sz="2400" dirty="0" smtClean="0"/>
              <a:t> de persones en un </a:t>
            </a:r>
            <a:r>
              <a:rPr lang="es-ES" sz="2400" dirty="0" err="1" smtClean="0"/>
              <a:t>àmbit</a:t>
            </a:r>
            <a:r>
              <a:rPr lang="es-ES" sz="2400" dirty="0" smtClean="0"/>
              <a:t> social </a:t>
            </a:r>
            <a:r>
              <a:rPr lang="es-ES" sz="2400" dirty="0" err="1" smtClean="0"/>
              <a:t>modern</a:t>
            </a:r>
            <a:r>
              <a:rPr lang="es-ES" sz="2400" dirty="0" smtClean="0"/>
              <a:t>, </a:t>
            </a:r>
            <a:r>
              <a:rPr lang="es-ES" sz="2400" dirty="0" err="1" smtClean="0"/>
              <a:t>on</a:t>
            </a:r>
            <a:r>
              <a:rPr lang="es-ES" sz="2400" dirty="0" smtClean="0"/>
              <a:t> les </a:t>
            </a:r>
            <a:r>
              <a:rPr lang="es-ES" sz="2400" dirty="0" err="1" smtClean="0"/>
              <a:t>possibilitats</a:t>
            </a:r>
            <a:r>
              <a:rPr lang="es-ES" sz="2400" dirty="0" smtClean="0"/>
              <a:t> </a:t>
            </a:r>
            <a:r>
              <a:rPr lang="es-ES" sz="2400" dirty="0" err="1" smtClean="0"/>
              <a:t>d’adaptar</a:t>
            </a:r>
            <a:r>
              <a:rPr lang="es-ES" sz="2400" dirty="0" smtClean="0"/>
              <a:t> </a:t>
            </a:r>
            <a:r>
              <a:rPr lang="es-ES" sz="2400" dirty="0" err="1" smtClean="0"/>
              <a:t>l’entorn</a:t>
            </a:r>
            <a:r>
              <a:rPr lang="es-ES" sz="2400" dirty="0" smtClean="0"/>
              <a:t> </a:t>
            </a:r>
            <a:r>
              <a:rPr lang="es-ES" sz="2400" dirty="0" err="1" smtClean="0"/>
              <a:t>són</a:t>
            </a:r>
            <a:r>
              <a:rPr lang="es-ES" sz="2400" dirty="0" smtClean="0"/>
              <a:t> </a:t>
            </a:r>
            <a:r>
              <a:rPr lang="es-ES" sz="2400" dirty="0" err="1" smtClean="0"/>
              <a:t>més</a:t>
            </a:r>
            <a:r>
              <a:rPr lang="es-ES" sz="2400" dirty="0" smtClean="0"/>
              <a:t> que viables </a:t>
            </a:r>
            <a:r>
              <a:rPr lang="es-ES" sz="2400" u="sng" dirty="0" err="1" smtClean="0"/>
              <a:t>ens</a:t>
            </a:r>
            <a:r>
              <a:rPr lang="es-ES" sz="2400" u="sng" dirty="0" smtClean="0"/>
              <a:t> ha </a:t>
            </a:r>
            <a:r>
              <a:rPr lang="es-ES" sz="2400" u="sng" dirty="0" err="1" smtClean="0"/>
              <a:t>portat</a:t>
            </a:r>
            <a:r>
              <a:rPr lang="es-ES" sz="2400" u="sng" dirty="0" smtClean="0"/>
              <a:t> </a:t>
            </a:r>
            <a:r>
              <a:rPr lang="es-ES" sz="2400" dirty="0" smtClean="0"/>
              <a:t>a </a:t>
            </a:r>
            <a:r>
              <a:rPr lang="es-ES" sz="2400" dirty="0" err="1" smtClean="0"/>
              <a:t>prendre</a:t>
            </a:r>
            <a:r>
              <a:rPr lang="es-ES" sz="2400" dirty="0" smtClean="0"/>
              <a:t> en </a:t>
            </a:r>
            <a:r>
              <a:rPr lang="es-ES" sz="2400" dirty="0" err="1" smtClean="0"/>
              <a:t>consideració</a:t>
            </a:r>
            <a:r>
              <a:rPr lang="es-ES" sz="2400" dirty="0" smtClean="0"/>
              <a:t> </a:t>
            </a:r>
            <a:r>
              <a:rPr lang="es-ES" sz="2400" dirty="0" err="1" smtClean="0"/>
              <a:t>els</a:t>
            </a:r>
            <a:r>
              <a:rPr lang="es-ES" sz="2400" dirty="0" smtClean="0"/>
              <a:t> </a:t>
            </a:r>
            <a:r>
              <a:rPr lang="es-ES" sz="2400" dirty="0" err="1" smtClean="0"/>
              <a:t>paràmetres</a:t>
            </a:r>
            <a:r>
              <a:rPr lang="es-ES" sz="2400" dirty="0" smtClean="0"/>
              <a:t> de </a:t>
            </a:r>
            <a:r>
              <a:rPr lang="es-ES" sz="2400" dirty="0" err="1" smtClean="0"/>
              <a:t>l’anomenada</a:t>
            </a:r>
            <a:r>
              <a:rPr lang="es-ES" sz="2400" dirty="0" smtClean="0"/>
              <a:t> </a:t>
            </a:r>
            <a:r>
              <a:rPr lang="es-ES" sz="2400" u="sng" dirty="0" err="1" smtClean="0"/>
              <a:t>accessibilitat</a:t>
            </a:r>
            <a:r>
              <a:rPr lang="es-ES" sz="2400" u="sng" dirty="0" smtClean="0"/>
              <a:t> universal.</a:t>
            </a:r>
          </a:p>
          <a:p>
            <a:pPr algn="just"/>
            <a:endParaRPr lang="es-ES" sz="2400" dirty="0" smtClean="0"/>
          </a:p>
          <a:p>
            <a:pPr algn="just"/>
            <a:endParaRPr lang="es-ES" sz="2400" dirty="0" smtClean="0"/>
          </a:p>
          <a:p>
            <a:pPr algn="just"/>
            <a:endParaRPr 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46862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EVOLUCIÓ HISTÒRICA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44" y="785794"/>
            <a:ext cx="8786874" cy="5669014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es-ES" sz="9600" dirty="0" err="1" smtClean="0"/>
              <a:t>Aquesta</a:t>
            </a:r>
            <a:r>
              <a:rPr lang="es-ES" sz="9600" dirty="0" smtClean="0"/>
              <a:t> idea </a:t>
            </a:r>
            <a:r>
              <a:rPr lang="es-ES" sz="9600" dirty="0" err="1" smtClean="0"/>
              <a:t>neix</a:t>
            </a:r>
            <a:r>
              <a:rPr lang="es-ES" sz="9600" dirty="0" smtClean="0"/>
              <a:t> a </a:t>
            </a:r>
            <a:r>
              <a:rPr lang="es-ES" sz="9600" dirty="0" err="1" smtClean="0"/>
              <a:t>l’estat</a:t>
            </a:r>
            <a:r>
              <a:rPr lang="es-ES" sz="9600" dirty="0" smtClean="0"/>
              <a:t> </a:t>
            </a:r>
            <a:r>
              <a:rPr lang="es-ES" sz="9600" dirty="0" err="1" smtClean="0"/>
              <a:t>Espanyol</a:t>
            </a:r>
            <a:r>
              <a:rPr lang="es-ES" sz="9600" dirty="0" smtClean="0"/>
              <a:t> a </a:t>
            </a:r>
            <a:r>
              <a:rPr lang="es-ES" sz="9600" dirty="0" err="1" smtClean="0"/>
              <a:t>finals</a:t>
            </a:r>
            <a:r>
              <a:rPr lang="es-ES" sz="9600" dirty="0" smtClean="0"/>
              <a:t> de la </a:t>
            </a:r>
            <a:r>
              <a:rPr lang="es-ES" sz="9600" dirty="0" err="1" smtClean="0"/>
              <a:t>dècada</a:t>
            </a:r>
            <a:r>
              <a:rPr lang="es-ES" sz="9600" dirty="0" smtClean="0"/>
              <a:t> </a:t>
            </a:r>
            <a:r>
              <a:rPr lang="es-ES" sz="9600" dirty="0" err="1" smtClean="0"/>
              <a:t>dels</a:t>
            </a:r>
            <a:r>
              <a:rPr lang="es-ES" sz="9600" dirty="0" smtClean="0"/>
              <a:t> 70 –del </a:t>
            </a:r>
            <a:r>
              <a:rPr lang="es-ES" sz="9600" dirty="0" err="1" smtClean="0"/>
              <a:t>segle</a:t>
            </a:r>
            <a:r>
              <a:rPr lang="es-ES" sz="9600" dirty="0" smtClean="0"/>
              <a:t> XX- </a:t>
            </a:r>
            <a:r>
              <a:rPr lang="es-ES" sz="9600" dirty="0" err="1" smtClean="0"/>
              <a:t>Quan</a:t>
            </a:r>
            <a:r>
              <a:rPr lang="es-ES" sz="9600" dirty="0" smtClean="0"/>
              <a:t> es va </a:t>
            </a:r>
            <a:r>
              <a:rPr lang="es-ES" sz="9600" dirty="0" err="1" smtClean="0"/>
              <a:t>aprovar</a:t>
            </a:r>
            <a:r>
              <a:rPr lang="es-ES" sz="9600" dirty="0" smtClean="0"/>
              <a:t> la </a:t>
            </a:r>
            <a:r>
              <a:rPr lang="es-ES" sz="9600" dirty="0" err="1" smtClean="0"/>
              <a:t>Constitució</a:t>
            </a:r>
            <a:r>
              <a:rPr lang="es-ES" sz="9600" dirty="0" smtClean="0"/>
              <a:t> </a:t>
            </a:r>
            <a:r>
              <a:rPr lang="es-ES" sz="9600" dirty="0" err="1" smtClean="0"/>
              <a:t>Espanyola</a:t>
            </a:r>
            <a:r>
              <a:rPr lang="es-ES" sz="9600" dirty="0" smtClean="0"/>
              <a:t> (6 de desembre de 1978) </a:t>
            </a:r>
            <a:r>
              <a:rPr lang="es-ES" sz="9600" dirty="0" err="1" smtClean="0"/>
              <a:t>ja</a:t>
            </a:r>
            <a:r>
              <a:rPr lang="es-ES" sz="9600" dirty="0" smtClean="0"/>
              <a:t> </a:t>
            </a:r>
            <a:r>
              <a:rPr lang="es-ES" sz="9600" dirty="0" err="1" smtClean="0"/>
              <a:t>teníem</a:t>
            </a:r>
            <a:r>
              <a:rPr lang="es-ES" sz="9600" dirty="0" smtClean="0"/>
              <a:t> </a:t>
            </a:r>
            <a:r>
              <a:rPr lang="es-ES" sz="9600" dirty="0" err="1" smtClean="0"/>
              <a:t>consciència</a:t>
            </a:r>
            <a:r>
              <a:rPr lang="es-ES" sz="9600" dirty="0" smtClean="0"/>
              <a:t> de que la </a:t>
            </a:r>
            <a:r>
              <a:rPr lang="es-ES" sz="9600" dirty="0" err="1" smtClean="0"/>
              <a:t>nostra</a:t>
            </a:r>
            <a:r>
              <a:rPr lang="es-ES" sz="9600" dirty="0" smtClean="0"/>
              <a:t> </a:t>
            </a:r>
            <a:r>
              <a:rPr lang="es-ES" sz="9600" dirty="0" err="1" smtClean="0"/>
              <a:t>societat</a:t>
            </a:r>
            <a:r>
              <a:rPr lang="es-ES" sz="9600" dirty="0" smtClean="0"/>
              <a:t> </a:t>
            </a:r>
            <a:r>
              <a:rPr lang="es-ES" sz="9600" dirty="0" err="1" smtClean="0"/>
              <a:t>s’havia</a:t>
            </a:r>
            <a:r>
              <a:rPr lang="es-ES" sz="9600" dirty="0" smtClean="0"/>
              <a:t> </a:t>
            </a:r>
            <a:r>
              <a:rPr lang="es-ES" sz="9600" dirty="0" err="1" smtClean="0"/>
              <a:t>d’adaptar</a:t>
            </a:r>
            <a:r>
              <a:rPr lang="es-ES" sz="9600" dirty="0" smtClean="0"/>
              <a:t> a la </a:t>
            </a:r>
            <a:r>
              <a:rPr lang="es-ES" sz="9600" dirty="0" err="1" smtClean="0"/>
              <a:t>seva</a:t>
            </a:r>
            <a:r>
              <a:rPr lang="es-ES" sz="9600" dirty="0" smtClean="0"/>
              <a:t> </a:t>
            </a:r>
            <a:r>
              <a:rPr lang="es-ES" sz="9600" dirty="0" err="1" smtClean="0"/>
              <a:t>realitat</a:t>
            </a:r>
            <a:r>
              <a:rPr lang="es-ES" sz="9600" dirty="0" smtClean="0"/>
              <a:t>, </a:t>
            </a:r>
            <a:r>
              <a:rPr lang="es-ES" sz="9600" dirty="0" err="1" smtClean="0"/>
              <a:t>és</a:t>
            </a:r>
            <a:r>
              <a:rPr lang="es-ES" sz="9600" dirty="0" smtClean="0"/>
              <a:t> a </a:t>
            </a:r>
            <a:r>
              <a:rPr lang="es-ES" sz="9600" dirty="0" err="1" smtClean="0"/>
              <a:t>dir</a:t>
            </a:r>
            <a:r>
              <a:rPr lang="es-ES" sz="9600" dirty="0" smtClean="0"/>
              <a:t>, </a:t>
            </a:r>
            <a:r>
              <a:rPr lang="es-ES" sz="9600" dirty="0" err="1" smtClean="0"/>
              <a:t>calia</a:t>
            </a:r>
            <a:r>
              <a:rPr lang="es-ES" sz="9600" dirty="0" smtClean="0"/>
              <a:t> que </a:t>
            </a:r>
            <a:r>
              <a:rPr lang="es-ES" sz="9600" dirty="0" err="1" smtClean="0"/>
              <a:t>ens</a:t>
            </a:r>
            <a:r>
              <a:rPr lang="es-ES" sz="9600" dirty="0" smtClean="0"/>
              <a:t> </a:t>
            </a:r>
            <a:r>
              <a:rPr lang="es-ES" sz="9600" dirty="0" err="1" smtClean="0"/>
              <a:t>dotéssim</a:t>
            </a:r>
            <a:r>
              <a:rPr lang="es-ES" sz="9600" dirty="0" smtClean="0"/>
              <a:t> </a:t>
            </a:r>
            <a:r>
              <a:rPr lang="es-ES" sz="9600" dirty="0" err="1" smtClean="0"/>
              <a:t>d’instruments</a:t>
            </a:r>
            <a:r>
              <a:rPr lang="es-ES" sz="9600" dirty="0" smtClean="0"/>
              <a:t> </a:t>
            </a:r>
            <a:r>
              <a:rPr lang="es-ES" sz="9600" dirty="0" err="1" smtClean="0"/>
              <a:t>legals</a:t>
            </a:r>
            <a:r>
              <a:rPr lang="es-ES" sz="9600" dirty="0" smtClean="0"/>
              <a:t> i </a:t>
            </a:r>
            <a:r>
              <a:rPr lang="es-ES" sz="9600" dirty="0" err="1" smtClean="0"/>
              <a:t>sociològics</a:t>
            </a:r>
            <a:r>
              <a:rPr lang="es-ES" sz="9600" dirty="0" smtClean="0"/>
              <a:t> que </a:t>
            </a:r>
            <a:r>
              <a:rPr lang="es-ES" sz="9600" dirty="0" err="1" smtClean="0"/>
              <a:t>fessin</a:t>
            </a:r>
            <a:r>
              <a:rPr lang="es-ES" sz="9600" dirty="0" smtClean="0"/>
              <a:t> </a:t>
            </a:r>
            <a:r>
              <a:rPr lang="es-ES" sz="9600" dirty="0" err="1" smtClean="0"/>
              <a:t>possible</a:t>
            </a:r>
            <a:r>
              <a:rPr lang="es-ES" sz="9600" dirty="0" smtClean="0"/>
              <a:t> la correcta </a:t>
            </a:r>
            <a:r>
              <a:rPr lang="es-ES" sz="9600" dirty="0" err="1" smtClean="0"/>
              <a:t>convivència</a:t>
            </a:r>
            <a:r>
              <a:rPr lang="es-ES" sz="9600" dirty="0" smtClean="0"/>
              <a:t> entre </a:t>
            </a:r>
            <a:r>
              <a:rPr lang="es-ES" sz="9600" dirty="0" err="1" smtClean="0"/>
              <a:t>tots</a:t>
            </a:r>
            <a:r>
              <a:rPr lang="es-ES" sz="9600" dirty="0" smtClean="0"/>
              <a:t> </a:t>
            </a:r>
            <a:r>
              <a:rPr lang="es-ES" sz="9600" dirty="0" err="1" smtClean="0"/>
              <a:t>els</a:t>
            </a:r>
            <a:r>
              <a:rPr lang="es-ES" sz="9600" dirty="0" smtClean="0"/>
              <a:t> </a:t>
            </a:r>
            <a:r>
              <a:rPr lang="es-ES" sz="9600" dirty="0" err="1" smtClean="0"/>
              <a:t>ciutadans</a:t>
            </a:r>
            <a:r>
              <a:rPr lang="es-ES" sz="9600" dirty="0" smtClean="0"/>
              <a:t>, </a:t>
            </a:r>
            <a:r>
              <a:rPr lang="es-ES" sz="9600" dirty="0" err="1" smtClean="0"/>
              <a:t>fos</a:t>
            </a:r>
            <a:r>
              <a:rPr lang="es-ES" sz="9600" dirty="0" smtClean="0"/>
              <a:t> quina </a:t>
            </a:r>
            <a:r>
              <a:rPr lang="es-ES" sz="9600" dirty="0" err="1" smtClean="0"/>
              <a:t>fos</a:t>
            </a:r>
            <a:r>
              <a:rPr lang="es-ES" sz="9600" dirty="0" smtClean="0"/>
              <a:t> la </a:t>
            </a:r>
            <a:r>
              <a:rPr lang="es-ES" sz="9600" dirty="0" err="1" smtClean="0"/>
              <a:t>seva</a:t>
            </a:r>
            <a:r>
              <a:rPr lang="es-ES" sz="9600" dirty="0" smtClean="0"/>
              <a:t> </a:t>
            </a:r>
            <a:r>
              <a:rPr lang="es-ES" sz="9600" dirty="0" err="1" smtClean="0"/>
              <a:t>situació</a:t>
            </a:r>
            <a:r>
              <a:rPr lang="es-ES" sz="9600" dirty="0" smtClean="0"/>
              <a:t> i </a:t>
            </a:r>
            <a:r>
              <a:rPr lang="es-ES" sz="9600" dirty="0" err="1" smtClean="0"/>
              <a:t>circumstàncies</a:t>
            </a:r>
            <a:r>
              <a:rPr lang="es-ES" sz="9600" dirty="0" smtClean="0"/>
              <a:t> </a:t>
            </a:r>
            <a:r>
              <a:rPr lang="es-ES" sz="9600" dirty="0" err="1" smtClean="0"/>
              <a:t>personals</a:t>
            </a:r>
            <a:r>
              <a:rPr lang="es-ES" sz="9600" dirty="0" smtClean="0"/>
              <a:t>. </a:t>
            </a:r>
          </a:p>
          <a:p>
            <a:pPr marL="64008" indent="0" algn="just">
              <a:buNone/>
            </a:pPr>
            <a:r>
              <a:rPr lang="es-ES" sz="10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8056"/>
          </a:xfrm>
        </p:spPr>
        <p:txBody>
          <a:bodyPr>
            <a:normAutofit/>
          </a:bodyPr>
          <a:lstStyle/>
          <a:p>
            <a:pPr algn="just"/>
            <a:r>
              <a:rPr lang="es-ES" sz="2400" dirty="0" smtClean="0"/>
              <a:t>A Catalunya, han </a:t>
            </a:r>
            <a:r>
              <a:rPr lang="es-ES" sz="2400" dirty="0" err="1" smtClean="0"/>
              <a:t>estat</a:t>
            </a:r>
            <a:r>
              <a:rPr lang="es-ES" sz="2400" dirty="0" smtClean="0"/>
              <a:t> </a:t>
            </a:r>
            <a:r>
              <a:rPr lang="es-ES" sz="2400" dirty="0" err="1" smtClean="0"/>
              <a:t>dictades</a:t>
            </a:r>
            <a:r>
              <a:rPr lang="es-ES" sz="2400" dirty="0" smtClean="0"/>
              <a:t> </a:t>
            </a:r>
            <a:r>
              <a:rPr lang="es-ES" sz="2400" dirty="0" err="1" smtClean="0"/>
              <a:t>dues</a:t>
            </a:r>
            <a:r>
              <a:rPr lang="es-ES" sz="2400" dirty="0" smtClean="0"/>
              <a:t> </a:t>
            </a:r>
            <a:r>
              <a:rPr lang="es-ES" sz="2400" dirty="0" err="1" smtClean="0"/>
              <a:t>Lleis</a:t>
            </a:r>
            <a:r>
              <a:rPr lang="es-ES" sz="2400" dirty="0" smtClean="0"/>
              <a:t> reguladores de </a:t>
            </a:r>
            <a:r>
              <a:rPr lang="es-ES" sz="2400" dirty="0" err="1" smtClean="0"/>
              <a:t>l’accessibilitat</a:t>
            </a:r>
            <a:r>
              <a:rPr lang="es-ES" sz="2400" dirty="0" smtClean="0"/>
              <a:t> i la </a:t>
            </a:r>
            <a:r>
              <a:rPr lang="es-ES" sz="2400" dirty="0" err="1" smtClean="0"/>
              <a:t>supressió</a:t>
            </a:r>
            <a:r>
              <a:rPr lang="es-ES" sz="2400" dirty="0" smtClean="0"/>
              <a:t> de les </a:t>
            </a:r>
            <a:r>
              <a:rPr lang="es-ES" sz="2400" dirty="0" err="1" smtClean="0"/>
              <a:t>barreres</a:t>
            </a:r>
            <a:r>
              <a:rPr lang="es-ES" sz="2400" dirty="0" smtClean="0"/>
              <a:t> </a:t>
            </a:r>
            <a:r>
              <a:rPr lang="es-ES" sz="2400" dirty="0" err="1" smtClean="0"/>
              <a:t>arquitectòniques</a:t>
            </a:r>
            <a:r>
              <a:rPr lang="es-ES" sz="2400" dirty="0" smtClean="0"/>
              <a:t>. </a:t>
            </a:r>
          </a:p>
          <a:p>
            <a:pPr algn="just"/>
            <a:endParaRPr lang="es-ES" sz="2400" dirty="0" smtClean="0"/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err="1" smtClean="0"/>
              <a:t>Així</a:t>
            </a:r>
            <a:r>
              <a:rPr lang="es-ES" sz="2400" dirty="0" smtClean="0"/>
              <a:t>, la </a:t>
            </a:r>
            <a:r>
              <a:rPr lang="es-ES" sz="2400" dirty="0" err="1" smtClean="0"/>
              <a:t>Llei</a:t>
            </a:r>
            <a:r>
              <a:rPr lang="es-ES" sz="2400" dirty="0" smtClean="0"/>
              <a:t> 20/1991, de 25 de </a:t>
            </a:r>
            <a:r>
              <a:rPr lang="es-ES" sz="2400" dirty="0" err="1" smtClean="0"/>
              <a:t>novembre</a:t>
            </a:r>
            <a:r>
              <a:rPr lang="es-ES" sz="2400" dirty="0" smtClean="0"/>
              <a:t> (DOGC del 4 de desembre de 1.991), </a:t>
            </a:r>
            <a:r>
              <a:rPr lang="es-ES" sz="2400" dirty="0" err="1" smtClean="0"/>
              <a:t>anomenada</a:t>
            </a:r>
            <a:r>
              <a:rPr lang="es-ES" sz="2400" dirty="0" smtClean="0"/>
              <a:t>: de </a:t>
            </a:r>
            <a:r>
              <a:rPr lang="es-ES" sz="2400" dirty="0" err="1" smtClean="0"/>
              <a:t>promoció</a:t>
            </a:r>
            <a:r>
              <a:rPr lang="es-ES" sz="2400" dirty="0" smtClean="0"/>
              <a:t> de </a:t>
            </a:r>
            <a:r>
              <a:rPr lang="es-ES" sz="2400" dirty="0" err="1" smtClean="0"/>
              <a:t>l’accessibilitat</a:t>
            </a:r>
            <a:r>
              <a:rPr lang="es-ES" sz="2400" dirty="0" smtClean="0"/>
              <a:t> i de </a:t>
            </a:r>
            <a:r>
              <a:rPr lang="es-ES" sz="2400" dirty="0" err="1" smtClean="0"/>
              <a:t>supressió</a:t>
            </a:r>
            <a:r>
              <a:rPr lang="es-ES" sz="2400" dirty="0" smtClean="0"/>
              <a:t> de </a:t>
            </a:r>
            <a:r>
              <a:rPr lang="es-ES" sz="2400" dirty="0" err="1" smtClean="0"/>
              <a:t>barreres</a:t>
            </a:r>
            <a:r>
              <a:rPr lang="es-ES" sz="2400" dirty="0" smtClean="0"/>
              <a:t> </a:t>
            </a:r>
            <a:r>
              <a:rPr lang="es-ES" sz="2400" dirty="0" err="1" smtClean="0"/>
              <a:t>arquitectòniques</a:t>
            </a:r>
            <a:r>
              <a:rPr lang="es-ES" sz="2400" dirty="0" smtClean="0"/>
              <a:t>; i la </a:t>
            </a:r>
            <a:r>
              <a:rPr lang="es-ES" sz="2400" dirty="0" err="1" smtClean="0"/>
              <a:t>Llei</a:t>
            </a:r>
            <a:r>
              <a:rPr lang="es-ES" sz="2400" dirty="0" smtClean="0"/>
              <a:t> 10/1993, de 8 </a:t>
            </a:r>
            <a:r>
              <a:rPr lang="es-ES" sz="2400" dirty="0" err="1" smtClean="0"/>
              <a:t>d’octubre</a:t>
            </a:r>
            <a:r>
              <a:rPr lang="es-ES" sz="2400" dirty="0" smtClean="0"/>
              <a:t> (DOGC del 15 </a:t>
            </a:r>
            <a:r>
              <a:rPr lang="es-ES" sz="2400" dirty="0" err="1" smtClean="0"/>
              <a:t>d’octubre</a:t>
            </a:r>
            <a:r>
              <a:rPr lang="es-ES" sz="2400" dirty="0" smtClean="0"/>
              <a:t> de 1993), reguladora de </a:t>
            </a:r>
            <a:r>
              <a:rPr lang="es-ES" sz="2400" dirty="0" err="1" smtClean="0"/>
              <a:t>l’accés</a:t>
            </a:r>
            <a:r>
              <a:rPr lang="es-ES" sz="2400" dirty="0" smtClean="0"/>
              <a:t> a </a:t>
            </a:r>
            <a:r>
              <a:rPr lang="es-ES" sz="2400" dirty="0" err="1" smtClean="0"/>
              <a:t>l’entorn</a:t>
            </a:r>
            <a:r>
              <a:rPr lang="es-ES" sz="2400" dirty="0" smtClean="0"/>
              <a:t> de les persones </a:t>
            </a:r>
            <a:r>
              <a:rPr lang="es-ES" sz="2400" dirty="0" err="1" smtClean="0"/>
              <a:t>amb</a:t>
            </a:r>
            <a:r>
              <a:rPr lang="es-ES" sz="2400" dirty="0" smtClean="0"/>
              <a:t> </a:t>
            </a:r>
            <a:r>
              <a:rPr lang="es-ES" sz="2400" dirty="0" err="1" smtClean="0"/>
              <a:t>disminució</a:t>
            </a:r>
            <a:r>
              <a:rPr lang="es-ES" sz="2400" dirty="0" smtClean="0"/>
              <a:t> visual </a:t>
            </a:r>
            <a:r>
              <a:rPr lang="es-ES" sz="2400" dirty="0" err="1" smtClean="0"/>
              <a:t>acompanyades</a:t>
            </a:r>
            <a:r>
              <a:rPr lang="es-ES" sz="2400" dirty="0" smtClean="0"/>
              <a:t> de </a:t>
            </a:r>
            <a:r>
              <a:rPr lang="es-ES" sz="2400" dirty="0" err="1" smtClean="0"/>
              <a:t>gossos</a:t>
            </a:r>
            <a:r>
              <a:rPr lang="es-ES" sz="2400" dirty="0" smtClean="0"/>
              <a:t> </a:t>
            </a:r>
            <a:r>
              <a:rPr lang="es-ES" sz="2400" dirty="0" err="1" smtClean="0"/>
              <a:t>guia</a:t>
            </a:r>
            <a:r>
              <a:rPr lang="es-ES" sz="2400" dirty="0" smtClean="0"/>
              <a:t>.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TIPUS DE BARRERES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dirty="0" err="1" smtClean="0">
                <a:solidFill>
                  <a:schemeClr val="accent1"/>
                </a:solidFill>
              </a:rPr>
              <a:t>Barreres</a:t>
            </a:r>
            <a:r>
              <a:rPr lang="es-ES" dirty="0" smtClean="0">
                <a:solidFill>
                  <a:schemeClr val="accent1"/>
                </a:solidFill>
              </a:rPr>
              <a:t> </a:t>
            </a:r>
            <a:r>
              <a:rPr lang="es-ES" dirty="0" err="1" smtClean="0">
                <a:solidFill>
                  <a:schemeClr val="accent1"/>
                </a:solidFill>
              </a:rPr>
              <a:t>arquitectòniques</a:t>
            </a:r>
            <a:r>
              <a:rPr lang="es-ES" dirty="0" smtClean="0">
                <a:solidFill>
                  <a:schemeClr val="accent1"/>
                </a:solidFill>
              </a:rPr>
              <a:t> </a:t>
            </a:r>
            <a:r>
              <a:rPr lang="es-ES" dirty="0" err="1" smtClean="0">
                <a:solidFill>
                  <a:schemeClr val="accent1"/>
                </a:solidFill>
              </a:rPr>
              <a:t>urbanístiques</a:t>
            </a:r>
            <a:r>
              <a:rPr lang="es-ES" dirty="0" smtClean="0">
                <a:solidFill>
                  <a:schemeClr val="accent1"/>
                </a:solidFill>
              </a:rPr>
              <a:t> </a:t>
            </a:r>
            <a:r>
              <a:rPr lang="es-ES" dirty="0" smtClean="0"/>
              <a:t>(</a:t>
            </a:r>
            <a:r>
              <a:rPr lang="es-ES" b="1" dirty="0" smtClean="0"/>
              <a:t>BAU</a:t>
            </a:r>
            <a:r>
              <a:rPr lang="es-ES" dirty="0" smtClean="0"/>
              <a:t>): Es </a:t>
            </a:r>
            <a:r>
              <a:rPr lang="es-ES" dirty="0" err="1" smtClean="0"/>
              <a:t>troben</a:t>
            </a:r>
            <a:r>
              <a:rPr lang="es-ES" dirty="0" smtClean="0"/>
              <a:t> en </a:t>
            </a:r>
            <a:r>
              <a:rPr lang="es-ES" dirty="0" err="1" smtClean="0"/>
              <a:t>espais</a:t>
            </a:r>
            <a:r>
              <a:rPr lang="es-ES" dirty="0" smtClean="0"/>
              <a:t> </a:t>
            </a:r>
            <a:r>
              <a:rPr lang="es-ES" dirty="0" err="1" smtClean="0"/>
              <a:t>públics</a:t>
            </a:r>
            <a:r>
              <a:rPr lang="es-ES" dirty="0" smtClean="0"/>
              <a:t> i </a:t>
            </a:r>
            <a:r>
              <a:rPr lang="es-ES" dirty="0" err="1" smtClean="0"/>
              <a:t>vies</a:t>
            </a:r>
            <a:r>
              <a:rPr lang="es-ES" dirty="0" smtClean="0"/>
              <a:t> </a:t>
            </a:r>
            <a:r>
              <a:rPr lang="es-ES" dirty="0" err="1" smtClean="0"/>
              <a:t>públiques</a:t>
            </a:r>
            <a:r>
              <a:rPr lang="es-ES" dirty="0" smtClean="0"/>
              <a:t>.</a:t>
            </a:r>
          </a:p>
          <a:p>
            <a:pPr algn="just">
              <a:buNone/>
            </a:pPr>
            <a:endParaRPr lang="es-ES" dirty="0" smtClean="0"/>
          </a:p>
          <a:p>
            <a:pPr algn="just"/>
            <a:r>
              <a:rPr lang="es-ES" dirty="0" err="1" smtClean="0">
                <a:solidFill>
                  <a:schemeClr val="accent1"/>
                </a:solidFill>
              </a:rPr>
              <a:t>Barreres</a:t>
            </a:r>
            <a:r>
              <a:rPr lang="es-ES" dirty="0" smtClean="0">
                <a:solidFill>
                  <a:schemeClr val="accent1"/>
                </a:solidFill>
              </a:rPr>
              <a:t> </a:t>
            </a:r>
            <a:r>
              <a:rPr lang="es-ES" dirty="0" err="1" smtClean="0">
                <a:solidFill>
                  <a:schemeClr val="accent1"/>
                </a:solidFill>
              </a:rPr>
              <a:t>arquitectòniques</a:t>
            </a:r>
            <a:r>
              <a:rPr lang="es-ES" dirty="0" smtClean="0">
                <a:solidFill>
                  <a:schemeClr val="accent1"/>
                </a:solidFill>
              </a:rPr>
              <a:t> en </a:t>
            </a:r>
            <a:r>
              <a:rPr lang="es-ES" dirty="0" err="1" smtClean="0">
                <a:solidFill>
                  <a:schemeClr val="accent1"/>
                </a:solidFill>
              </a:rPr>
              <a:t>l’edificació</a:t>
            </a:r>
            <a:r>
              <a:rPr lang="es-ES" dirty="0" smtClean="0">
                <a:solidFill>
                  <a:schemeClr val="accent1"/>
                </a:solidFill>
              </a:rPr>
              <a:t> </a:t>
            </a:r>
            <a:r>
              <a:rPr lang="es-ES" dirty="0" smtClean="0"/>
              <a:t>(</a:t>
            </a:r>
            <a:r>
              <a:rPr lang="es-ES" b="1" dirty="0" smtClean="0"/>
              <a:t>BAE</a:t>
            </a:r>
            <a:r>
              <a:rPr lang="es-ES" dirty="0" smtClean="0"/>
              <a:t>): Es </a:t>
            </a:r>
            <a:r>
              <a:rPr lang="es-ES" dirty="0" err="1" smtClean="0"/>
              <a:t>troba</a:t>
            </a:r>
            <a:r>
              <a:rPr lang="es-ES" dirty="0" smtClean="0"/>
              <a:t> en  </a:t>
            </a:r>
            <a:r>
              <a:rPr lang="es-ES" dirty="0" err="1" smtClean="0"/>
              <a:t>l’interior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edificis</a:t>
            </a:r>
            <a:r>
              <a:rPr lang="es-ES" dirty="0" smtClean="0"/>
              <a:t>.</a:t>
            </a:r>
          </a:p>
          <a:p>
            <a:pPr algn="just">
              <a:buNone/>
            </a:pPr>
            <a:endParaRPr lang="es-ES" dirty="0" smtClean="0"/>
          </a:p>
          <a:p>
            <a:pPr algn="just"/>
            <a:r>
              <a:rPr lang="es-ES" dirty="0" err="1" smtClean="0">
                <a:solidFill>
                  <a:schemeClr val="accent1"/>
                </a:solidFill>
              </a:rPr>
              <a:t>Barreres</a:t>
            </a:r>
            <a:r>
              <a:rPr lang="es-ES" dirty="0" smtClean="0">
                <a:solidFill>
                  <a:schemeClr val="accent1"/>
                </a:solidFill>
              </a:rPr>
              <a:t> </a:t>
            </a:r>
            <a:r>
              <a:rPr lang="es-ES" dirty="0" err="1" smtClean="0">
                <a:solidFill>
                  <a:schemeClr val="accent1"/>
                </a:solidFill>
              </a:rPr>
              <a:t>arquitectòniques</a:t>
            </a:r>
            <a:r>
              <a:rPr lang="es-ES" dirty="0" smtClean="0">
                <a:solidFill>
                  <a:schemeClr val="accent1"/>
                </a:solidFill>
              </a:rPr>
              <a:t> en el </a:t>
            </a:r>
            <a:r>
              <a:rPr lang="es-ES" dirty="0" err="1" smtClean="0">
                <a:solidFill>
                  <a:schemeClr val="accent1"/>
                </a:solidFill>
              </a:rPr>
              <a:t>transport</a:t>
            </a:r>
            <a:r>
              <a:rPr lang="es-ES" dirty="0" smtClean="0">
                <a:solidFill>
                  <a:schemeClr val="accent1"/>
                </a:solidFill>
              </a:rPr>
              <a:t> </a:t>
            </a:r>
            <a:r>
              <a:rPr lang="es-ES" dirty="0" smtClean="0"/>
              <a:t>(</a:t>
            </a:r>
            <a:r>
              <a:rPr lang="es-ES" b="1" dirty="0" smtClean="0"/>
              <a:t>BAT</a:t>
            </a:r>
            <a:r>
              <a:rPr lang="es-ES" dirty="0" smtClean="0"/>
              <a:t>): Es </a:t>
            </a:r>
            <a:r>
              <a:rPr lang="es-ES" dirty="0" err="1" smtClean="0"/>
              <a:t>troba</a:t>
            </a:r>
            <a:r>
              <a:rPr lang="es-ES" dirty="0" smtClean="0"/>
              <a:t> en </a:t>
            </a:r>
            <a:r>
              <a:rPr lang="es-ES" dirty="0" err="1" smtClean="0"/>
              <a:t>aquests</a:t>
            </a:r>
            <a:r>
              <a:rPr lang="es-ES" dirty="0" smtClean="0"/>
              <a:t> , </a:t>
            </a:r>
            <a:r>
              <a:rPr lang="es-ES" dirty="0" err="1" smtClean="0"/>
              <a:t>tant</a:t>
            </a:r>
            <a:r>
              <a:rPr lang="es-ES" dirty="0" smtClean="0"/>
              <a:t> </a:t>
            </a:r>
            <a:r>
              <a:rPr lang="es-ES" dirty="0" err="1" smtClean="0"/>
              <a:t>públics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</a:t>
            </a:r>
            <a:r>
              <a:rPr lang="es-ES" dirty="0" err="1" smtClean="0"/>
              <a:t>privats</a:t>
            </a:r>
            <a:r>
              <a:rPr lang="es-ES" dirty="0" smtClean="0"/>
              <a:t>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err="1" smtClean="0">
                <a:solidFill>
                  <a:schemeClr val="accent1"/>
                </a:solidFill>
              </a:rPr>
              <a:t>Barreres</a:t>
            </a:r>
            <a:r>
              <a:rPr lang="es-ES" dirty="0" smtClean="0">
                <a:solidFill>
                  <a:schemeClr val="accent1"/>
                </a:solidFill>
              </a:rPr>
              <a:t> </a:t>
            </a:r>
            <a:r>
              <a:rPr lang="es-ES" dirty="0" err="1" smtClean="0">
                <a:solidFill>
                  <a:schemeClr val="accent1"/>
                </a:solidFill>
              </a:rPr>
              <a:t>arquitectòniques</a:t>
            </a:r>
            <a:r>
              <a:rPr lang="es-ES" dirty="0" smtClean="0">
                <a:solidFill>
                  <a:schemeClr val="accent1"/>
                </a:solidFill>
              </a:rPr>
              <a:t> en la </a:t>
            </a:r>
            <a:r>
              <a:rPr lang="es-ES" dirty="0" err="1" smtClean="0">
                <a:solidFill>
                  <a:schemeClr val="accent1"/>
                </a:solidFill>
              </a:rPr>
              <a:t>comunicació</a:t>
            </a:r>
            <a:r>
              <a:rPr lang="es-ES" dirty="0" smtClean="0">
                <a:solidFill>
                  <a:schemeClr val="accent1"/>
                </a:solidFill>
              </a:rPr>
              <a:t> </a:t>
            </a:r>
            <a:r>
              <a:rPr lang="es-ES" dirty="0" smtClean="0"/>
              <a:t>(</a:t>
            </a:r>
            <a:r>
              <a:rPr lang="es-ES" b="1" dirty="0" smtClean="0"/>
              <a:t>BAC</a:t>
            </a:r>
            <a:r>
              <a:rPr lang="es-ES" dirty="0" smtClean="0"/>
              <a:t>): </a:t>
            </a:r>
            <a:r>
              <a:rPr lang="es-ES" dirty="0" err="1" smtClean="0"/>
              <a:t>Impediments</a:t>
            </a:r>
            <a:r>
              <a:rPr lang="es-ES" dirty="0" smtClean="0"/>
              <a:t> per a </a:t>
            </a:r>
            <a:r>
              <a:rPr lang="es-ES" dirty="0" err="1" smtClean="0"/>
              <a:t>l’emisió</a:t>
            </a:r>
            <a:r>
              <a:rPr lang="es-ES" dirty="0" smtClean="0"/>
              <a:t> o </a:t>
            </a:r>
            <a:r>
              <a:rPr lang="es-ES" dirty="0" err="1" smtClean="0"/>
              <a:t>recepció</a:t>
            </a:r>
            <a:r>
              <a:rPr lang="es-ES" dirty="0" smtClean="0"/>
              <a:t> de </a:t>
            </a:r>
            <a:r>
              <a:rPr lang="es-ES" dirty="0" err="1" smtClean="0"/>
              <a:t>missatges</a:t>
            </a:r>
            <a:r>
              <a:rPr lang="es-E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Exemples</a:t>
            </a:r>
            <a:r>
              <a:rPr lang="es-ES" dirty="0" smtClean="0"/>
              <a:t> de cada </a:t>
            </a:r>
            <a:r>
              <a:rPr lang="es-ES" dirty="0" err="1" smtClean="0"/>
              <a:t>tipus</a:t>
            </a:r>
            <a:endParaRPr lang="es-ES" dirty="0"/>
          </a:p>
        </p:txBody>
      </p:sp>
      <p:pic>
        <p:nvPicPr>
          <p:cNvPr id="6" name="5 Imagen" descr="untitl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7" y="2132856"/>
            <a:ext cx="2018822" cy="151216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7" name="6 Imagen" descr="untitled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3" y="2105950"/>
            <a:ext cx="1872207" cy="153907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8" name="7 Imagen" descr="untitled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2" y="2132856"/>
            <a:ext cx="1872208" cy="148000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9" name="8 CuadroTexto"/>
          <p:cNvSpPr txBox="1"/>
          <p:nvPr/>
        </p:nvSpPr>
        <p:spPr>
          <a:xfrm>
            <a:off x="251520" y="3789040"/>
            <a:ext cx="24482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accent1"/>
                </a:solidFill>
              </a:rPr>
              <a:t>Barrera Urbanística:</a:t>
            </a:r>
          </a:p>
          <a:p>
            <a:pPr algn="ctr"/>
            <a:r>
              <a:rPr lang="es-ES" sz="2000" dirty="0" err="1" smtClean="0"/>
              <a:t>Obstacles</a:t>
            </a:r>
            <a:r>
              <a:rPr lang="es-ES" sz="2000" dirty="0" smtClean="0"/>
              <a:t> en la </a:t>
            </a:r>
            <a:r>
              <a:rPr lang="es-ES" sz="2000" dirty="0" err="1" smtClean="0"/>
              <a:t>via</a:t>
            </a:r>
            <a:r>
              <a:rPr lang="es-ES" sz="2000" dirty="0" smtClean="0"/>
              <a:t> pública que </a:t>
            </a:r>
            <a:r>
              <a:rPr lang="es-ES" sz="2000" dirty="0" err="1" smtClean="0"/>
              <a:t>forcen</a:t>
            </a:r>
            <a:r>
              <a:rPr lang="es-ES" sz="2000" dirty="0" smtClean="0"/>
              <a:t> la </a:t>
            </a:r>
            <a:r>
              <a:rPr lang="es-ES" sz="2000" dirty="0" err="1" smtClean="0"/>
              <a:t>circulació</a:t>
            </a:r>
            <a:r>
              <a:rPr lang="es-ES" sz="2000" dirty="0" smtClean="0"/>
              <a:t> per la </a:t>
            </a:r>
            <a:r>
              <a:rPr lang="es-ES" sz="2000" dirty="0" err="1" smtClean="0"/>
              <a:t>vorera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411760" y="3789040"/>
            <a:ext cx="2304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accent1"/>
                </a:solidFill>
              </a:rPr>
              <a:t>Barrera en </a:t>
            </a:r>
            <a:r>
              <a:rPr lang="es-ES" sz="2000" dirty="0" err="1" smtClean="0">
                <a:solidFill>
                  <a:schemeClr val="accent1"/>
                </a:solidFill>
              </a:rPr>
              <a:t>l’edificació</a:t>
            </a:r>
            <a:r>
              <a:rPr lang="es-ES" sz="2000" dirty="0" smtClean="0">
                <a:solidFill>
                  <a:schemeClr val="accent1"/>
                </a:solidFill>
              </a:rPr>
              <a:t>:</a:t>
            </a:r>
          </a:p>
          <a:p>
            <a:pPr algn="ctr"/>
            <a:r>
              <a:rPr lang="es-ES" sz="2000" dirty="0" smtClean="0"/>
              <a:t>Un </a:t>
            </a:r>
            <a:r>
              <a:rPr lang="es-ES" sz="2000" dirty="0" err="1" smtClean="0"/>
              <a:t>accés</a:t>
            </a:r>
            <a:r>
              <a:rPr lang="es-ES" sz="2000" dirty="0" smtClean="0"/>
              <a:t> a un </a:t>
            </a:r>
            <a:r>
              <a:rPr lang="es-ES" sz="2000" dirty="0" err="1" smtClean="0"/>
              <a:t>edifici</a:t>
            </a:r>
            <a:r>
              <a:rPr lang="es-ES" sz="2000" dirty="0" smtClean="0"/>
              <a:t> </a:t>
            </a:r>
            <a:r>
              <a:rPr lang="es-ES" sz="2000" dirty="0" smtClean="0"/>
              <a:t>que no </a:t>
            </a:r>
            <a:r>
              <a:rPr lang="es-ES" sz="2000" dirty="0" err="1" smtClean="0"/>
              <a:t>disposa</a:t>
            </a:r>
            <a:r>
              <a:rPr lang="es-ES" sz="2000" dirty="0" smtClean="0"/>
              <a:t> de rampa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644008" y="3789040"/>
            <a:ext cx="2304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accent1"/>
                </a:solidFill>
              </a:rPr>
              <a:t>Barrera en el </a:t>
            </a:r>
            <a:r>
              <a:rPr lang="es-ES" sz="2000" dirty="0" err="1" smtClean="0">
                <a:solidFill>
                  <a:schemeClr val="accent1"/>
                </a:solidFill>
              </a:rPr>
              <a:t>transport</a:t>
            </a:r>
            <a:r>
              <a:rPr lang="es-ES" sz="2000" dirty="0" smtClean="0">
                <a:solidFill>
                  <a:schemeClr val="accent1"/>
                </a:solidFill>
              </a:rPr>
              <a:t>:</a:t>
            </a:r>
          </a:p>
          <a:p>
            <a:pPr algn="ctr"/>
            <a:r>
              <a:rPr lang="es-ES" sz="2000" dirty="0" err="1" smtClean="0"/>
              <a:t>Els</a:t>
            </a:r>
            <a:r>
              <a:rPr lang="es-ES" sz="2000" dirty="0" smtClean="0"/>
              <a:t> </a:t>
            </a:r>
            <a:r>
              <a:rPr lang="es-ES" sz="2000" dirty="0" err="1" smtClean="0"/>
              <a:t>autobusos</a:t>
            </a:r>
            <a:r>
              <a:rPr lang="es-ES" sz="2000" dirty="0" smtClean="0"/>
              <a:t> que no </a:t>
            </a:r>
            <a:r>
              <a:rPr lang="es-ES" sz="2000" dirty="0" err="1" smtClean="0"/>
              <a:t>utilitzen</a:t>
            </a:r>
            <a:r>
              <a:rPr lang="es-ES" sz="2000" dirty="0" smtClean="0"/>
              <a:t>/</a:t>
            </a:r>
            <a:r>
              <a:rPr lang="es-ES" sz="2000" dirty="0" err="1" smtClean="0"/>
              <a:t>disposen</a:t>
            </a:r>
            <a:r>
              <a:rPr lang="es-ES" sz="2000" dirty="0" smtClean="0"/>
              <a:t> de rampa </a:t>
            </a:r>
            <a:r>
              <a:rPr lang="es-ES" sz="2000" dirty="0" err="1" smtClean="0"/>
              <a:t>mò</a:t>
            </a:r>
            <a:r>
              <a:rPr lang="es-ES" dirty="0" err="1" smtClean="0"/>
              <a:t>bil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12" name="11 Imagen" descr="images8SD0JRPZ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20272" y="2132856"/>
            <a:ext cx="1445669" cy="150316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3" name="12 CuadroTexto"/>
          <p:cNvSpPr txBox="1"/>
          <p:nvPr/>
        </p:nvSpPr>
        <p:spPr>
          <a:xfrm>
            <a:off x="6876256" y="3789040"/>
            <a:ext cx="20162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accent1"/>
                </a:solidFill>
              </a:rPr>
              <a:t>Barrera comunicativa:</a:t>
            </a:r>
          </a:p>
          <a:p>
            <a:pPr algn="ctr"/>
            <a:r>
              <a:rPr lang="es-ES" sz="2000" dirty="0" err="1" smtClean="0"/>
              <a:t>Semàforo</a:t>
            </a:r>
            <a:r>
              <a:rPr lang="es-ES" sz="2000" dirty="0" smtClean="0"/>
              <a:t> </a:t>
            </a:r>
            <a:r>
              <a:rPr lang="es-ES" sz="2000" dirty="0" err="1" smtClean="0"/>
              <a:t>sense</a:t>
            </a:r>
            <a:r>
              <a:rPr lang="es-ES" sz="2000" dirty="0" smtClean="0"/>
              <a:t> </a:t>
            </a:r>
            <a:r>
              <a:rPr lang="es-ES" sz="2000" dirty="0" err="1" smtClean="0"/>
              <a:t>adaptació</a:t>
            </a:r>
            <a:r>
              <a:rPr lang="es-ES" sz="2000" dirty="0" smtClean="0"/>
              <a:t> per </a:t>
            </a:r>
            <a:r>
              <a:rPr lang="es-ES" sz="2000" dirty="0" err="1" smtClean="0"/>
              <a:t>discapacitats</a:t>
            </a:r>
            <a:r>
              <a:rPr lang="es-ES" sz="2000" dirty="0" smtClean="0"/>
              <a:t> </a:t>
            </a:r>
            <a:r>
              <a:rPr lang="es-ES" sz="2000" dirty="0" err="1" smtClean="0"/>
              <a:t>auditives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 smtClean="0"/>
              <a:t>A QUI AFECTA ESPECIALMENT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89384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s-ES" dirty="0" err="1" smtClean="0"/>
              <a:t>Dins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afectats</a:t>
            </a:r>
            <a:r>
              <a:rPr lang="es-ES" dirty="0" smtClean="0"/>
              <a:t> per les </a:t>
            </a:r>
            <a:r>
              <a:rPr lang="es-ES" dirty="0" err="1" smtClean="0"/>
              <a:t>barreres</a:t>
            </a:r>
            <a:r>
              <a:rPr lang="es-ES" dirty="0" smtClean="0"/>
              <a:t> </a:t>
            </a:r>
            <a:r>
              <a:rPr lang="es-ES" dirty="0" err="1" smtClean="0"/>
              <a:t>arquitectòniques</a:t>
            </a:r>
            <a:r>
              <a:rPr lang="es-ES" dirty="0" smtClean="0"/>
              <a:t> </a:t>
            </a:r>
            <a:r>
              <a:rPr lang="es-ES" dirty="0" err="1" smtClean="0"/>
              <a:t>destaquem</a:t>
            </a:r>
            <a:r>
              <a:rPr lang="es-ES" dirty="0" smtClean="0"/>
              <a:t> </a:t>
            </a:r>
            <a:r>
              <a:rPr lang="es-ES" dirty="0" smtClean="0">
                <a:solidFill>
                  <a:schemeClr val="accent1"/>
                </a:solidFill>
              </a:rPr>
              <a:t>tres </a:t>
            </a:r>
            <a:r>
              <a:rPr lang="es-ES" dirty="0" err="1" smtClean="0">
                <a:solidFill>
                  <a:schemeClr val="accent1"/>
                </a:solidFill>
              </a:rPr>
              <a:t>grups</a:t>
            </a:r>
            <a:r>
              <a:rPr lang="es-ES" dirty="0" smtClean="0">
                <a:solidFill>
                  <a:schemeClr val="accent1"/>
                </a:solidFill>
              </a:rPr>
              <a:t>.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4" name="3 Elipse"/>
          <p:cNvSpPr/>
          <p:nvPr/>
        </p:nvSpPr>
        <p:spPr>
          <a:xfrm>
            <a:off x="1043608" y="2924944"/>
            <a:ext cx="1800200" cy="792088"/>
          </a:xfrm>
          <a:prstGeom prst="ellipse">
            <a:avLst/>
          </a:prstGeom>
          <a:solidFill>
            <a:schemeClr val="accent1"/>
          </a:solidFill>
          <a:ln w="158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/>
          </a:p>
        </p:txBody>
      </p:sp>
      <p:sp>
        <p:nvSpPr>
          <p:cNvPr id="5" name="4 Elipse"/>
          <p:cNvSpPr/>
          <p:nvPr/>
        </p:nvSpPr>
        <p:spPr>
          <a:xfrm>
            <a:off x="3635896" y="2996952"/>
            <a:ext cx="1800200" cy="792088"/>
          </a:xfrm>
          <a:prstGeom prst="ellipse">
            <a:avLst/>
          </a:prstGeom>
          <a:solidFill>
            <a:schemeClr val="accent1"/>
          </a:solidFill>
          <a:ln w="158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/>
          </a:p>
        </p:txBody>
      </p:sp>
      <p:sp>
        <p:nvSpPr>
          <p:cNvPr id="6" name="5 Elipse"/>
          <p:cNvSpPr/>
          <p:nvPr/>
        </p:nvSpPr>
        <p:spPr>
          <a:xfrm>
            <a:off x="6228184" y="2996952"/>
            <a:ext cx="1944216" cy="792088"/>
          </a:xfrm>
          <a:prstGeom prst="ellipse">
            <a:avLst/>
          </a:prstGeom>
          <a:solidFill>
            <a:schemeClr val="accent1"/>
          </a:solidFill>
          <a:ln w="158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/>
          </a:p>
        </p:txBody>
      </p:sp>
      <p:sp>
        <p:nvSpPr>
          <p:cNvPr id="7" name="6 CuadroTexto"/>
          <p:cNvSpPr txBox="1"/>
          <p:nvPr/>
        </p:nvSpPr>
        <p:spPr>
          <a:xfrm>
            <a:off x="1403648" y="31409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3ª </a:t>
            </a:r>
            <a:r>
              <a:rPr lang="es-ES" dirty="0" err="1" smtClean="0"/>
              <a:t>Edat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707904" y="321297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Discapacitats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6084168" y="306896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 err="1" smtClean="0"/>
              <a:t>Mov</a:t>
            </a:r>
            <a:r>
              <a:rPr lang="es-ES" dirty="0" smtClean="0"/>
              <a:t>. </a:t>
            </a:r>
            <a:r>
              <a:rPr lang="es-ES" dirty="0" err="1" smtClean="0"/>
              <a:t>Reduïda</a:t>
            </a:r>
            <a:r>
              <a:rPr lang="es-ES" dirty="0" smtClean="0"/>
              <a:t> temporal</a:t>
            </a:r>
            <a:endParaRPr lang="es-ES" dirty="0"/>
          </a:p>
        </p:txBody>
      </p:sp>
      <p:cxnSp>
        <p:nvCxnSpPr>
          <p:cNvPr id="11" name="10 Conector recto de flecha"/>
          <p:cNvCxnSpPr>
            <a:endCxn id="4" idx="7"/>
          </p:cNvCxnSpPr>
          <p:nvPr/>
        </p:nvCxnSpPr>
        <p:spPr>
          <a:xfrm flipH="1">
            <a:off x="2580175" y="2276872"/>
            <a:ext cx="2783913" cy="764071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flipH="1">
            <a:off x="4932040" y="2276872"/>
            <a:ext cx="360039" cy="7920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5364088" y="2276872"/>
            <a:ext cx="1080120" cy="86409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17 Imagen" descr="untitled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7" y="3861047"/>
            <a:ext cx="1778852" cy="252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18 Imagen" descr="untitled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05" y="3933056"/>
            <a:ext cx="2007965" cy="252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" name="19 Imagen" descr="untitled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6209" y="3933055"/>
            <a:ext cx="1661737" cy="252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28600"/>
            <a:ext cx="8836152" cy="824136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800" dirty="0" smtClean="0"/>
              <a:t>EN QUE AFECTEN AQUESTES BARRERES?</a:t>
            </a:r>
            <a:br>
              <a:rPr lang="es-ES" sz="2800" dirty="0" smtClean="0"/>
            </a:br>
            <a:r>
              <a:rPr lang="es-ES" sz="2800" dirty="0" smtClean="0"/>
              <a:t> COM SOLUCIONAR-HO?</a:t>
            </a:r>
            <a:endParaRPr lang="es-ES" sz="28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67544" y="1340767"/>
          <a:ext cx="3816424" cy="5040563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816424"/>
              </a:tblGrid>
              <a:tr h="538116"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Repercusions</a:t>
                      </a:r>
                      <a:r>
                        <a:rPr lang="es-ES" baseline="0" dirty="0" smtClean="0"/>
                        <a:t> de les </a:t>
                      </a:r>
                      <a:r>
                        <a:rPr lang="es-ES" baseline="0" dirty="0" err="1" smtClean="0"/>
                        <a:t>barreres</a:t>
                      </a:r>
                      <a:endParaRPr lang="es-ES" dirty="0" smtClean="0"/>
                    </a:p>
                  </a:txBody>
                  <a:tcPr/>
                </a:tc>
              </a:tr>
              <a:tr h="900489">
                <a:tc>
                  <a:txBody>
                    <a:bodyPr/>
                    <a:lstStyle/>
                    <a:p>
                      <a:pPr algn="just"/>
                      <a:r>
                        <a:rPr lang="es-ES" dirty="0" err="1" smtClean="0"/>
                        <a:t>Món</a:t>
                      </a:r>
                      <a:r>
                        <a:rPr lang="es-ES" dirty="0" smtClean="0"/>
                        <a:t> relacional </a:t>
                      </a:r>
                      <a:r>
                        <a:rPr lang="es-ES" baseline="0" dirty="0" smtClean="0"/>
                        <a:t> i</a:t>
                      </a:r>
                      <a:r>
                        <a:rPr lang="es-ES" dirty="0" smtClean="0"/>
                        <a:t> comunicacional</a:t>
                      </a:r>
                      <a:endParaRPr lang="es-ES" dirty="0"/>
                    </a:p>
                  </a:txBody>
                  <a:tcPr/>
                </a:tc>
              </a:tr>
              <a:tr h="900489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Món</a:t>
                      </a:r>
                      <a:r>
                        <a:rPr lang="es-ES" dirty="0" smtClean="0"/>
                        <a:t> </a:t>
                      </a:r>
                      <a:r>
                        <a:rPr lang="es-ES" baseline="0" dirty="0" smtClean="0"/>
                        <a:t> laboral</a:t>
                      </a:r>
                      <a:endParaRPr lang="es-ES" dirty="0"/>
                    </a:p>
                  </a:txBody>
                  <a:tcPr/>
                </a:tc>
              </a:tr>
              <a:tr h="900489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Transport</a:t>
                      </a:r>
                      <a:r>
                        <a:rPr lang="es-ES" dirty="0" smtClean="0"/>
                        <a:t> </a:t>
                      </a:r>
                      <a:r>
                        <a:rPr lang="es-ES" baseline="0" dirty="0" smtClean="0"/>
                        <a:t> i </a:t>
                      </a:r>
                      <a:r>
                        <a:rPr lang="es-ES" dirty="0" err="1" smtClean="0"/>
                        <a:t>desplaçaments</a:t>
                      </a:r>
                      <a:endParaRPr lang="es-ES" dirty="0"/>
                    </a:p>
                  </a:txBody>
                  <a:tcPr/>
                </a:tc>
              </a:tr>
              <a:tr h="900489">
                <a:tc>
                  <a:txBody>
                    <a:bodyPr/>
                    <a:lstStyle/>
                    <a:p>
                      <a:pPr algn="just"/>
                      <a:r>
                        <a:rPr lang="es-ES" dirty="0" err="1" smtClean="0"/>
                        <a:t>Educació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 i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formació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err="1" smtClean="0"/>
                        <a:t>professional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900491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Vivenda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860032" y="1412776"/>
          <a:ext cx="3816424" cy="4968552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3816424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Solucions</a:t>
                      </a:r>
                      <a:r>
                        <a:rPr lang="es-ES" dirty="0" smtClean="0"/>
                        <a:t> a</a:t>
                      </a:r>
                      <a:r>
                        <a:rPr lang="es-ES" baseline="0" dirty="0" smtClean="0"/>
                        <a:t> les </a:t>
                      </a:r>
                      <a:r>
                        <a:rPr lang="es-ES" baseline="0" dirty="0" err="1" smtClean="0"/>
                        <a:t>barreres</a:t>
                      </a:r>
                      <a:endParaRPr lang="es-ES" dirty="0" smtClean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just"/>
                      <a:r>
                        <a:rPr lang="es-ES" dirty="0" err="1" smtClean="0"/>
                        <a:t>Vetllar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err="1" smtClean="0"/>
                        <a:t>pel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err="1" smtClean="0"/>
                        <a:t>cumpliment</a:t>
                      </a:r>
                      <a:r>
                        <a:rPr lang="es-ES" dirty="0" smtClean="0"/>
                        <a:t> de les </a:t>
                      </a:r>
                      <a:r>
                        <a:rPr lang="es-ES" dirty="0" err="1" smtClean="0"/>
                        <a:t>lleis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pPr algn="just"/>
                      <a:r>
                        <a:rPr lang="es-ES" dirty="0" err="1" smtClean="0"/>
                        <a:t>Aplicació</a:t>
                      </a:r>
                      <a:r>
                        <a:rPr lang="es-ES" baseline="0" dirty="0" smtClean="0"/>
                        <a:t> de les normes </a:t>
                      </a:r>
                      <a:r>
                        <a:rPr lang="es-ES" baseline="0" dirty="0" err="1" smtClean="0"/>
                        <a:t>arquitectòniques</a:t>
                      </a:r>
                      <a:r>
                        <a:rPr lang="es-ES" baseline="0" dirty="0" smtClean="0"/>
                        <a:t> a les estructures.</a:t>
                      </a:r>
                      <a:endParaRPr lang="es-ES" dirty="0"/>
                    </a:p>
                  </a:txBody>
                  <a:tcPr/>
                </a:tc>
              </a:tr>
              <a:tr h="754257">
                <a:tc>
                  <a:txBody>
                    <a:bodyPr/>
                    <a:lstStyle/>
                    <a:p>
                      <a:pPr algn="just"/>
                      <a:r>
                        <a:rPr lang="es-ES" dirty="0" err="1" smtClean="0"/>
                        <a:t>Realizació</a:t>
                      </a:r>
                      <a:r>
                        <a:rPr lang="es-ES" dirty="0" smtClean="0"/>
                        <a:t> de </a:t>
                      </a:r>
                      <a:r>
                        <a:rPr lang="es-ES" dirty="0" err="1" smtClean="0"/>
                        <a:t>serveis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polivalents</a:t>
                      </a:r>
                      <a:r>
                        <a:rPr lang="es-ES" dirty="0" smtClean="0"/>
                        <a:t>, accesibles a </a:t>
                      </a:r>
                      <a:r>
                        <a:rPr lang="es-ES" dirty="0" err="1" smtClean="0"/>
                        <a:t>tots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999442">
                <a:tc>
                  <a:txBody>
                    <a:bodyPr/>
                    <a:lstStyle/>
                    <a:p>
                      <a:pPr algn="just"/>
                      <a:r>
                        <a:rPr lang="es-ES" dirty="0" err="1" smtClean="0"/>
                        <a:t>Promoure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actituds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solidàries</a:t>
                      </a:r>
                      <a:r>
                        <a:rPr lang="es-ES" dirty="0" smtClean="0"/>
                        <a:t> </a:t>
                      </a:r>
                      <a:r>
                        <a:rPr lang="es-ES" baseline="0" dirty="0" smtClean="0"/>
                        <a:t> i </a:t>
                      </a:r>
                      <a:r>
                        <a:rPr lang="es-ES" dirty="0" err="1" smtClean="0"/>
                        <a:t>empàtiques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982605">
                <a:tc>
                  <a:txBody>
                    <a:bodyPr/>
                    <a:lstStyle/>
                    <a:p>
                      <a:r>
                        <a:rPr lang="es-ES" dirty="0" smtClean="0"/>
                        <a:t>Cumplir, respectar i difundir les normes que les afecten.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171</TotalTime>
  <Words>705</Words>
  <Application>Microsoft Office PowerPoint</Application>
  <PresentationFormat>Presentació en pantalla (4:3)</PresentationFormat>
  <Paragraphs>78</Paragraphs>
  <Slides>13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13</vt:i4>
      </vt:variant>
    </vt:vector>
  </HeadingPairs>
  <TitlesOfParts>
    <vt:vector size="14" baseType="lpstr">
      <vt:lpstr>Brío</vt:lpstr>
      <vt:lpstr>TEMA 5:  LES BARRERES ARQUITECTÒNIQUES</vt:lpstr>
      <vt:lpstr>CONCEPTE</vt:lpstr>
      <vt:lpstr>Presentació del PowerPoint</vt:lpstr>
      <vt:lpstr>EVOLUCIÓ HISTÒRICA</vt:lpstr>
      <vt:lpstr>Presentació del PowerPoint</vt:lpstr>
      <vt:lpstr>TIPUS DE BARRERES</vt:lpstr>
      <vt:lpstr>Exemples de cada tipus</vt:lpstr>
      <vt:lpstr>A QUI AFECTA ESPECIALMENT</vt:lpstr>
      <vt:lpstr>EN QUE AFECTEN AQUESTES BARRERES?  COM SOLUCIONAR-HO?</vt:lpstr>
      <vt:lpstr>QUINS BENEFICIS APORTA L’ACCESIBILITAT?</vt:lpstr>
      <vt:lpstr>LIMITACION MÉS FREQÜENTS:</vt:lpstr>
      <vt:lpstr>Presentació del PowerPoint</vt:lpstr>
      <vt:lpstr>TREBALL DE BARRERES ARQUITECTÒNIQUES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4:  LES BARRERES ARQUITECTÒNIQUES</dc:title>
  <dc:creator>Jordi Gimeno Pages</dc:creator>
  <cp:lastModifiedBy>Profe</cp:lastModifiedBy>
  <cp:revision>22</cp:revision>
  <dcterms:created xsi:type="dcterms:W3CDTF">2016-01-24T14:28:03Z</dcterms:created>
  <dcterms:modified xsi:type="dcterms:W3CDTF">2017-12-12T11:46:25Z</dcterms:modified>
</cp:coreProperties>
</file>