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80" r:id="rId5"/>
    <p:sldId id="282" r:id="rId6"/>
    <p:sldId id="284" r:id="rId7"/>
    <p:sldId id="286" r:id="rId8"/>
    <p:sldId id="290" r:id="rId9"/>
    <p:sldId id="292" r:id="rId10"/>
    <p:sldId id="293" r:id="rId11"/>
    <p:sldId id="294" r:id="rId12"/>
    <p:sldId id="295" r:id="rId13"/>
    <p:sldId id="296" r:id="rId14"/>
    <p:sldId id="297" r:id="rId15"/>
    <p:sldId id="305" r:id="rId16"/>
    <p:sldId id="298" r:id="rId17"/>
    <p:sldId id="299" r:id="rId18"/>
    <p:sldId id="300" r:id="rId19"/>
    <p:sldId id="301" r:id="rId20"/>
    <p:sldId id="302" r:id="rId21"/>
    <p:sldId id="303" r:id="rId22"/>
    <p:sldId id="304" r:id="rId23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15BBC78-542D-4308-B31D-68172289743B}" type="datetimeFigureOut">
              <a:rPr lang="ca-ES" smtClean="0"/>
              <a:t>01/02/2017</a:t>
            </a:fld>
            <a:endParaRPr lang="ca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a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51293AC-DC61-4BA0-B82D-7A6D697E978A}" type="slidenum">
              <a:rPr lang="ca-ES" smtClean="0"/>
              <a:t>‹Nº›</a:t>
            </a:fld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BC78-542D-4308-B31D-68172289743B}" type="datetimeFigureOut">
              <a:rPr lang="ca-ES" smtClean="0"/>
              <a:t>01/02/2017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93AC-DC61-4BA0-B82D-7A6D697E978A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BC78-542D-4308-B31D-68172289743B}" type="datetimeFigureOut">
              <a:rPr lang="ca-ES" smtClean="0"/>
              <a:t>01/02/2017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93AC-DC61-4BA0-B82D-7A6D697E978A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5BBC78-542D-4308-B31D-68172289743B}" type="datetimeFigureOut">
              <a:rPr lang="ca-ES" smtClean="0"/>
              <a:t>01/02/2017</a:t>
            </a:fld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1293AC-DC61-4BA0-B82D-7A6D697E978A}" type="slidenum">
              <a:rPr lang="ca-ES" smtClean="0"/>
              <a:t>‹Nº›</a:t>
            </a:fld>
            <a:endParaRPr lang="ca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15BBC78-542D-4308-B31D-68172289743B}" type="datetimeFigureOut">
              <a:rPr lang="ca-ES" smtClean="0"/>
              <a:t>01/02/2017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a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51293AC-DC61-4BA0-B82D-7A6D697E978A}" type="slidenum">
              <a:rPr lang="ca-ES" smtClean="0"/>
              <a:t>‹Nº›</a:t>
            </a:fld>
            <a:endParaRPr lang="ca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BC78-542D-4308-B31D-68172289743B}" type="datetimeFigureOut">
              <a:rPr lang="ca-ES" smtClean="0"/>
              <a:t>01/02/2017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93AC-DC61-4BA0-B82D-7A6D697E978A}" type="slidenum">
              <a:rPr lang="ca-ES" smtClean="0"/>
              <a:t>‹Nº›</a:t>
            </a:fld>
            <a:endParaRPr lang="ca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BC78-542D-4308-B31D-68172289743B}" type="datetimeFigureOut">
              <a:rPr lang="ca-ES" smtClean="0"/>
              <a:t>01/02/2017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93AC-DC61-4BA0-B82D-7A6D697E978A}" type="slidenum">
              <a:rPr lang="ca-ES" smtClean="0"/>
              <a:t>‹Nº›</a:t>
            </a:fld>
            <a:endParaRPr lang="ca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5BBC78-542D-4308-B31D-68172289743B}" type="datetimeFigureOut">
              <a:rPr lang="ca-ES" smtClean="0"/>
              <a:t>01/02/2017</a:t>
            </a:fld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1293AC-DC61-4BA0-B82D-7A6D697E978A}" type="slidenum">
              <a:rPr lang="ca-ES" smtClean="0"/>
              <a:t>‹Nº›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BC78-542D-4308-B31D-68172289743B}" type="datetimeFigureOut">
              <a:rPr lang="ca-ES" smtClean="0"/>
              <a:t>01/02/2017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93AC-DC61-4BA0-B82D-7A6D697E978A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5BBC78-542D-4308-B31D-68172289743B}" type="datetimeFigureOut">
              <a:rPr lang="ca-ES" smtClean="0"/>
              <a:t>01/02/2017</a:t>
            </a:fld>
            <a:endParaRPr lang="ca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1293AC-DC61-4BA0-B82D-7A6D697E978A}" type="slidenum">
              <a:rPr lang="ca-ES" smtClean="0"/>
              <a:t>‹Nº›</a:t>
            </a:fld>
            <a:endParaRPr lang="ca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5BBC78-542D-4308-B31D-68172289743B}" type="datetimeFigureOut">
              <a:rPr lang="ca-ES" smtClean="0"/>
              <a:t>01/02/2017</a:t>
            </a:fld>
            <a:endParaRPr lang="ca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1293AC-DC61-4BA0-B82D-7A6D697E978A}" type="slidenum">
              <a:rPr lang="ca-ES" smtClean="0"/>
              <a:t>‹Nº›</a:t>
            </a:fld>
            <a:endParaRPr lang="ca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5BBC78-542D-4308-B31D-68172289743B}" type="datetimeFigureOut">
              <a:rPr lang="ca-ES" smtClean="0"/>
              <a:t>01/02/2017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1293AC-DC61-4BA0-B82D-7A6D697E978A}" type="slidenum">
              <a:rPr lang="ca-ES" smtClean="0"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smtClean="0"/>
              <a:t>PLA D´OPERACIONS</a:t>
            </a:r>
            <a:br>
              <a:rPr lang="ca-ES" dirty="0" smtClean="0"/>
            </a:b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 smtClean="0"/>
          </a:p>
          <a:p>
            <a:endParaRPr lang="ca-ES" dirty="0"/>
          </a:p>
        </p:txBody>
      </p:sp>
      <p:pic>
        <p:nvPicPr>
          <p:cNvPr id="1026" name="Picture 2" descr="http://www.emplea.universia.es/informacion/images/emprendedores/F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916" y="548680"/>
            <a:ext cx="4536504" cy="343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8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98072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 </a:t>
            </a:r>
            <a:endParaRPr lang="ca-ES" dirty="0"/>
          </a:p>
        </p:txBody>
      </p:sp>
      <p:sp>
        <p:nvSpPr>
          <p:cNvPr id="3" name="2 Rectángulo"/>
          <p:cNvSpPr/>
          <p:nvPr/>
        </p:nvSpPr>
        <p:spPr>
          <a:xfrm>
            <a:off x="683568" y="246481"/>
            <a:ext cx="67504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ca-ES" sz="2000" b="1" dirty="0" smtClean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endParaRPr lang="ca-ES" sz="2000" b="1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83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8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6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3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7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1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.4 Els costos de l’empresa &lt;ul&gt;&lt;li&gt;Costos fixos (CF):  Aquells que són independents del nivell de producció (A curt term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99592" y="332656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ca-ES" sz="2000" b="1" dirty="0" smtClean="0"/>
              <a:t>2.- ELS COSTOS EN L´EMPRESA</a:t>
            </a:r>
            <a:endParaRPr lang="ca-E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.4 Els costos de l’empresa &lt;ul&gt;&lt;li&gt;Costos totals (CT):  Són la suma dels costos fixos més els variables. &lt;/li&gt;&lt;/ul&gt;&lt;ul&gt;&lt;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560840" cy="56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4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7.4 Els costos de l’empresa &lt;ul&gt;&lt;li&gt;COSTOS MITJANS VARIABLES (CMV):  Quocient entre el cost variable (CV) i el nivell de 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25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7.4 Els costos de l’empresa &lt;ul&gt;&lt;li&gt;Costos marginals (CMg):  L’increment del cost total en incrementar la producció una u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93" y="764704"/>
            <a:ext cx="7702285" cy="577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88832" cy="1196752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/>
            </a:r>
            <a:br>
              <a:rPr lang="ca-ES" dirty="0" smtClean="0"/>
            </a:br>
            <a:r>
              <a:rPr lang="ca-ES" dirty="0"/>
              <a:t/>
            </a:r>
            <a:br>
              <a:rPr lang="ca-ES" dirty="0"/>
            </a:br>
            <a:r>
              <a:rPr lang="ca-ES" dirty="0" smtClean="0"/>
              <a:t>TEMA 5. EL PLA D´OPERACIONS</a:t>
            </a:r>
            <a:br>
              <a:rPr lang="ca-ES" dirty="0" smtClean="0"/>
            </a:b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1844824"/>
            <a:ext cx="6336704" cy="4341096"/>
          </a:xfrm>
        </p:spPr>
        <p:txBody>
          <a:bodyPr>
            <a:normAutofit/>
          </a:bodyPr>
          <a:lstStyle/>
          <a:p>
            <a:r>
              <a:rPr lang="ca-ES" sz="2000" b="1" dirty="0" smtClean="0"/>
              <a:t>1.- LA PRODUCCIÓ</a:t>
            </a:r>
          </a:p>
          <a:p>
            <a:r>
              <a:rPr lang="ca-ES" sz="2000" b="1" dirty="0" smtClean="0"/>
              <a:t>2.- L´ANÀLISI DE COSTOS</a:t>
            </a:r>
          </a:p>
          <a:p>
            <a:r>
              <a:rPr lang="ca-ES" sz="2000" b="1" dirty="0" smtClean="0"/>
              <a:t>3.- ELS RECURSOS NECESSARIS</a:t>
            </a:r>
          </a:p>
          <a:p>
            <a:endParaRPr lang="ca-ES" sz="2000" b="1" dirty="0" smtClean="0"/>
          </a:p>
          <a:p>
            <a:endParaRPr lang="ca-ES" sz="2000" b="1" dirty="0" smtClean="0"/>
          </a:p>
          <a:p>
            <a:endParaRPr lang="ca-ES" sz="2000" b="1" dirty="0" smtClean="0"/>
          </a:p>
          <a:p>
            <a:endParaRPr lang="ca-ES" sz="2000" dirty="0"/>
          </a:p>
          <a:p>
            <a:pPr>
              <a:buFont typeface="Wingdings" pitchFamily="2" charset="2"/>
              <a:buChar char="q"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522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7.5 La decisió de produir o comprar &lt;ul&gt;&lt;li&gt;Llindar de producció &lt;/li&gt;&lt;/ul&gt;&lt;ul&gt;&lt;ul&gt;&lt;li&gt;Producció mínima d’un element per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44774"/>
            <a:ext cx="7344816" cy="55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1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0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0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98072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 </a:t>
            </a:r>
            <a:endParaRPr lang="ca-ES" dirty="0"/>
          </a:p>
        </p:txBody>
      </p:sp>
      <p:sp>
        <p:nvSpPr>
          <p:cNvPr id="3" name="2 Rectángulo"/>
          <p:cNvSpPr/>
          <p:nvPr/>
        </p:nvSpPr>
        <p:spPr>
          <a:xfrm>
            <a:off x="683568" y="772979"/>
            <a:ext cx="6750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ca-ES" sz="2000" b="1" dirty="0" smtClean="0">
                <a:solidFill>
                  <a:prstClr val="black"/>
                </a:solidFill>
              </a:rPr>
              <a:t>1. LA PRODUCCIÓ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ca-ES" sz="2000" b="1" dirty="0" smtClean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endParaRPr lang="ca-ES" sz="2000" b="1" dirty="0">
              <a:solidFill>
                <a:prstClr val="black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3568" y="1416032"/>
            <a:ext cx="693964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buClr>
                <a:srgbClr val="FE8637"/>
              </a:buClr>
              <a:buSzPct val="70000"/>
              <a:buFont typeface="+mj-lt"/>
              <a:buAutoNum type="alphaLcParenR"/>
            </a:pPr>
            <a:endParaRPr lang="ca-ES" sz="2000" dirty="0" smtClean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600"/>
              </a:spcBef>
              <a:buClr>
                <a:srgbClr val="FE8637"/>
              </a:buClr>
              <a:buSzPct val="70000"/>
              <a:buFont typeface="+mj-lt"/>
              <a:buAutoNum type="alphaLcParenR"/>
            </a:pPr>
            <a:endParaRPr lang="ca-ES" sz="2000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600"/>
              </a:spcBef>
              <a:buClr>
                <a:srgbClr val="FE8637"/>
              </a:buClr>
              <a:buSzPct val="70000"/>
              <a:buAutoNum type="alphaLcParenR"/>
            </a:pPr>
            <a:endParaRPr lang="ca-ES" sz="2000" dirty="0" smtClean="0">
              <a:solidFill>
                <a:prstClr val="black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ca-ES" sz="2000" dirty="0" smtClean="0">
              <a:solidFill>
                <a:prstClr val="black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ca-ES" sz="2000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endParaRPr lang="ca-ES" sz="2000" dirty="0">
              <a:solidFill>
                <a:prstClr val="black"/>
              </a:solidFill>
            </a:endParaRPr>
          </a:p>
        </p:txBody>
      </p:sp>
      <p:pic>
        <p:nvPicPr>
          <p:cNvPr id="2050" name="Picture 2" descr="7.1. El departament de producció &lt;ul&gt;&lt;li&gt;Funcions del departament de producció &lt;/li&gt;&lt;/ul&gt;&lt;ul&gt;&lt;li&gt;Funcions bàsiques: &lt;/li&gt;&lt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2" y="1179850"/>
            <a:ext cx="7149720" cy="536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1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98072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 </a:t>
            </a:r>
            <a:endParaRPr lang="ca-ES" dirty="0"/>
          </a:p>
        </p:txBody>
      </p:sp>
      <p:sp>
        <p:nvSpPr>
          <p:cNvPr id="4" name="3 Rectángulo"/>
          <p:cNvSpPr/>
          <p:nvPr/>
        </p:nvSpPr>
        <p:spPr>
          <a:xfrm>
            <a:off x="683568" y="836712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ca-ES" sz="2000" dirty="0" smtClean="0">
                <a:solidFill>
                  <a:prstClr val="black"/>
                </a:solidFill>
              </a:rPr>
              <a:t>d</a:t>
            </a:r>
            <a:endParaRPr lang="ca-ES" sz="20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848872" cy="58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9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98072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 </a:t>
            </a:r>
            <a:endParaRPr lang="ca-ES" dirty="0"/>
          </a:p>
        </p:txBody>
      </p:sp>
      <p:pic>
        <p:nvPicPr>
          <p:cNvPr id="4098" name="Picture 2" descr="7.2 La producció &lt;ul&gt;&lt;li&gt;Els factors productius &lt;/li&gt;&lt;/ul&gt;&lt;ul&gt;&lt;li&gt;N’hi ha tres: &lt;/li&gt;&lt;/ul&gt;&lt;ul&gt;&lt;ul&gt;&lt;li&gt;Recursos naturals :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72766"/>
            <a:ext cx="7344816" cy="55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3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98072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 </a:t>
            </a:r>
            <a:endParaRPr lang="ca-ES" dirty="0"/>
          </a:p>
        </p:txBody>
      </p:sp>
      <p:sp>
        <p:nvSpPr>
          <p:cNvPr id="3" name="2 Rectángulo"/>
          <p:cNvSpPr/>
          <p:nvPr/>
        </p:nvSpPr>
        <p:spPr>
          <a:xfrm>
            <a:off x="683568" y="246481"/>
            <a:ext cx="67504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ca-ES" sz="2000" b="1" dirty="0" smtClean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endParaRPr lang="ca-ES" sz="2000" b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7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98072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 </a:t>
            </a:r>
            <a:endParaRPr lang="ca-ES" dirty="0"/>
          </a:p>
        </p:txBody>
      </p:sp>
      <p:sp>
        <p:nvSpPr>
          <p:cNvPr id="4" name="3 Rectángulo"/>
          <p:cNvSpPr/>
          <p:nvPr/>
        </p:nvSpPr>
        <p:spPr>
          <a:xfrm>
            <a:off x="683568" y="1165394"/>
            <a:ext cx="69396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Ø"/>
            </a:pPr>
            <a:endParaRPr lang="ca-ES" sz="2000" dirty="0" smtClean="0"/>
          </a:p>
          <a:p>
            <a:pPr marL="342900" lvl="0" indent="-342900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§"/>
            </a:pPr>
            <a:endParaRPr lang="ca-ES" sz="2000" dirty="0" smtClean="0"/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endParaRPr lang="ca-ES" sz="2000" b="1" dirty="0" smtClean="0"/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ca-ES" sz="2400" b="1" dirty="0" smtClean="0"/>
              <a:t>  </a:t>
            </a:r>
            <a:endParaRPr lang="ca-ES" sz="2000" dirty="0" smtClean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600"/>
              </a:spcBef>
              <a:buClr>
                <a:srgbClr val="FE8637"/>
              </a:buClr>
              <a:buSzPct val="70000"/>
              <a:buFont typeface="+mj-lt"/>
              <a:buAutoNum type="alphaLcParenR"/>
            </a:pPr>
            <a:endParaRPr lang="ca-ES" sz="2000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600"/>
              </a:spcBef>
              <a:buClr>
                <a:srgbClr val="FE8637"/>
              </a:buClr>
              <a:buSzPct val="70000"/>
              <a:buAutoNum type="alphaLcParenR"/>
            </a:pPr>
            <a:endParaRPr lang="ca-ES" sz="2000" dirty="0" smtClean="0">
              <a:solidFill>
                <a:prstClr val="black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ca-ES" sz="2000" dirty="0" smtClean="0">
              <a:solidFill>
                <a:prstClr val="black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ca-ES" sz="2000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endParaRPr lang="ca-ES" sz="2000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3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98072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 </a:t>
            </a:r>
            <a:endParaRPr lang="ca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9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98072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 </a:t>
            </a:r>
            <a:endParaRPr lang="ca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9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550</TotalTime>
  <Words>36</Words>
  <Application>Microsoft Office PowerPoint</Application>
  <PresentationFormat>Presentación en pantalla (4:3)</PresentationFormat>
  <Paragraphs>30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Mirador</vt:lpstr>
      <vt:lpstr>PLA D´OPERACIONS </vt:lpstr>
      <vt:lpstr>  TEMA 5. EL PLA D´OPERACIONS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Departament d'Ensenyament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EMPRENEDORIA</dc:title>
  <dc:creator>Departament d'Educació</dc:creator>
  <cp:lastModifiedBy>Departament d'Educació</cp:lastModifiedBy>
  <cp:revision>62</cp:revision>
  <dcterms:created xsi:type="dcterms:W3CDTF">2015-09-09T10:47:31Z</dcterms:created>
  <dcterms:modified xsi:type="dcterms:W3CDTF">2017-02-01T12:47:05Z</dcterms:modified>
</cp:coreProperties>
</file>