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8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258407CA-AA34-944E-8588-C01086184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="" xmlns:a16="http://schemas.microsoft.com/office/drawing/2014/main" id="{2F09B747-9EBB-A34B-A671-781D09CD2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54D1F698-C168-E848-8A4F-874A8CE7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E8B2493C-78C4-5A4A-A8AA-C9148B48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440DA837-1F7F-614A-8327-A1846622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84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EA17C7AB-9C7A-6B40-A7AE-573F310B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="" xmlns:a16="http://schemas.microsoft.com/office/drawing/2014/main" id="{DF944AA6-C7B5-9B4B-9BF3-9B7E82C12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CAB76622-8D27-4849-AE08-9574846D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AAD5EB50-EA1B-A147-9299-8320CBF9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09EA99C8-9763-574E-A6E3-BB2B5081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13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="" xmlns:a16="http://schemas.microsoft.com/office/drawing/2014/main" id="{8262D5B2-1887-364F-901A-A3237F1A3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="" xmlns:a16="http://schemas.microsoft.com/office/drawing/2014/main" id="{7158F921-1589-CB4C-8D05-1F6D524A8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7CDEE1BD-922D-8847-93A2-A5B22398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A81C375D-D46A-B045-A75A-7DAB2BBA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8646032B-7072-5047-8C89-6BF7B059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87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DA2E5F28-3C9E-934F-8982-F3883B13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97D6D11C-A9A3-F249-A2E3-FDD54DE4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D9BFB179-3980-3548-9A08-B6D3DAC0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A5C06DF2-D516-D64A-B105-7C333F77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196ACCB5-56B2-2B43-98FB-F506B02F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390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0E62DB60-6FA5-9E49-A865-127FD8FF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="" xmlns:a16="http://schemas.microsoft.com/office/drawing/2014/main" id="{D6DABD93-DD34-244F-9D1C-2E88BDE2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F5500D72-F50D-B949-AC11-41B2A5D1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AE73EDA1-A3BA-6E42-B8F1-35A4843A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ABBEEA95-610E-654B-A10C-D202AEC5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097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B4BEA6EE-F8DE-4442-B065-66BBFBD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4D86839E-451E-AD49-B940-912DB2861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="" xmlns:a16="http://schemas.microsoft.com/office/drawing/2014/main" id="{38A8BD7B-A819-CE46-86B1-79F49F1BF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="" xmlns:a16="http://schemas.microsoft.com/office/drawing/2014/main" id="{8E7F30FB-0485-174C-9203-E6AC9B3E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="" xmlns:a16="http://schemas.microsoft.com/office/drawing/2014/main" id="{15F8B8B1-D87F-A84E-9706-BB98DE64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="" xmlns:a16="http://schemas.microsoft.com/office/drawing/2014/main" id="{1B41EBB6-8145-9546-8132-3470E547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47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243CD49B-4AD5-EA42-9A92-952BB3A7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="" xmlns:a16="http://schemas.microsoft.com/office/drawing/2014/main" id="{C517F9FB-DA75-244E-9932-D5384054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="" xmlns:a16="http://schemas.microsoft.com/office/drawing/2014/main" id="{1E8737BF-D316-7843-A88E-E0652F4D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="" xmlns:a16="http://schemas.microsoft.com/office/drawing/2014/main" id="{E3819396-C1CB-2E44-8DA4-7C4215D6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="" xmlns:a16="http://schemas.microsoft.com/office/drawing/2014/main" id="{DB38EF7C-A0E5-554C-AE94-239A1FCB7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="" xmlns:a16="http://schemas.microsoft.com/office/drawing/2014/main" id="{6E6967BE-D0B6-A046-9388-6CB222DA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="" xmlns:a16="http://schemas.microsoft.com/office/drawing/2014/main" id="{0D8FE189-986F-CA46-B849-7FB07197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="" xmlns:a16="http://schemas.microsoft.com/office/drawing/2014/main" id="{93A0B2CE-6640-D942-A818-3DD18A54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80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0D4F3317-A818-2741-8936-A33D01F9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="" xmlns:a16="http://schemas.microsoft.com/office/drawing/2014/main" id="{F5CE2356-371C-A649-B6BE-C406FE0F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="" xmlns:a16="http://schemas.microsoft.com/office/drawing/2014/main" id="{2A177B5D-91F8-9B45-9390-80535106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="" xmlns:a16="http://schemas.microsoft.com/office/drawing/2014/main" id="{0A82EF16-3C12-FC48-A780-25F16117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23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="" xmlns:a16="http://schemas.microsoft.com/office/drawing/2014/main" id="{EE7D5673-0AEC-0446-9591-E59A7148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="" xmlns:a16="http://schemas.microsoft.com/office/drawing/2014/main" id="{9DC31F10-A1B9-AB46-AA5F-96F2656B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="" xmlns:a16="http://schemas.microsoft.com/office/drawing/2014/main" id="{841F7831-D588-354B-B5DB-D057CC07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25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31DFF240-2A5D-FC4A-9F50-A61E3BAF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AC3EF7D2-1D65-DD4D-BEA6-C22D7717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="" xmlns:a16="http://schemas.microsoft.com/office/drawing/2014/main" id="{B73EF989-14BD-3E4D-A89C-1CDDA1E6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="" xmlns:a16="http://schemas.microsoft.com/office/drawing/2014/main" id="{1621F192-EBCF-1844-A7F3-0C01B588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="" xmlns:a16="http://schemas.microsoft.com/office/drawing/2014/main" id="{4AD0D868-D3DF-E84C-ACD0-A6011DFF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="" xmlns:a16="http://schemas.microsoft.com/office/drawing/2014/main" id="{465A5C75-BC42-8A4C-A65D-22511CD9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04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0E4DF382-769C-D147-B7D6-517EDEB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="" xmlns:a16="http://schemas.microsoft.com/office/drawing/2014/main" id="{F88E9722-344D-F44A-9FE0-9B72A3721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="" xmlns:a16="http://schemas.microsoft.com/office/drawing/2014/main" id="{9DAF90AD-FEBF-5A45-BB51-FF3B5C99B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="" xmlns:a16="http://schemas.microsoft.com/office/drawing/2014/main" id="{46C61CCE-84BB-AA4F-837E-DEBB860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="" xmlns:a16="http://schemas.microsoft.com/office/drawing/2014/main" id="{0DEBB312-22A6-3C4F-90B7-4E03F3AD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="" xmlns:a16="http://schemas.microsoft.com/office/drawing/2014/main" id="{E0204583-626E-1546-8E0F-6881EC6F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220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="" xmlns:a16="http://schemas.microsoft.com/office/drawing/2014/main" id="{388D3E56-D251-7D48-B0E1-4AEF4873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="" xmlns:a16="http://schemas.microsoft.com/office/drawing/2014/main" id="{3338237A-4EAD-0A45-B22C-253FB2F90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="" xmlns:a16="http://schemas.microsoft.com/office/drawing/2014/main" id="{7C0C1C92-C292-6F4D-9404-F46ECEB0E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0B51-9594-6540-91DD-E685A24B5BD7}" type="datetimeFigureOut">
              <a:rPr lang="ca-ES" smtClean="0"/>
              <a:t>13/11/2017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="" xmlns:a16="http://schemas.microsoft.com/office/drawing/2014/main" id="{171472CD-4713-104B-B295-91071070D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="" xmlns:a16="http://schemas.microsoft.com/office/drawing/2014/main" id="{820E5CA4-0C1C-5044-85C4-1067F8668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0FAF-A3D0-E648-BC33-15AFD3E17A6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76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F5F32F38-B465-1B4B-9DB9-DD030CD6E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9144000" cy="3566054"/>
          </a:xfrm>
        </p:spPr>
        <p:txBody>
          <a:bodyPr>
            <a:normAutofit/>
          </a:bodyPr>
          <a:lstStyle/>
          <a:p>
            <a:r>
              <a:rPr lang="en-GB" sz="4000" i="1" dirty="0" err="1">
                <a:latin typeface="+mn-lt"/>
              </a:rPr>
              <a:t>Quan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una</a:t>
            </a:r>
            <a:r>
              <a:rPr lang="en-GB" sz="4000" i="1" dirty="0">
                <a:latin typeface="+mn-lt"/>
              </a:rPr>
              <a:t> persona </a:t>
            </a:r>
            <a:r>
              <a:rPr lang="en-GB" sz="4000" i="1" dirty="0" err="1">
                <a:latin typeface="+mn-lt"/>
              </a:rPr>
              <a:t>finalitza</a:t>
            </a:r>
            <a:r>
              <a:rPr lang="en-GB" sz="4000" i="1" dirty="0">
                <a:latin typeface="+mn-lt"/>
              </a:rPr>
              <a:t> la </a:t>
            </a:r>
            <a:r>
              <a:rPr lang="en-GB" sz="4000" i="1" dirty="0" err="1">
                <a:latin typeface="+mn-lt"/>
              </a:rPr>
              <a:t>seva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activitat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esportiva</a:t>
            </a:r>
            <a:r>
              <a:rPr lang="en-GB" sz="4000" i="1" dirty="0">
                <a:latin typeface="+mn-lt"/>
              </a:rPr>
              <a:t>, </a:t>
            </a:r>
            <a:r>
              <a:rPr lang="en-GB" sz="4000" i="1" dirty="0" err="1">
                <a:latin typeface="+mn-lt"/>
              </a:rPr>
              <a:t>deixa</a:t>
            </a:r>
            <a:r>
              <a:rPr lang="en-GB" sz="4000" i="1" dirty="0">
                <a:latin typeface="+mn-lt"/>
              </a:rPr>
              <a:t> de </a:t>
            </a:r>
            <a:r>
              <a:rPr lang="en-GB" sz="4000" i="1" dirty="0" err="1">
                <a:latin typeface="+mn-lt"/>
              </a:rPr>
              <a:t>ser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esportista</a:t>
            </a:r>
            <a:r>
              <a:rPr lang="en-GB" sz="4000" i="1" dirty="0">
                <a:latin typeface="+mn-lt"/>
              </a:rPr>
              <a:t>? O </a:t>
            </a:r>
            <a:r>
              <a:rPr lang="en-GB" sz="4000" i="1" dirty="0" err="1">
                <a:latin typeface="+mn-lt"/>
              </a:rPr>
              <a:t>es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manté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esportista</a:t>
            </a:r>
            <a:r>
              <a:rPr lang="en-GB" sz="4000" i="1" dirty="0">
                <a:latin typeface="+mn-lt"/>
              </a:rPr>
              <a:t> a la </a:t>
            </a:r>
            <a:r>
              <a:rPr lang="en-GB" sz="4000" i="1" dirty="0" err="1">
                <a:latin typeface="+mn-lt"/>
              </a:rPr>
              <a:t>seva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vida</a:t>
            </a:r>
            <a:r>
              <a:rPr lang="en-GB" sz="4000" i="1" dirty="0">
                <a:latin typeface="+mn-lt"/>
              </a:rPr>
              <a:t> </a:t>
            </a:r>
            <a:r>
              <a:rPr lang="en-GB" sz="4000" i="1" dirty="0" err="1">
                <a:latin typeface="+mn-lt"/>
              </a:rPr>
              <a:t>quotidiana</a:t>
            </a:r>
            <a:r>
              <a:rPr lang="en-GB" sz="4000" i="1" dirty="0">
                <a:latin typeface="+mn-lt"/>
              </a:rPr>
              <a:t>?</a:t>
            </a:r>
            <a:br>
              <a:rPr lang="en-GB" sz="4000" i="1" dirty="0">
                <a:latin typeface="+mn-lt"/>
              </a:rPr>
            </a:br>
            <a:endParaRPr lang="ca-ES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49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b="1" dirty="0" smtClean="0"/>
              <a:t>HIGIENE PERSONAL, PSICOLÒGICA I SOCIAL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sz="2800" dirty="0" smtClean="0"/>
              <a:t>Tenir en compte els estats anímics dels jugadors/es, </a:t>
            </a:r>
            <a:r>
              <a:rPr lang="ca-ES" sz="2800" dirty="0" smtClean="0"/>
              <a:t>fets </a:t>
            </a:r>
            <a:r>
              <a:rPr lang="ca-ES" sz="2800" dirty="0" smtClean="0"/>
              <a:t>traumàtics, estats de desànim, inestabilitat emocional, alteracions </a:t>
            </a:r>
            <a:r>
              <a:rPr lang="ca-ES" sz="2800" dirty="0" err="1" smtClean="0"/>
              <a:t>piscològiques</a:t>
            </a:r>
            <a:r>
              <a:rPr lang="ca-ES" sz="2800" dirty="0" smtClean="0"/>
              <a:t>, etc. </a:t>
            </a:r>
          </a:p>
        </p:txBody>
      </p:sp>
      <p:pic>
        <p:nvPicPr>
          <p:cNvPr id="7172" name="Picture 2" descr="Resultado de imagen de PSIC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48000"/>
            <a:ext cx="8544984" cy="35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8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Resultado de imagen de PAUL GASCOIG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8" y="260351"/>
            <a:ext cx="628438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Resultado de imagen de lidia valen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3186114"/>
            <a:ext cx="7330016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Resultado de imagen de marco pant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3500439"/>
            <a:ext cx="268393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1 Título"/>
          <p:cNvSpPr>
            <a:spLocks noGrp="1"/>
          </p:cNvSpPr>
          <p:nvPr>
            <p:ph type="title"/>
          </p:nvPr>
        </p:nvSpPr>
        <p:spPr>
          <a:xfrm>
            <a:off x="-241300" y="188913"/>
            <a:ext cx="6432551" cy="1143000"/>
          </a:xfrm>
        </p:spPr>
        <p:txBody>
          <a:bodyPr/>
          <a:lstStyle/>
          <a:p>
            <a:r>
              <a:rPr lang="ca-ES" b="1" smtClean="0"/>
              <a:t>HÀBITS NOCIUS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7213600" cy="19002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smtClean="0"/>
              <a:t>Alcohol.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smtClean="0"/>
              <a:t>Tabac.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smtClean="0"/>
              <a:t>Drogues.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a-ES" dirty="0" smtClean="0"/>
              <a:t>Dopatge.</a:t>
            </a:r>
          </a:p>
        </p:txBody>
      </p:sp>
    </p:spTree>
    <p:extLst>
      <p:ext uri="{BB962C8B-B14F-4D97-AF65-F5344CB8AC3E}">
        <p14:creationId xmlns:p14="http://schemas.microsoft.com/office/powerpoint/2010/main" val="37248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/>
              <a:t>REVISIONS MÈDIQUES</a:t>
            </a:r>
            <a:endParaRPr lang="es-ES" b="1" dirty="0"/>
          </a:p>
        </p:txBody>
      </p:sp>
      <p:pic>
        <p:nvPicPr>
          <p:cNvPr id="1026" name="Picture 2" descr="Resultat d'imatges de revisio me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1734472"/>
            <a:ext cx="5871557" cy="42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t d'imatges de revisio medica"/>
          <p:cNvSpPr>
            <a:spLocks noChangeAspect="1" noChangeArrowheads="1"/>
          </p:cNvSpPr>
          <p:nvPr/>
        </p:nvSpPr>
        <p:spPr bwMode="auto">
          <a:xfrm>
            <a:off x="155575" y="-1562100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t d'imatges de revisio med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734472"/>
            <a:ext cx="6016625" cy="42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51A69672-ED8E-C44B-A585-579BA2DD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95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i="1" dirty="0">
                <a:solidFill>
                  <a:srgbClr val="444444"/>
                </a:solidFill>
                <a:ea typeface="Calibri" panose="020F0502020204030204" pitchFamily="34" charset="0"/>
              </a:rPr>
              <a:t>“E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l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entrenamiento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invisible va a ser,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junto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el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entrenamiento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mental y el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físico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determinante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del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resultado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a-ES" sz="2400" i="1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deportivo</a:t>
            </a:r>
            <a:r>
              <a:rPr lang="ca-ES" sz="2400" i="1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”. </a:t>
            </a:r>
            <a:endParaRPr lang="en-GB" sz="2400" i="1" dirty="0">
              <a:solidFill>
                <a:srgbClr val="444444"/>
              </a:solidFill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2000" i="1" dirty="0">
              <a:solidFill>
                <a:srgbClr val="444444"/>
              </a:solidFill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2000" i="1" dirty="0">
              <a:solidFill>
                <a:srgbClr val="444444"/>
              </a:solidFill>
              <a:ea typeface="Calibri" panose="020F0502020204030204" pitchFamily="34" charset="0"/>
            </a:endParaRPr>
          </a:p>
          <a:p>
            <a:pPr algn="just"/>
            <a:r>
              <a:rPr lang="en-GB" sz="2400" b="1" u="sng" dirty="0">
                <a:solidFill>
                  <a:srgbClr val="444444"/>
                </a:solidFill>
                <a:ea typeface="Calibri" panose="020F0502020204030204" pitchFamily="34" charset="0"/>
              </a:rPr>
              <a:t>E</a:t>
            </a:r>
            <a:r>
              <a:rPr lang="ca-ES" sz="2400" b="1" u="sng" dirty="0" err="1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ntrenament</a:t>
            </a:r>
            <a:r>
              <a:rPr lang="ca-ES" sz="2400" b="1" u="sng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invisible</a:t>
            </a:r>
            <a:r>
              <a:rPr lang="en-GB" sz="2400" b="1" u="sng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:</a:t>
            </a:r>
            <a:r>
              <a:rPr lang="ca-ES" sz="2400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To</a:t>
            </a:r>
            <a:r>
              <a:rPr lang="ca-ES" sz="2400" dirty="0">
                <a:solidFill>
                  <a:srgbClr val="444444"/>
                </a:solidFill>
                <a:effectLst/>
                <a:ea typeface="Calibri" panose="020F0502020204030204" pitchFamily="34" charset="0"/>
              </a:rPr>
              <a:t>tes aquelles conductes i hàbits de salut que realitza l’esportista que ajudaran a garantir un bon estat de salut i a contribuir en la millora del rendiment.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89711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17E51F9E-B028-9B49-88F2-5A98C895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ASPECTES IMPORTANTS</a:t>
            </a:r>
            <a:endParaRPr lang="ca-ES" b="1"/>
          </a:p>
        </p:txBody>
      </p:sp>
      <p:pic>
        <p:nvPicPr>
          <p:cNvPr id="4" name="Imatge 4">
            <a:extLst>
              <a:ext uri="{FF2B5EF4-FFF2-40B4-BE49-F238E27FC236}">
                <a16:creationId xmlns="" xmlns:a16="http://schemas.microsoft.com/office/drawing/2014/main" id="{C80FC25F-3D20-B141-9D6A-E7491273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7" y="1825625"/>
            <a:ext cx="8360833" cy="5032375"/>
          </a:xfrm>
          <a:prstGeom prst="rect">
            <a:avLst/>
          </a:prstGeom>
        </p:spPr>
      </p:pic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45058668-9E77-FC4F-BA7C-D4B770E0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9708"/>
            <a:ext cx="27389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r>
              <a:rPr lang="en-GB" sz="3200"/>
              <a:t>Nutrició</a:t>
            </a:r>
          </a:p>
          <a:p>
            <a:r>
              <a:rPr lang="en-GB" sz="3200"/>
              <a:t>Hidratació</a:t>
            </a:r>
          </a:p>
          <a:p>
            <a:r>
              <a:rPr lang="en-GB" sz="3200"/>
              <a:t>Descans</a:t>
            </a:r>
          </a:p>
          <a:p>
            <a:r>
              <a:rPr lang="en-GB" sz="3200"/>
              <a:t>Higiene</a:t>
            </a:r>
          </a:p>
          <a:p>
            <a:r>
              <a:rPr lang="en-GB" sz="3200"/>
              <a:t>Hàbits nocius</a:t>
            </a:r>
            <a:endParaRPr lang="ca-ES" sz="3200"/>
          </a:p>
        </p:txBody>
      </p:sp>
    </p:spTree>
    <p:extLst>
      <p:ext uri="{BB962C8B-B14F-4D97-AF65-F5344CB8AC3E}">
        <p14:creationId xmlns:p14="http://schemas.microsoft.com/office/powerpoint/2010/main" val="323052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="" xmlns:a16="http://schemas.microsoft.com/office/drawing/2014/main" id="{B10278AE-F124-B84F-B987-405E7BEB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NUTRICIÓ</a:t>
            </a:r>
            <a:endParaRPr lang="ca-ES" b="1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="" xmlns:a16="http://schemas.microsoft.com/office/drawing/2014/main" id="{51783CA9-FB14-0540-8565-C4B0EC6B2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1800" dirty="0">
                <a:ea typeface="Times New Roman" panose="02020603050405020304" pitchFamily="18" charset="0"/>
              </a:rPr>
              <a:t>D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ieta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 equilibrada, variada i saludable</a:t>
            </a:r>
            <a:r>
              <a:rPr lang="en-GB" sz="1800" dirty="0">
                <a:ea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H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idrats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 de Carboni (60%)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indent="0" fontAlgn="base">
              <a:buNone/>
            </a:pPr>
            <a:r>
              <a:rPr lang="en-GB" sz="1800" dirty="0">
                <a:ea typeface="Times New Roman" panose="02020603050405020304" pitchFamily="18" charset="0"/>
              </a:rPr>
              <a:t>P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roteïnes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 (10-15%)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GB" sz="1800" dirty="0">
                <a:ea typeface="Times New Roman" panose="02020603050405020304" pitchFamily="18" charset="0"/>
              </a:rPr>
              <a:t>Gr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eixos (25-30%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).</a:t>
            </a:r>
          </a:p>
          <a:p>
            <a:pPr marL="0" indent="0" fontAlgn="base">
              <a:buNone/>
            </a:pPr>
            <a:r>
              <a:rPr lang="en-GB" sz="1800" dirty="0">
                <a:ea typeface="Times New Roman" panose="02020603050405020304" pitchFamily="18" charset="0"/>
              </a:rPr>
              <a:t>M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inerals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GB" sz="1800" dirty="0">
                <a:ea typeface="Times New Roman" panose="02020603050405020304" pitchFamily="18" charset="0"/>
              </a:rPr>
              <a:t>Vi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tamines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ca-ES" sz="1800" dirty="0">
                <a:effectLst/>
                <a:ea typeface="Times New Roman" panose="02020603050405020304" pitchFamily="18" charset="0"/>
              </a:rPr>
              <a:t>Limitar el consum de </a:t>
            </a:r>
            <a:r>
              <a:rPr lang="ca-ES" sz="1800" dirty="0" smtClean="0">
                <a:effectLst/>
                <a:ea typeface="Times New Roman" panose="02020603050405020304" pitchFamily="18" charset="0"/>
              </a:rPr>
              <a:t>dolços processats, 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olis, aliments fregits i alcohol.</a:t>
            </a:r>
          </a:p>
          <a:p>
            <a:pPr fontAlgn="base"/>
            <a:r>
              <a:rPr lang="en-GB" sz="1800" dirty="0">
                <a:ea typeface="Times New Roman" panose="02020603050405020304" pitchFamily="18" charset="0"/>
              </a:rPr>
              <a:t>I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ngerir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 els aliments unes 3 hores abans de la competició.</a:t>
            </a:r>
          </a:p>
          <a:p>
            <a:pPr fontAlgn="base"/>
            <a:r>
              <a:rPr lang="ca-ES" sz="1800" dirty="0">
                <a:effectLst/>
                <a:ea typeface="Times New Roman" panose="02020603050405020304" pitchFamily="18" charset="0"/>
              </a:rPr>
              <a:t>Per activitats d’alta intensitat i </a:t>
            </a:r>
            <a:r>
              <a:rPr lang="ca-ES" sz="1800" dirty="0" err="1">
                <a:effectLst/>
                <a:ea typeface="Times New Roman" panose="02020603050405020304" pitchFamily="18" charset="0"/>
              </a:rPr>
              <a:t>duraders</a:t>
            </a:r>
            <a:r>
              <a:rPr lang="ca-ES" sz="1800" dirty="0">
                <a:effectLst/>
                <a:ea typeface="Times New Roman" panose="02020603050405020304" pitchFamily="18" charset="0"/>
              </a:rPr>
              <a:t> és aconsellable ingerir durant la pràctica gels de glucosa, fruits secs, concentrats de fruita, barres de cereals o barres energètiques...</a:t>
            </a:r>
          </a:p>
          <a:p>
            <a:pPr fontAlgn="base"/>
            <a:r>
              <a:rPr lang="ca-ES" sz="1800" dirty="0">
                <a:effectLst/>
                <a:ea typeface="Times New Roman" panose="02020603050405020304" pitchFamily="18" charset="0"/>
              </a:rPr>
              <a:t>Repartir el consum d’aliments durant el dia. És millor fer 4-5 àpats que fer-ne 2 molt abundants.</a:t>
            </a:r>
          </a:p>
        </p:txBody>
      </p:sp>
    </p:spTree>
    <p:extLst>
      <p:ext uri="{BB962C8B-B14F-4D97-AF65-F5344CB8AC3E}">
        <p14:creationId xmlns:p14="http://schemas.microsoft.com/office/powerpoint/2010/main" val="357904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hidratarse bebiendo depo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560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>
          <a:xfrm>
            <a:off x="3653368" y="188914"/>
            <a:ext cx="8538633" cy="1470025"/>
          </a:xfrm>
        </p:spPr>
        <p:txBody>
          <a:bodyPr/>
          <a:lstStyle/>
          <a:p>
            <a:r>
              <a:rPr lang="ca-ES" b="1" smtClean="0"/>
              <a:t>HIDRATACIÓ</a:t>
            </a:r>
          </a:p>
        </p:txBody>
      </p:sp>
      <p:sp>
        <p:nvSpPr>
          <p:cNvPr id="2052" name="2 Subtítulo"/>
          <p:cNvSpPr>
            <a:spLocks noGrp="1"/>
          </p:cNvSpPr>
          <p:nvPr>
            <p:ph type="subTitle" idx="1"/>
          </p:nvPr>
        </p:nvSpPr>
        <p:spPr>
          <a:xfrm>
            <a:off x="5334000" y="1676400"/>
            <a:ext cx="6432549" cy="3001961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ca-ES" sz="2400" dirty="0" smtClean="0">
                <a:solidFill>
                  <a:schemeClr val="tx1"/>
                </a:solidFill>
              </a:rPr>
              <a:t>No només hidratar-se durant les càrregues físiques</a:t>
            </a:r>
          </a:p>
          <a:p>
            <a:pPr algn="just">
              <a:buFont typeface="Arial" charset="0"/>
              <a:buChar char="•"/>
            </a:pPr>
            <a:r>
              <a:rPr lang="ca-ES" sz="2400" dirty="0" smtClean="0">
                <a:solidFill>
                  <a:schemeClr val="tx1"/>
                </a:solidFill>
              </a:rPr>
              <a:t>Abans, durant, després dels entrenaments i de la competició.</a:t>
            </a:r>
          </a:p>
          <a:p>
            <a:pPr algn="just">
              <a:buFont typeface="Arial" charset="0"/>
              <a:buChar char="•"/>
            </a:pPr>
            <a:r>
              <a:rPr lang="ca-ES" sz="2400" b="1" dirty="0" smtClean="0">
                <a:solidFill>
                  <a:schemeClr val="tx1"/>
                </a:solidFill>
              </a:rPr>
              <a:t>Beguda </a:t>
            </a:r>
            <a:r>
              <a:rPr lang="ca-ES" sz="2400" b="1" dirty="0" err="1" smtClean="0">
                <a:solidFill>
                  <a:schemeClr val="tx1"/>
                </a:solidFill>
              </a:rPr>
              <a:t>postexercici</a:t>
            </a:r>
            <a:r>
              <a:rPr lang="ca-ES" sz="2400" dirty="0" smtClean="0">
                <a:solidFill>
                  <a:schemeClr val="tx1"/>
                </a:solidFill>
              </a:rPr>
              <a:t>, molt important per recuperar nivells de glucosa i minerals.</a:t>
            </a:r>
          </a:p>
        </p:txBody>
      </p:sp>
    </p:spTree>
    <p:extLst>
      <p:ext uri="{BB962C8B-B14F-4D97-AF65-F5344CB8AC3E}">
        <p14:creationId xmlns:p14="http://schemas.microsoft.com/office/powerpoint/2010/main" val="89422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/>
              <a:t>DESCANS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Absència de càrregues d’entrenament.</a:t>
            </a:r>
          </a:p>
          <a:p>
            <a:pPr algn="just"/>
            <a:r>
              <a:rPr lang="ca-ES" dirty="0" smtClean="0"/>
              <a:t>Procurar dormir de 8 a 10 hores.</a:t>
            </a:r>
          </a:p>
          <a:p>
            <a:pPr algn="just"/>
            <a:r>
              <a:rPr lang="ca-ES" dirty="0" smtClean="0"/>
              <a:t>Si és possible, és recomanable un migdiada de 20 a 30 minuts.</a:t>
            </a:r>
          </a:p>
          <a:p>
            <a:pPr algn="just"/>
            <a:r>
              <a:rPr lang="ca-ES" dirty="0" smtClean="0"/>
              <a:t>Tenir una rutina de descans, és a dir, respectar els horaris. No és bo pel descans anar a dormir i llevar-se a hores diferents cada dia.</a:t>
            </a:r>
          </a:p>
          <a:p>
            <a:pPr algn="just"/>
            <a:r>
              <a:rPr lang="ca-ES" dirty="0" smtClean="0"/>
              <a:t>Passejar, llegir, mirar una pel·lícula, etc.</a:t>
            </a:r>
          </a:p>
        </p:txBody>
      </p:sp>
    </p:spTree>
    <p:extLst>
      <p:ext uri="{BB962C8B-B14F-4D97-AF65-F5344CB8AC3E}">
        <p14:creationId xmlns:p14="http://schemas.microsoft.com/office/powerpoint/2010/main" val="6446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smtClean="0"/>
              <a:t>HIGIENE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814917" y="1916113"/>
            <a:ext cx="10972800" cy="3270250"/>
          </a:xfrm>
        </p:spPr>
        <p:txBody>
          <a:bodyPr/>
          <a:lstStyle/>
          <a:p>
            <a:r>
              <a:rPr lang="ca-ES" dirty="0" smtClean="0"/>
              <a:t>Cures que hem de tenir sobre el nostre cos, ment i sobre la nostra roba i el calçat esportiu.</a:t>
            </a:r>
          </a:p>
          <a:p>
            <a:r>
              <a:rPr lang="ca-ES" i="1" dirty="0" smtClean="0"/>
              <a:t>Higiene corporal.</a:t>
            </a:r>
          </a:p>
          <a:p>
            <a:r>
              <a:rPr lang="ca-ES" i="1" dirty="0" smtClean="0"/>
              <a:t>Higiene de la roba esportiva i el calçat.</a:t>
            </a:r>
          </a:p>
          <a:p>
            <a:r>
              <a:rPr lang="ca-ES" i="1" dirty="0" smtClean="0"/>
              <a:t>Higiene personal, psicològica i social.</a:t>
            </a:r>
          </a:p>
        </p:txBody>
      </p:sp>
    </p:spTree>
    <p:extLst>
      <p:ext uri="{BB962C8B-B14F-4D97-AF65-F5344CB8AC3E}">
        <p14:creationId xmlns:p14="http://schemas.microsoft.com/office/powerpoint/2010/main" val="18403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Resultat d'imatges de uñ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44160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t d'imatges de tinea pe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27140"/>
            <a:ext cx="51911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HIGIENE CORPORAL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307975" y="1600200"/>
            <a:ext cx="6019800" cy="3231508"/>
          </a:xfrm>
        </p:spPr>
        <p:txBody>
          <a:bodyPr>
            <a:normAutofit/>
          </a:bodyPr>
          <a:lstStyle/>
          <a:p>
            <a:pPr algn="just"/>
            <a:r>
              <a:rPr lang="ca-ES" sz="2000" dirty="0" smtClean="0"/>
              <a:t>Dutxar-se després de cada activitat física. Calent a fred, sensació de </a:t>
            </a:r>
            <a:r>
              <a:rPr lang="ca-ES" sz="2000" dirty="0" err="1" smtClean="0"/>
              <a:t>relax</a:t>
            </a:r>
            <a:r>
              <a:rPr lang="ca-ES" sz="2000" dirty="0" smtClean="0"/>
              <a:t>.</a:t>
            </a:r>
          </a:p>
          <a:p>
            <a:pPr algn="just"/>
            <a:r>
              <a:rPr lang="ca-ES" sz="2000" dirty="0" smtClean="0"/>
              <a:t>No compartir tovallola i eixugar-se bé, incloent els plecs interdigitals i articulars.</a:t>
            </a:r>
          </a:p>
          <a:p>
            <a:pPr algn="just"/>
            <a:r>
              <a:rPr lang="ca-ES" sz="2000" dirty="0" smtClean="0"/>
              <a:t>Utilitzar xancletes de bany per dutxar-se.</a:t>
            </a:r>
          </a:p>
          <a:p>
            <a:pPr algn="just"/>
            <a:r>
              <a:rPr lang="ca-ES" sz="2000" dirty="0" smtClean="0"/>
              <a:t>Tallar-se periòdicament i correctament les ungles.</a:t>
            </a:r>
          </a:p>
          <a:p>
            <a:pPr algn="just"/>
            <a:r>
              <a:rPr lang="ca-ES" sz="2000" dirty="0" smtClean="0"/>
              <a:t>Mantenir una bona higiene dental, visitant periòdicament al dentista.</a:t>
            </a:r>
          </a:p>
          <a:p>
            <a:endParaRPr lang="ca-ES" dirty="0" smtClean="0"/>
          </a:p>
        </p:txBody>
      </p:sp>
      <p:sp>
        <p:nvSpPr>
          <p:cNvPr id="2" name="AutoShape 2" descr="Resultat d'imatges de tinea pedis"/>
          <p:cNvSpPr>
            <a:spLocks noChangeAspect="1" noChangeArrowheads="1"/>
          </p:cNvSpPr>
          <p:nvPr/>
        </p:nvSpPr>
        <p:spPr bwMode="auto">
          <a:xfrm>
            <a:off x="155575" y="-1881188"/>
            <a:ext cx="51911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t d'imatges de tinea pedis"/>
          <p:cNvSpPr>
            <a:spLocks noChangeAspect="1" noChangeArrowheads="1"/>
          </p:cNvSpPr>
          <p:nvPr/>
        </p:nvSpPr>
        <p:spPr bwMode="auto">
          <a:xfrm>
            <a:off x="307975" y="-1728788"/>
            <a:ext cx="51911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8" descr="Resultat d'imatges de uñ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Resultat d'imatges de uñe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2" descr="Resultat d'imatges de uñero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6" descr="Resultat d'imatges de càr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8" descr="Resultat d'imatges de càri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20" descr="Resultat d'imatges de càries"/>
          <p:cNvSpPr>
            <a:spLocks noChangeAspect="1" noChangeArrowheads="1"/>
          </p:cNvSpPr>
          <p:nvPr/>
        </p:nvSpPr>
        <p:spPr bwMode="auto">
          <a:xfrm>
            <a:off x="155575" y="-1881188"/>
            <a:ext cx="71056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50093"/>
            <a:ext cx="4812792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MITJONS FORAD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92600"/>
            <a:ext cx="5954184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b="1" dirty="0" smtClean="0"/>
              <a:t>HIGIENE DE LA ROBA ESPORTIVA I DEL CALÇAT</a:t>
            </a: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527051" y="1916113"/>
            <a:ext cx="8559800" cy="1973262"/>
          </a:xfrm>
        </p:spPr>
        <p:txBody>
          <a:bodyPr/>
          <a:lstStyle/>
          <a:p>
            <a:r>
              <a:rPr lang="ca-ES" sz="2800" smtClean="0"/>
              <a:t>Samarretes teixit absorbent, multicapa.</a:t>
            </a:r>
          </a:p>
          <a:p>
            <a:r>
              <a:rPr lang="ca-ES" sz="2800" smtClean="0"/>
              <a:t>Mitjons adequats.</a:t>
            </a:r>
          </a:p>
          <a:p>
            <a:r>
              <a:rPr lang="ca-ES" sz="2800" smtClean="0"/>
              <a:t>Calçat de qualitat.</a:t>
            </a:r>
          </a:p>
          <a:p>
            <a:endParaRPr lang="ca-ES" smtClean="0"/>
          </a:p>
          <a:p>
            <a:endParaRPr lang="ca-ES" smtClean="0"/>
          </a:p>
          <a:p>
            <a:endParaRPr lang="ca-ES" smtClean="0"/>
          </a:p>
        </p:txBody>
      </p:sp>
      <p:pic>
        <p:nvPicPr>
          <p:cNvPr id="6149" name="Picture 4" descr="Resultado de imagen de GORE T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284538"/>
            <a:ext cx="4953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20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425</Words>
  <Application>Microsoft Office PowerPoint</Application>
  <PresentationFormat>Personalització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3" baseType="lpstr">
      <vt:lpstr>Tema de l'Office</vt:lpstr>
      <vt:lpstr>Quan una persona finalitza la seva activitat esportiva, deixa de ser esportista? O es manté esportista a la seva vida quotidiana? </vt:lpstr>
      <vt:lpstr>Presentació del PowerPoint</vt:lpstr>
      <vt:lpstr>ASPECTES IMPORTANTS</vt:lpstr>
      <vt:lpstr>NUTRICIÓ</vt:lpstr>
      <vt:lpstr>HIDRATACIÓ</vt:lpstr>
      <vt:lpstr>DESCANS</vt:lpstr>
      <vt:lpstr>HIGIENE</vt:lpstr>
      <vt:lpstr>HIGIENE CORPORAL</vt:lpstr>
      <vt:lpstr>HIGIENE DE LA ROBA ESPORTIVA I DEL CALÇAT</vt:lpstr>
      <vt:lpstr>HIGIENE PERSONAL, PSICOLÒGICA I SOCIAL</vt:lpstr>
      <vt:lpstr>HÀBITS NOCIUS</vt:lpstr>
      <vt:lpstr>REVISIONS MÈDIQUES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una persona finalitza la seva activitat esportiva, deixa ee ser esportista? O es manté esportista a la seva vida quotidiana?</dc:title>
  <dc:creator>usuari</dc:creator>
  <cp:lastModifiedBy>usuari</cp:lastModifiedBy>
  <cp:revision>7</cp:revision>
  <dcterms:modified xsi:type="dcterms:W3CDTF">2017-11-13T10:57:24Z</dcterms:modified>
</cp:coreProperties>
</file>