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63" r:id="rId4"/>
    <p:sldId id="261" r:id="rId5"/>
    <p:sldId id="260" r:id="rId6"/>
    <p:sldId id="258" r:id="rId7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50" d="100"/>
          <a:sy n="50" d="100"/>
        </p:scale>
        <p:origin x="-108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a-ES" smtClean="0"/>
              <a:t>Feu clic aquí per editar l'estil de subtítols del patró.</a:t>
            </a:r>
            <a:endParaRPr lang="es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0194F-3514-4ADE-8088-151CCED403A2}" type="datetimeFigureOut">
              <a:rPr lang="es-ES" smtClean="0"/>
              <a:t>05/10/2015</a:t>
            </a:fld>
            <a:endParaRPr lang="es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BFE79-4102-43E3-A036-AA50C7ADF7A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64956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ol i text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0194F-3514-4ADE-8088-151CCED403A2}" type="datetimeFigureOut">
              <a:rPr lang="es-ES" smtClean="0"/>
              <a:t>05/10/2015</a:t>
            </a:fld>
            <a:endParaRPr lang="es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BFE79-4102-43E3-A036-AA50C7ADF7A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9753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ol vertical 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0194F-3514-4ADE-8088-151CCED403A2}" type="datetimeFigureOut">
              <a:rPr lang="es-ES" smtClean="0"/>
              <a:t>05/10/2015</a:t>
            </a:fld>
            <a:endParaRPr lang="es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BFE79-4102-43E3-A036-AA50C7ADF7A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637797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0194F-3514-4ADE-8088-151CCED403A2}" type="datetimeFigureOut">
              <a:rPr lang="es-ES" smtClean="0"/>
              <a:t>05/10/2015</a:t>
            </a:fld>
            <a:endParaRPr lang="es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BFE79-4102-43E3-A036-AA50C7ADF7A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744264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pçalera de la sec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0194F-3514-4ADE-8088-151CCED403A2}" type="datetimeFigureOut">
              <a:rPr lang="es-ES" smtClean="0"/>
              <a:t>05/10/2015</a:t>
            </a:fld>
            <a:endParaRPr lang="es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BFE79-4102-43E3-A036-AA50C7ADF7A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52562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contingut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0194F-3514-4ADE-8088-151CCED403A2}" type="datetimeFigureOut">
              <a:rPr lang="es-ES" smtClean="0"/>
              <a:t>05/10/2015</a:t>
            </a:fld>
            <a:endParaRPr lang="es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BFE79-4102-43E3-A036-AA50C7ADF7A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48043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4" name="Contenidor de contingut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7" name="Contenidor de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0194F-3514-4ADE-8088-151CCED403A2}" type="datetimeFigureOut">
              <a:rPr lang="es-ES" smtClean="0"/>
              <a:t>05/10/2015</a:t>
            </a:fld>
            <a:endParaRPr lang="es-ES"/>
          </a:p>
        </p:txBody>
      </p:sp>
      <p:sp>
        <p:nvSpPr>
          <p:cNvPr id="8" name="Contenidor de peu de pà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Conteni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BFE79-4102-43E3-A036-AA50C7ADF7A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50112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omés títo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0194F-3514-4ADE-8088-151CCED403A2}" type="datetimeFigureOut">
              <a:rPr lang="es-ES" smtClean="0"/>
              <a:t>05/10/2015</a:t>
            </a:fld>
            <a:endParaRPr lang="es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BFE79-4102-43E3-A036-AA50C7ADF7A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94746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0194F-3514-4ADE-8088-151CCED403A2}" type="datetimeFigureOut">
              <a:rPr lang="es-ES" smtClean="0"/>
              <a:t>05/10/2015</a:t>
            </a:fld>
            <a:endParaRPr lang="es-ES"/>
          </a:p>
        </p:txBody>
      </p:sp>
      <p:sp>
        <p:nvSpPr>
          <p:cNvPr id="3" name="Contenidor de peu de pà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Conteni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BFE79-4102-43E3-A036-AA50C7ADF7A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31382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ingut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0194F-3514-4ADE-8088-151CCED403A2}" type="datetimeFigureOut">
              <a:rPr lang="es-ES" smtClean="0"/>
              <a:t>05/10/2015</a:t>
            </a:fld>
            <a:endParaRPr lang="es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BFE79-4102-43E3-A036-AA50C7ADF7A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51483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tge amb l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'imatg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Contenidor de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5" name="Contenidor de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60194F-3514-4ADE-8088-151CCED403A2}" type="datetimeFigureOut">
              <a:rPr lang="es-ES" smtClean="0"/>
              <a:t>05/10/2015</a:t>
            </a:fld>
            <a:endParaRPr lang="es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DBFE79-4102-43E3-A036-AA50C7ADF7A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897360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títo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a-ES" smtClean="0"/>
              <a:t>Feu clic aquí per editar l'estil</a:t>
            </a:r>
            <a:endParaRPr lang="es-ES"/>
          </a:p>
        </p:txBody>
      </p:sp>
      <p:sp>
        <p:nvSpPr>
          <p:cNvPr id="3" name="Contenidor de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es-ES"/>
          </a:p>
        </p:txBody>
      </p:sp>
      <p:sp>
        <p:nvSpPr>
          <p:cNvPr id="4" name="Contenidor de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60194F-3514-4ADE-8088-151CCED403A2}" type="datetimeFigureOut">
              <a:rPr lang="es-ES" smtClean="0"/>
              <a:t>05/10/2015</a:t>
            </a:fld>
            <a:endParaRPr lang="es-ES"/>
          </a:p>
        </p:txBody>
      </p:sp>
      <p:sp>
        <p:nvSpPr>
          <p:cNvPr id="5" name="Contenidor de peu de pà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DBFE79-4102-43E3-A036-AA50C7ADF7AC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655712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0" y="-243408"/>
            <a:ext cx="9144000" cy="1470025"/>
          </a:xfrm>
        </p:spPr>
        <p:txBody>
          <a:bodyPr>
            <a:normAutofit/>
          </a:bodyPr>
          <a:lstStyle/>
          <a:p>
            <a:r>
              <a:rPr lang="ca-ES" sz="3600" b="1" u="sng" dirty="0" smtClean="0"/>
              <a:t>APRENDRE A NEDAR: FAMILIARITZACIÓ</a:t>
            </a:r>
            <a:endParaRPr lang="es-ES" sz="3600" dirty="0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323528" y="1003465"/>
            <a:ext cx="8496944" cy="5291916"/>
          </a:xfrm>
        </p:spPr>
        <p:txBody>
          <a:bodyPr/>
          <a:lstStyle/>
          <a:p>
            <a:r>
              <a:rPr lang="ca-ES" sz="2000" b="1" i="1" u="sng" dirty="0" smtClean="0">
                <a:solidFill>
                  <a:schemeClr val="tx1"/>
                </a:solidFill>
              </a:rPr>
              <a:t>DEFINICIÓ</a:t>
            </a:r>
            <a:r>
              <a:rPr lang="ca-ES" sz="2000" dirty="0" smtClean="0">
                <a:solidFill>
                  <a:schemeClr val="tx1"/>
                </a:solidFill>
              </a:rPr>
              <a:t>: Entenem com a  FAMILIARITZACIÓ, el procés sistemàtic que busca que l’alumne/usuari passi d’un desconeixement del medi a una gradual i progressiva acomodació i assimilació del medi.</a:t>
            </a:r>
          </a:p>
          <a:p>
            <a:r>
              <a:rPr lang="ca-ES" sz="2000" dirty="0" smtClean="0">
                <a:solidFill>
                  <a:schemeClr val="tx1"/>
                </a:solidFill>
              </a:rPr>
              <a:t>ÉS LA FASE DE CONTACTE AMB EL MEDI AQUÀTIC. Com menys joves i menys nivell, aquesta fase serà més llarga. És el moment de detectar als alumnes amb pors de tipus físic (fondària, aigua), de tipus psicològic (males experiències prèvies) o socials (entorn familiar , social)</a:t>
            </a:r>
          </a:p>
          <a:p>
            <a:r>
              <a:rPr lang="ca-ES" sz="2000" b="1" i="1" u="sng" dirty="0" smtClean="0">
                <a:solidFill>
                  <a:schemeClr val="tx1"/>
                </a:solidFill>
              </a:rPr>
              <a:t>OBJECTIUS DE L’ETAPA DE FAMILIARITZACIÓ</a:t>
            </a:r>
            <a:r>
              <a:rPr lang="ca-ES" sz="2000" dirty="0" smtClean="0">
                <a:solidFill>
                  <a:schemeClr val="tx1"/>
                </a:solidFill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ca-ES" sz="2000" dirty="0" smtClean="0">
                <a:solidFill>
                  <a:schemeClr val="tx1"/>
                </a:solidFill>
              </a:rPr>
              <a:t>Aconseguir un nivell d’autonomia en el medi aquàtic</a:t>
            </a:r>
          </a:p>
          <a:p>
            <a:pPr marL="342900" indent="-342900">
              <a:buFontTx/>
              <a:buChar char="-"/>
            </a:pPr>
            <a:r>
              <a:rPr lang="ca-ES" sz="2000" dirty="0">
                <a:solidFill>
                  <a:schemeClr val="tx1"/>
                </a:solidFill>
              </a:rPr>
              <a:t>A</a:t>
            </a:r>
            <a:r>
              <a:rPr lang="ca-ES" sz="2000" dirty="0" smtClean="0">
                <a:solidFill>
                  <a:schemeClr val="tx1"/>
                </a:solidFill>
              </a:rPr>
              <a:t>conseguir una major disponibilitat motriu</a:t>
            </a:r>
          </a:p>
          <a:p>
            <a:pPr marL="342900" indent="-342900">
              <a:buFontTx/>
              <a:buChar char="-"/>
            </a:pPr>
            <a:r>
              <a:rPr lang="ca-ES" sz="2000" dirty="0" smtClean="0">
                <a:solidFill>
                  <a:schemeClr val="tx1"/>
                </a:solidFill>
              </a:rPr>
              <a:t>Permetre </a:t>
            </a:r>
            <a:r>
              <a:rPr lang="ca-ES" sz="2000" dirty="0" smtClean="0">
                <a:solidFill>
                  <a:schemeClr val="tx1"/>
                </a:solidFill>
              </a:rPr>
              <a:t>conèixer els canvis que es produeixen en el nou medi</a:t>
            </a:r>
          </a:p>
          <a:p>
            <a:r>
              <a:rPr lang="ca-ES" sz="2000" b="1" i="1" u="sng" dirty="0" smtClean="0">
                <a:solidFill>
                  <a:schemeClr val="tx1"/>
                </a:solidFill>
              </a:rPr>
              <a:t>COM ES TREBALLARÀ</a:t>
            </a:r>
            <a:r>
              <a:rPr lang="ca-ES" sz="2000" dirty="0" smtClean="0">
                <a:solidFill>
                  <a:schemeClr val="tx1"/>
                </a:solidFill>
              </a:rPr>
              <a:t>:</a:t>
            </a:r>
          </a:p>
          <a:p>
            <a:pPr marL="342900" indent="-342900">
              <a:buFontTx/>
              <a:buChar char="-"/>
            </a:pPr>
            <a:r>
              <a:rPr lang="ca-ES" sz="2000" dirty="0" smtClean="0">
                <a:solidFill>
                  <a:schemeClr val="tx1"/>
                </a:solidFill>
              </a:rPr>
              <a:t>Equilibri del cos i el seu control</a:t>
            </a:r>
          </a:p>
          <a:p>
            <a:pPr marL="342900" indent="-342900">
              <a:buFontTx/>
              <a:buChar char="-"/>
            </a:pPr>
            <a:r>
              <a:rPr lang="ca-ES" sz="2000" dirty="0" smtClean="0">
                <a:solidFill>
                  <a:schemeClr val="tx1"/>
                </a:solidFill>
              </a:rPr>
              <a:t>Sensacions del cos dins l’aigua</a:t>
            </a:r>
          </a:p>
          <a:p>
            <a:pPr marL="342900" indent="-342900">
              <a:buFontTx/>
              <a:buChar char="-"/>
            </a:pPr>
            <a:r>
              <a:rPr lang="ca-ES" sz="2000" dirty="0" smtClean="0">
                <a:solidFill>
                  <a:schemeClr val="tx1"/>
                </a:solidFill>
              </a:rPr>
              <a:t>Desplaçaments elementals</a:t>
            </a:r>
          </a:p>
          <a:p>
            <a:pPr marL="342900" indent="-342900">
              <a:buFontTx/>
              <a:buChar char="-"/>
            </a:pPr>
            <a:endParaRPr lang="ca-ES" sz="2000" dirty="0" smtClean="0">
              <a:solidFill>
                <a:schemeClr val="tx1"/>
              </a:solidFill>
            </a:endParaRPr>
          </a:p>
          <a:p>
            <a:pPr marL="342900" indent="-342900">
              <a:buFontTx/>
              <a:buChar char="-"/>
            </a:pPr>
            <a:endParaRPr lang="ca-ES" sz="2000" dirty="0" smtClean="0">
              <a:solidFill>
                <a:schemeClr val="tx1"/>
              </a:solidFill>
            </a:endParaRPr>
          </a:p>
          <a:p>
            <a:endParaRPr lang="es-ES" dirty="0"/>
          </a:p>
        </p:txBody>
      </p:sp>
      <p:sp>
        <p:nvSpPr>
          <p:cNvPr id="4" name="Rectangle 3"/>
          <p:cNvSpPr/>
          <p:nvPr/>
        </p:nvSpPr>
        <p:spPr>
          <a:xfrm>
            <a:off x="2555776" y="6488668"/>
            <a:ext cx="4559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b="1" dirty="0" smtClean="0"/>
              <a:t>CRÈDIT 2 – </a:t>
            </a:r>
            <a:r>
              <a:rPr lang="ca-ES" b="1" dirty="0" err="1" smtClean="0"/>
              <a:t>Act</a:t>
            </a:r>
            <a:r>
              <a:rPr lang="ca-ES" b="1" dirty="0" smtClean="0"/>
              <a:t>. </a:t>
            </a:r>
            <a:r>
              <a:rPr lang="ca-ES" b="1" dirty="0" err="1" smtClean="0"/>
              <a:t>Físico</a:t>
            </a:r>
            <a:r>
              <a:rPr lang="ca-ES" b="1" dirty="0" smtClean="0"/>
              <a:t> Esportives INDIVIDUALS</a:t>
            </a:r>
            <a:endParaRPr lang="es-ES" dirty="0"/>
          </a:p>
        </p:txBody>
      </p:sp>
      <p:pic>
        <p:nvPicPr>
          <p:cNvPr id="5" name="Imatge 4" descr="C:\Users\usuari\Desktop\LOGO INS JOSEP TAPIRÓ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46" y="6295381"/>
            <a:ext cx="714375" cy="46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tge 5" descr="C:\Users\usuari\Desktop\LOGO INS JOSEP TAPIRÓ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6295381"/>
            <a:ext cx="714375" cy="466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33960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0" y="27609"/>
            <a:ext cx="9144000" cy="1470025"/>
          </a:xfrm>
        </p:spPr>
        <p:txBody>
          <a:bodyPr>
            <a:normAutofit/>
          </a:bodyPr>
          <a:lstStyle/>
          <a:p>
            <a:r>
              <a:rPr lang="ca-ES" sz="3600" b="1" u="sng" dirty="0" smtClean="0"/>
              <a:t>APRENDRE A NEDAR: FAMILIARITZACIÓ</a:t>
            </a:r>
            <a:endParaRPr lang="es-ES" sz="3600" dirty="0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458146" y="1124744"/>
            <a:ext cx="8290318" cy="4968552"/>
          </a:xfrm>
        </p:spPr>
        <p:txBody>
          <a:bodyPr>
            <a:normAutofit/>
          </a:bodyPr>
          <a:lstStyle/>
          <a:p>
            <a:r>
              <a:rPr lang="ca-ES" sz="2000" dirty="0" smtClean="0">
                <a:solidFill>
                  <a:schemeClr val="tx1"/>
                </a:solidFill>
              </a:rPr>
              <a:t>Al final d’aquesta fase, s’haurà d’haver aconseguit :</a:t>
            </a:r>
          </a:p>
          <a:p>
            <a:pPr marL="342900" indent="-342900">
              <a:buFontTx/>
              <a:buChar char="-"/>
            </a:pPr>
            <a:r>
              <a:rPr lang="ca-ES" sz="2000" dirty="0" smtClean="0">
                <a:solidFill>
                  <a:schemeClr val="tx1"/>
                </a:solidFill>
              </a:rPr>
              <a:t>Pèrdua de la por</a:t>
            </a:r>
          </a:p>
          <a:p>
            <a:pPr marL="342900" indent="-342900">
              <a:buFontTx/>
              <a:buChar char="-"/>
            </a:pPr>
            <a:r>
              <a:rPr lang="ca-ES" sz="2000" dirty="0" smtClean="0">
                <a:solidFill>
                  <a:schemeClr val="tx1"/>
                </a:solidFill>
              </a:rPr>
              <a:t>Superar molèsties del contacte de l’aigua amb les parts més sensibles (oïda, ulls, nas, orelles, ....)</a:t>
            </a:r>
          </a:p>
          <a:p>
            <a:pPr marL="342900" indent="-342900">
              <a:buFontTx/>
              <a:buChar char="-"/>
            </a:pPr>
            <a:r>
              <a:rPr lang="ca-ES" sz="2000" dirty="0" smtClean="0">
                <a:solidFill>
                  <a:schemeClr val="tx1"/>
                </a:solidFill>
              </a:rPr>
              <a:t>Adquisició momentània de la posició horitzontal</a:t>
            </a:r>
          </a:p>
          <a:p>
            <a:pPr marL="342900" indent="-342900">
              <a:buFontTx/>
              <a:buChar char="-"/>
            </a:pPr>
            <a:r>
              <a:rPr lang="ca-ES" sz="2000" dirty="0" smtClean="0">
                <a:solidFill>
                  <a:schemeClr val="tx1"/>
                </a:solidFill>
              </a:rPr>
              <a:t>Pèrdua momentània del contacte amb el </a:t>
            </a:r>
            <a:r>
              <a:rPr lang="ca-ES" sz="2000" dirty="0" err="1" smtClean="0">
                <a:solidFill>
                  <a:schemeClr val="tx1"/>
                </a:solidFill>
              </a:rPr>
              <a:t>borde</a:t>
            </a:r>
            <a:r>
              <a:rPr lang="ca-ES" sz="2000" dirty="0" smtClean="0">
                <a:solidFill>
                  <a:schemeClr val="tx1"/>
                </a:solidFill>
              </a:rPr>
              <a:t> o el terra</a:t>
            </a:r>
          </a:p>
          <a:p>
            <a:pPr marL="342900" indent="-342900">
              <a:buFontTx/>
              <a:buChar char="-"/>
            </a:pPr>
            <a:r>
              <a:rPr lang="ca-ES" sz="2000" dirty="0" smtClean="0">
                <a:solidFill>
                  <a:schemeClr val="tx1"/>
                </a:solidFill>
              </a:rPr>
              <a:t>Coneixement elemental de les accions propulsives lliures i amb seguretat</a:t>
            </a:r>
          </a:p>
          <a:p>
            <a:pPr marL="342900" indent="-342900">
              <a:buFontTx/>
              <a:buChar char="-"/>
            </a:pPr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55776" y="6488668"/>
            <a:ext cx="4559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b="1" dirty="0" smtClean="0"/>
              <a:t>CRÈDIT 2 – </a:t>
            </a:r>
            <a:r>
              <a:rPr lang="ca-ES" b="1" dirty="0" err="1" smtClean="0"/>
              <a:t>Act</a:t>
            </a:r>
            <a:r>
              <a:rPr lang="ca-ES" b="1" dirty="0" smtClean="0"/>
              <a:t>. </a:t>
            </a:r>
            <a:r>
              <a:rPr lang="ca-ES" b="1" dirty="0" err="1" smtClean="0"/>
              <a:t>Físico</a:t>
            </a:r>
            <a:r>
              <a:rPr lang="ca-ES" b="1" dirty="0" smtClean="0"/>
              <a:t> Esportives INDIVIDUALS</a:t>
            </a:r>
            <a:endParaRPr lang="es-ES" dirty="0"/>
          </a:p>
        </p:txBody>
      </p:sp>
      <p:pic>
        <p:nvPicPr>
          <p:cNvPr id="5" name="Imatge 4" descr="C:\Users\usuari\Desktop\LOGO INS JOSEP TAPIRÓ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46" y="6295381"/>
            <a:ext cx="714375" cy="46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tge 5" descr="C:\Users\usuari\Desktop\LOGO INS JOSEP TAPIRÓ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6295381"/>
            <a:ext cx="714375" cy="46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46" y="3933056"/>
            <a:ext cx="3516855" cy="2185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3" y="3933056"/>
            <a:ext cx="3378671" cy="21857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488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>
            <a:normAutofit/>
          </a:bodyPr>
          <a:lstStyle/>
          <a:p>
            <a:r>
              <a:rPr lang="ca-ES" sz="3600" b="1" u="sng" dirty="0" smtClean="0"/>
              <a:t>APRENDRE A NEDAR: FAMILIARITZACIÓ</a:t>
            </a:r>
            <a:endParaRPr lang="es-ES" sz="3600" dirty="0"/>
          </a:p>
        </p:txBody>
      </p:sp>
      <p:sp>
        <p:nvSpPr>
          <p:cNvPr id="4" name="Rectangle 3"/>
          <p:cNvSpPr/>
          <p:nvPr/>
        </p:nvSpPr>
        <p:spPr>
          <a:xfrm>
            <a:off x="243186" y="1196752"/>
            <a:ext cx="8725916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a-ES" sz="2000" dirty="0" smtClean="0"/>
              <a:t>Els principals canvis que l’alumne notarà en el seu treball en el medi aquàtic, els dividirem en 3 apartats:</a:t>
            </a:r>
          </a:p>
          <a:p>
            <a:endParaRPr lang="ca-ES" sz="2000" dirty="0" smtClean="0"/>
          </a:p>
          <a:p>
            <a:pPr marL="457200" indent="-457200" algn="ctr">
              <a:buAutoNum type="alphaUcParenR"/>
            </a:pPr>
            <a:r>
              <a:rPr lang="ca-ES" sz="2000" b="1" i="1" u="sng" dirty="0" smtClean="0"/>
              <a:t>En quant a la RESPIRACIÓ</a:t>
            </a:r>
          </a:p>
          <a:p>
            <a:pPr algn="ctr"/>
            <a:endParaRPr lang="ca-ES" sz="2000" b="1" i="1" u="sng" dirty="0" smtClean="0"/>
          </a:p>
          <a:p>
            <a:r>
              <a:rPr lang="ca-ES" sz="2000" b="1" u="sng" dirty="0" smtClean="0"/>
              <a:t>MEDI TERRESTRE</a:t>
            </a:r>
            <a:r>
              <a:rPr lang="ca-ES" sz="2000" dirty="0" smtClean="0">
                <a:solidFill>
                  <a:schemeClr val="tx1"/>
                </a:solidFill>
              </a:rPr>
              <a:t>					</a:t>
            </a:r>
            <a:r>
              <a:rPr lang="ca-ES" sz="2000" b="1" u="sng" dirty="0" smtClean="0">
                <a:solidFill>
                  <a:schemeClr val="tx1"/>
                </a:solidFill>
              </a:rPr>
              <a:t>MEDI AQUÀTIC</a:t>
            </a:r>
          </a:p>
          <a:p>
            <a:r>
              <a:rPr lang="ca-ES" sz="2000" dirty="0" smtClean="0"/>
              <a:t>-respiració involuntària				-respiració voluntària</a:t>
            </a:r>
          </a:p>
          <a:p>
            <a:r>
              <a:rPr lang="ca-ES" sz="2000" dirty="0" smtClean="0">
                <a:solidFill>
                  <a:schemeClr val="tx1"/>
                </a:solidFill>
              </a:rPr>
              <a:t>-respiració pel nas				-respiració per la boca</a:t>
            </a:r>
          </a:p>
          <a:p>
            <a:r>
              <a:rPr lang="ca-ES" sz="2000" dirty="0" smtClean="0"/>
              <a:t>-duració de la inspiració igual a la espiració		-duració de la espiració major 						que la inspiració</a:t>
            </a:r>
          </a:p>
          <a:p>
            <a:r>
              <a:rPr lang="ca-ES" sz="2000" dirty="0" smtClean="0">
                <a:solidFill>
                  <a:schemeClr val="tx1"/>
                </a:solidFill>
              </a:rPr>
              <a:t>-augment del volum pulmonar sense problemes	-forçat, degut a la pressió de 						l’aigua sobre la caixa toràcica</a:t>
            </a:r>
          </a:p>
          <a:p>
            <a:r>
              <a:rPr lang="ca-ES" sz="2000" dirty="0" smtClean="0"/>
              <a:t>-no presenta problemes de canvi de posició		-problemes degut als canvis 						de posició per la inspiració i 						augment de les resistències</a:t>
            </a:r>
            <a:endParaRPr lang="ca-ES" sz="2000" dirty="0" smtClean="0">
              <a:solidFill>
                <a:schemeClr val="tx1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555776" y="6488668"/>
            <a:ext cx="4559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b="1" dirty="0" smtClean="0"/>
              <a:t>CRÈDIT 2 – </a:t>
            </a:r>
            <a:r>
              <a:rPr lang="ca-ES" b="1" dirty="0" err="1" smtClean="0"/>
              <a:t>Act</a:t>
            </a:r>
            <a:r>
              <a:rPr lang="ca-ES" b="1" dirty="0" smtClean="0"/>
              <a:t>. </a:t>
            </a:r>
            <a:r>
              <a:rPr lang="ca-ES" b="1" dirty="0" err="1" smtClean="0"/>
              <a:t>Físico</a:t>
            </a:r>
            <a:r>
              <a:rPr lang="ca-ES" b="1" dirty="0" smtClean="0"/>
              <a:t> Esportives INDIVIDUALS</a:t>
            </a:r>
            <a:endParaRPr lang="es-ES" dirty="0"/>
          </a:p>
        </p:txBody>
      </p:sp>
      <p:pic>
        <p:nvPicPr>
          <p:cNvPr id="6" name="Imatge 5" descr="C:\Users\usuari\Desktop\LOGO INS JOSEP TAPIRÓ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46" y="6295381"/>
            <a:ext cx="714375" cy="46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Imatge 6" descr="C:\Users\usuari\Desktop\LOGO INS JOSEP TAPIRÓ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6255305"/>
            <a:ext cx="714375" cy="466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36615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0" y="27609"/>
            <a:ext cx="9144000" cy="1470025"/>
          </a:xfrm>
        </p:spPr>
        <p:txBody>
          <a:bodyPr>
            <a:normAutofit/>
          </a:bodyPr>
          <a:lstStyle/>
          <a:p>
            <a:r>
              <a:rPr lang="ca-ES" sz="3600" b="1" u="sng" dirty="0" smtClean="0"/>
              <a:t>APRENDRE A NEDAR: FAMILIARITZACIÓ</a:t>
            </a:r>
            <a:endParaRPr lang="es-ES" sz="3600" dirty="0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251520" y="1268760"/>
            <a:ext cx="8640960" cy="4464496"/>
          </a:xfrm>
        </p:spPr>
        <p:txBody>
          <a:bodyPr>
            <a:normAutofit/>
          </a:bodyPr>
          <a:lstStyle/>
          <a:p>
            <a:r>
              <a:rPr lang="ca-ES" sz="2000" b="1" dirty="0" smtClean="0">
                <a:solidFill>
                  <a:schemeClr val="tx1"/>
                </a:solidFill>
              </a:rPr>
              <a:t>B) </a:t>
            </a:r>
            <a:r>
              <a:rPr lang="ca-ES" sz="2000" b="1" i="1" u="sng" dirty="0" smtClean="0">
                <a:solidFill>
                  <a:schemeClr val="tx1"/>
                </a:solidFill>
              </a:rPr>
              <a:t>En quant a l’EQUILIBRI</a:t>
            </a:r>
          </a:p>
          <a:p>
            <a:endParaRPr lang="ca-ES" sz="2000" i="1" u="sng" dirty="0" smtClean="0">
              <a:solidFill>
                <a:schemeClr val="tx1"/>
              </a:solidFill>
            </a:endParaRPr>
          </a:p>
          <a:p>
            <a:pPr algn="l"/>
            <a:r>
              <a:rPr lang="ca-ES" sz="2000" b="1" u="sng" dirty="0" smtClean="0">
                <a:solidFill>
                  <a:schemeClr val="tx1"/>
                </a:solidFill>
              </a:rPr>
              <a:t>MEDI TERRESTRE</a:t>
            </a:r>
            <a:r>
              <a:rPr lang="ca-ES" sz="2000" i="1" dirty="0" smtClean="0">
                <a:solidFill>
                  <a:schemeClr val="tx1"/>
                </a:solidFill>
              </a:rPr>
              <a:t>					</a:t>
            </a:r>
            <a:r>
              <a:rPr lang="ca-ES" sz="2000" b="1" u="sng" dirty="0" smtClean="0">
                <a:solidFill>
                  <a:schemeClr val="tx1"/>
                </a:solidFill>
              </a:rPr>
              <a:t>MEDI AQUÀTIC</a:t>
            </a:r>
          </a:p>
          <a:p>
            <a:pPr algn="l"/>
            <a:r>
              <a:rPr lang="ca-ES" sz="2000" dirty="0" smtClean="0">
                <a:solidFill>
                  <a:schemeClr val="tx1"/>
                </a:solidFill>
              </a:rPr>
              <a:t>-equilibri vertical					-equilibri horitzontal</a:t>
            </a:r>
          </a:p>
          <a:p>
            <a:pPr algn="l"/>
            <a:r>
              <a:rPr lang="ca-ES" sz="2000" dirty="0">
                <a:solidFill>
                  <a:schemeClr val="tx1"/>
                </a:solidFill>
              </a:rPr>
              <a:t>c</a:t>
            </a:r>
            <a:r>
              <a:rPr lang="ca-ES" sz="2000" dirty="0" smtClean="0">
                <a:solidFill>
                  <a:schemeClr val="tx1"/>
                </a:solidFill>
              </a:rPr>
              <a:t>ap vertical					cap horitzontal</a:t>
            </a:r>
          </a:p>
          <a:p>
            <a:pPr algn="l"/>
            <a:r>
              <a:rPr lang="ca-ES" sz="2000" dirty="0">
                <a:solidFill>
                  <a:schemeClr val="tx1"/>
                </a:solidFill>
              </a:rPr>
              <a:t>m</a:t>
            </a:r>
            <a:r>
              <a:rPr lang="ca-ES" sz="2000" dirty="0" smtClean="0">
                <a:solidFill>
                  <a:schemeClr val="tx1"/>
                </a:solidFill>
              </a:rPr>
              <a:t>irada horitzontal				mirada vertical</a:t>
            </a:r>
          </a:p>
          <a:p>
            <a:pPr algn="l"/>
            <a:r>
              <a:rPr lang="ca-ES" sz="2000" dirty="0" smtClean="0">
                <a:solidFill>
                  <a:schemeClr val="tx1"/>
                </a:solidFill>
              </a:rPr>
              <a:t>-recolzaments plantars				-modificació de sensacions</a:t>
            </a:r>
          </a:p>
          <a:p>
            <a:pPr algn="l"/>
            <a:r>
              <a:rPr lang="ca-ES" sz="2000" dirty="0" smtClean="0">
                <a:solidFill>
                  <a:schemeClr val="tx1"/>
                </a:solidFill>
              </a:rPr>
              <a:t>-acció de la gravetat				-disminució de la sensació 						de gravetat contrarestada 							per la Força de </a:t>
            </a:r>
            <a:r>
              <a:rPr lang="ca-ES" sz="2000" dirty="0" smtClean="0">
                <a:solidFill>
                  <a:schemeClr val="tx1"/>
                </a:solidFill>
              </a:rPr>
              <a:t>Flotació</a:t>
            </a:r>
            <a:endParaRPr lang="ca-ES" sz="2000" dirty="0" smtClean="0">
              <a:solidFill>
                <a:schemeClr val="tx1"/>
              </a:solidFill>
            </a:endParaRPr>
          </a:p>
          <a:p>
            <a:pPr algn="l"/>
            <a:r>
              <a:rPr lang="ca-ES" sz="2000" dirty="0" smtClean="0">
                <a:solidFill>
                  <a:schemeClr val="tx1"/>
                </a:solidFill>
              </a:rPr>
              <a:t>-to muscular					to muscular modificat</a:t>
            </a:r>
          </a:p>
          <a:p>
            <a:pPr algn="l"/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55776" y="6488668"/>
            <a:ext cx="4559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b="1" dirty="0" smtClean="0"/>
              <a:t>CRÈDIT 2 – </a:t>
            </a:r>
            <a:r>
              <a:rPr lang="ca-ES" b="1" dirty="0" err="1" smtClean="0"/>
              <a:t>Act</a:t>
            </a:r>
            <a:r>
              <a:rPr lang="ca-ES" b="1" dirty="0" smtClean="0"/>
              <a:t>. </a:t>
            </a:r>
            <a:r>
              <a:rPr lang="ca-ES" b="1" dirty="0" err="1" smtClean="0"/>
              <a:t>Físico</a:t>
            </a:r>
            <a:r>
              <a:rPr lang="ca-ES" b="1" dirty="0" smtClean="0"/>
              <a:t> Esportives INDIVIDUALS</a:t>
            </a:r>
            <a:endParaRPr lang="es-ES" dirty="0"/>
          </a:p>
        </p:txBody>
      </p:sp>
      <p:pic>
        <p:nvPicPr>
          <p:cNvPr id="5" name="Imatge 4" descr="C:\Users\usuari\Desktop\LOGO INS JOSEP TAPIRÓ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46" y="6295381"/>
            <a:ext cx="714375" cy="46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tge 5" descr="C:\Users\usuari\Desktop\LOGO INS JOSEP TAPIRÓ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6295381"/>
            <a:ext cx="714375" cy="466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488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0" y="27609"/>
            <a:ext cx="9144000" cy="1470025"/>
          </a:xfrm>
        </p:spPr>
        <p:txBody>
          <a:bodyPr>
            <a:normAutofit/>
          </a:bodyPr>
          <a:lstStyle/>
          <a:p>
            <a:r>
              <a:rPr lang="ca-ES" sz="3600" b="1" u="sng" dirty="0" smtClean="0"/>
              <a:t>APRENDRE A NEDAR: FAMILIARITZACIÓ</a:t>
            </a:r>
            <a:endParaRPr lang="es-ES" sz="3600" dirty="0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251520" y="1196752"/>
            <a:ext cx="8712968" cy="5291916"/>
          </a:xfrm>
        </p:spPr>
        <p:txBody>
          <a:bodyPr>
            <a:normAutofit/>
          </a:bodyPr>
          <a:lstStyle/>
          <a:p>
            <a:r>
              <a:rPr lang="ca-ES" sz="2000" b="1" dirty="0" smtClean="0">
                <a:solidFill>
                  <a:schemeClr val="tx1"/>
                </a:solidFill>
              </a:rPr>
              <a:t>C) </a:t>
            </a:r>
            <a:r>
              <a:rPr lang="ca-ES" sz="2000" b="1" i="1" u="sng" dirty="0" smtClean="0">
                <a:solidFill>
                  <a:schemeClr val="tx1"/>
                </a:solidFill>
              </a:rPr>
              <a:t>En quant a la PROPULSIÓ</a:t>
            </a:r>
            <a:r>
              <a:rPr lang="ca-ES" sz="2000" b="1" i="1" u="sng" dirty="0" smtClean="0"/>
              <a:t>:</a:t>
            </a:r>
          </a:p>
          <a:p>
            <a:pPr algn="l"/>
            <a:endParaRPr lang="ca-ES" sz="2000" b="1" i="1" u="sng" dirty="0"/>
          </a:p>
          <a:p>
            <a:pPr algn="l"/>
            <a:r>
              <a:rPr lang="ca-ES" sz="2000" b="1" u="sng" dirty="0" smtClean="0">
                <a:solidFill>
                  <a:schemeClr val="tx1"/>
                </a:solidFill>
              </a:rPr>
              <a:t>MEDI TERRESTRE</a:t>
            </a:r>
            <a:r>
              <a:rPr lang="ca-ES" sz="2000" dirty="0" smtClean="0">
                <a:solidFill>
                  <a:schemeClr val="tx1"/>
                </a:solidFill>
              </a:rPr>
              <a:t>					</a:t>
            </a:r>
            <a:r>
              <a:rPr lang="ca-ES" sz="2000" b="1" u="sng" dirty="0" smtClean="0">
                <a:solidFill>
                  <a:schemeClr val="tx1"/>
                </a:solidFill>
              </a:rPr>
              <a:t>MEDI AQUÀTIC</a:t>
            </a:r>
          </a:p>
          <a:p>
            <a:pPr algn="l"/>
            <a:r>
              <a:rPr lang="ca-ES" sz="2000" dirty="0" smtClean="0">
                <a:solidFill>
                  <a:schemeClr val="tx1"/>
                </a:solidFill>
              </a:rPr>
              <a:t>-cames propulsores				-cames equilibradores i 							propulsores</a:t>
            </a:r>
          </a:p>
          <a:p>
            <a:pPr algn="l"/>
            <a:r>
              <a:rPr lang="ca-ES" sz="2000" dirty="0" smtClean="0">
                <a:solidFill>
                  <a:schemeClr val="tx1"/>
                </a:solidFill>
              </a:rPr>
              <a:t>-braços equilibradors				-braços amb funció 							propulsora</a:t>
            </a:r>
          </a:p>
          <a:p>
            <a:pPr algn="l"/>
            <a:r>
              <a:rPr lang="ca-ES" sz="2000" dirty="0" smtClean="0">
                <a:solidFill>
                  <a:schemeClr val="tx1"/>
                </a:solidFill>
              </a:rPr>
              <a:t>-recolzaments fixes				-recolzaments mòbils</a:t>
            </a:r>
          </a:p>
          <a:p>
            <a:pPr algn="l"/>
            <a:endParaRPr lang="ca-ES" sz="2000" dirty="0">
              <a:solidFill>
                <a:schemeClr val="tx1"/>
              </a:solidFill>
            </a:endParaRPr>
          </a:p>
          <a:p>
            <a:pPr algn="l"/>
            <a:r>
              <a:rPr lang="ca-ES" sz="2000" dirty="0" smtClean="0">
                <a:solidFill>
                  <a:schemeClr val="tx1"/>
                </a:solidFill>
              </a:rPr>
              <a:t>Amb la FAMILIARITZACIÓ, ha d’aconseguir-se que l’alumne conegui aquestes diferències i s’habituï a </a:t>
            </a:r>
            <a:r>
              <a:rPr lang="ca-ES" sz="2000" dirty="0" smtClean="0">
                <a:solidFill>
                  <a:schemeClr val="tx1"/>
                </a:solidFill>
              </a:rPr>
              <a:t>elles  </a:t>
            </a:r>
            <a:r>
              <a:rPr lang="ca-ES" sz="2000" dirty="0" smtClean="0">
                <a:solidFill>
                  <a:schemeClr val="tx1"/>
                </a:solidFill>
              </a:rPr>
              <a:t>adaptant-se al medi.</a:t>
            </a:r>
          </a:p>
          <a:p>
            <a:pPr algn="l"/>
            <a:r>
              <a:rPr lang="ca-ES" sz="2000" dirty="0" smtClean="0">
                <a:solidFill>
                  <a:schemeClr val="tx1"/>
                </a:solidFill>
              </a:rPr>
              <a:t>Els exercicis específics d’aquesta fase incidiran sobre:</a:t>
            </a:r>
          </a:p>
          <a:p>
            <a:pPr algn="l"/>
            <a:r>
              <a:rPr lang="ca-ES" sz="2000" dirty="0" smtClean="0">
                <a:solidFill>
                  <a:schemeClr val="tx1"/>
                </a:solidFill>
              </a:rPr>
              <a:t>-coneixement del propi cos</a:t>
            </a:r>
          </a:p>
          <a:p>
            <a:pPr algn="l"/>
            <a:r>
              <a:rPr lang="ca-ES" sz="2000" dirty="0" smtClean="0">
                <a:solidFill>
                  <a:schemeClr val="tx1"/>
                </a:solidFill>
              </a:rPr>
              <a:t>-coneixement del medi	</a:t>
            </a:r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555776" y="6488668"/>
            <a:ext cx="4559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b="1" dirty="0" smtClean="0"/>
              <a:t>CRÈDIT 2 – </a:t>
            </a:r>
            <a:r>
              <a:rPr lang="ca-ES" b="1" dirty="0" err="1" smtClean="0"/>
              <a:t>Act</a:t>
            </a:r>
            <a:r>
              <a:rPr lang="ca-ES" b="1" dirty="0" smtClean="0"/>
              <a:t>. </a:t>
            </a:r>
            <a:r>
              <a:rPr lang="ca-ES" b="1" dirty="0" err="1" smtClean="0"/>
              <a:t>Físico</a:t>
            </a:r>
            <a:r>
              <a:rPr lang="ca-ES" b="1" dirty="0" smtClean="0"/>
              <a:t> Esportives INDIVIDUALS</a:t>
            </a:r>
            <a:endParaRPr lang="es-ES" dirty="0"/>
          </a:p>
        </p:txBody>
      </p:sp>
      <p:pic>
        <p:nvPicPr>
          <p:cNvPr id="5" name="Imatge 4" descr="C:\Users\usuari\Desktop\LOGO INS JOSEP TAPIRÓ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46" y="6295381"/>
            <a:ext cx="714375" cy="46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tge 5" descr="C:\Users\usuari\Desktop\LOGO INS JOSEP TAPIRÓ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2360" y="6295381"/>
            <a:ext cx="714375" cy="4667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44883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a-ES" sz="3600" b="1" u="sng" dirty="0" smtClean="0"/>
              <a:t>APRENDRE A NEDAR: FAMILIARITZACIÓ</a:t>
            </a:r>
            <a:br>
              <a:rPr lang="ca-ES" sz="3600" b="1" u="sng" dirty="0" smtClean="0"/>
            </a:br>
            <a:endParaRPr lang="es-ES" sz="3600" dirty="0"/>
          </a:p>
        </p:txBody>
      </p:sp>
      <p:sp>
        <p:nvSpPr>
          <p:cNvPr id="4" name="Rectangle 3"/>
          <p:cNvSpPr/>
          <p:nvPr/>
        </p:nvSpPr>
        <p:spPr>
          <a:xfrm>
            <a:off x="2411760" y="6488668"/>
            <a:ext cx="455939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a-ES" b="1" dirty="0" smtClean="0"/>
              <a:t>CRÈDIT 2 – </a:t>
            </a:r>
            <a:r>
              <a:rPr lang="ca-ES" b="1" dirty="0" err="1" smtClean="0"/>
              <a:t>Act</a:t>
            </a:r>
            <a:r>
              <a:rPr lang="ca-ES" b="1" dirty="0" smtClean="0"/>
              <a:t>. </a:t>
            </a:r>
            <a:r>
              <a:rPr lang="ca-ES" b="1" dirty="0" err="1" smtClean="0"/>
              <a:t>Físico</a:t>
            </a:r>
            <a:r>
              <a:rPr lang="ca-ES" b="1" dirty="0" smtClean="0"/>
              <a:t> Esportives INDIVIDUALS</a:t>
            </a:r>
            <a:endParaRPr lang="es-ES" dirty="0"/>
          </a:p>
        </p:txBody>
      </p:sp>
      <p:pic>
        <p:nvPicPr>
          <p:cNvPr id="5" name="Imatge 4" descr="C:\Users\usuari\Desktop\LOGO INS JOSEP TAPIRÓ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46" y="6295381"/>
            <a:ext cx="714375" cy="4667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Imatge 5" descr="C:\Users\usuari\Desktop\LOGO INS JOSEP TAPIRÓ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6295380"/>
            <a:ext cx="714375" cy="4667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ubtítol 2"/>
          <p:cNvSpPr txBox="1">
            <a:spLocks/>
          </p:cNvSpPr>
          <p:nvPr/>
        </p:nvSpPr>
        <p:spPr>
          <a:xfrm>
            <a:off x="251520" y="1041506"/>
            <a:ext cx="8712968" cy="52919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ca-ES" sz="2000" b="1" i="1" u="sng" dirty="0" smtClean="0"/>
              <a:t>En quant a la METODOLOGIA en aquesta 1ª fase de FAMILIARITZACIÓ</a:t>
            </a:r>
          </a:p>
          <a:p>
            <a:pPr algn="ctr">
              <a:buFontTx/>
              <a:buChar char="-"/>
            </a:pPr>
            <a:r>
              <a:rPr lang="ca-ES" sz="2000" dirty="0" smtClean="0"/>
              <a:t>Introducció a la piscina (jocs al voltant de l’aigua, amb l’aigua i a l’aigua)</a:t>
            </a:r>
          </a:p>
          <a:p>
            <a:pPr algn="ctr">
              <a:buFontTx/>
              <a:buChar char="-"/>
            </a:pPr>
            <a:r>
              <a:rPr lang="ca-ES" sz="2000" dirty="0" smtClean="0"/>
              <a:t>Coneixement de les sensacions del cos en contacte amb l’aigua</a:t>
            </a:r>
          </a:p>
          <a:p>
            <a:pPr algn="ctr">
              <a:buFontTx/>
              <a:buChar char="-"/>
            </a:pPr>
            <a:r>
              <a:rPr lang="ca-ES" sz="2000" dirty="0" smtClean="0"/>
              <a:t>Equilibri</a:t>
            </a:r>
          </a:p>
          <a:p>
            <a:pPr algn="ctr">
              <a:buFontTx/>
              <a:buChar char="-"/>
            </a:pPr>
            <a:r>
              <a:rPr lang="ca-ES" sz="2000" dirty="0" smtClean="0"/>
              <a:t>Desplaçaments elementals (caminant, en contacte amb la paret,...)</a:t>
            </a:r>
          </a:p>
          <a:p>
            <a:pPr algn="ctr">
              <a:buFontTx/>
              <a:buChar char="-"/>
            </a:pPr>
            <a:r>
              <a:rPr lang="ca-ES" sz="2000" dirty="0" smtClean="0"/>
              <a:t>Contacte amb l’aigua amb les parts més sensibles (ulls, oïda, nas,...)</a:t>
            </a:r>
          </a:p>
          <a:p>
            <a:pPr algn="ctr">
              <a:buFontTx/>
              <a:buChar char="-"/>
            </a:pPr>
            <a:r>
              <a:rPr lang="ca-ES" sz="2000" dirty="0" smtClean="0"/>
              <a:t>Immersions i exploracions del medi</a:t>
            </a:r>
          </a:p>
          <a:p>
            <a:pPr algn="ctr">
              <a:buFontTx/>
              <a:buChar char="-"/>
            </a:pPr>
            <a:r>
              <a:rPr lang="ca-ES" sz="2000" dirty="0" smtClean="0"/>
              <a:t>Desplaçaments més complexes (corrent, saltants, desplaçament lliure amb material,...)</a:t>
            </a:r>
          </a:p>
          <a:p>
            <a:pPr marL="0" indent="0">
              <a:buNone/>
            </a:pPr>
            <a:endParaRPr lang="ca-ES" sz="2000" b="1" u="sng" dirty="0" smtClean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333" y="4447531"/>
            <a:ext cx="2532532" cy="1847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5" y="4489693"/>
            <a:ext cx="2448270" cy="1763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5" y="4447531"/>
            <a:ext cx="2517427" cy="18478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2881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62</TotalTime>
  <Words>401</Words>
  <Application>Microsoft Office PowerPoint</Application>
  <PresentationFormat>Presentació en pantalla (4:3)</PresentationFormat>
  <Paragraphs>67</Paragraphs>
  <Slides>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Títols de les diapositives</vt:lpstr>
      </vt:variant>
      <vt:variant>
        <vt:i4>6</vt:i4>
      </vt:variant>
    </vt:vector>
  </HeadingPairs>
  <TitlesOfParts>
    <vt:vector size="7" baseType="lpstr">
      <vt:lpstr>Tema de l'Office</vt:lpstr>
      <vt:lpstr>APRENDRE A NEDAR: FAMILIARITZACIÓ</vt:lpstr>
      <vt:lpstr>APRENDRE A NEDAR: FAMILIARITZACIÓ</vt:lpstr>
      <vt:lpstr>APRENDRE A NEDAR: FAMILIARITZACIÓ</vt:lpstr>
      <vt:lpstr>APRENDRE A NEDAR: FAMILIARITZACIÓ</vt:lpstr>
      <vt:lpstr>APRENDRE A NEDAR: FAMILIARITZACIÓ</vt:lpstr>
      <vt:lpstr>APRENDRE A NEDAR: FAMILIARITZACIÓ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APRENDRE A NEDAR: FAMILIARITZACIÓ</dc:title>
  <dc:creator>usuari</dc:creator>
  <cp:lastModifiedBy>usuari</cp:lastModifiedBy>
  <cp:revision>10</cp:revision>
  <dcterms:created xsi:type="dcterms:W3CDTF">2015-10-04T10:55:13Z</dcterms:created>
  <dcterms:modified xsi:type="dcterms:W3CDTF">2015-10-05T17:57:29Z</dcterms:modified>
</cp:coreProperties>
</file>