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2" r:id="rId4"/>
    <p:sldId id="258" r:id="rId5"/>
    <p:sldId id="259"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533C90FE-7868-4445-AC1F-463EC497AEE5}" type="datetimeFigureOut">
              <a:rPr lang="es-ES" smtClean="0"/>
              <a:pPr/>
              <a:t>08/04/2018</a:t>
            </a:fld>
            <a:endParaRPr lang="es-ES"/>
          </a:p>
        </p:txBody>
      </p:sp>
      <p:sp>
        <p:nvSpPr>
          <p:cNvPr id="17" name="16 Marcador de pie de página"/>
          <p:cNvSpPr>
            <a:spLocks noGrp="1"/>
          </p:cNvSpPr>
          <p:nvPr>
            <p:ph type="ftr" sz="quarter" idx="11"/>
          </p:nvPr>
        </p:nvSpPr>
        <p:spPr/>
        <p:txBody>
          <a:bodyPr/>
          <a:lstStyle/>
          <a:p>
            <a:endParaRPr lang="es-ES"/>
          </a:p>
        </p:txBody>
      </p:sp>
      <p:sp>
        <p:nvSpPr>
          <p:cNvPr id="7" name="6 Conector recto"/>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49F5E7F-A175-4A0F-89D5-8C32391C1804}" type="slidenum">
              <a:rPr lang="es-ES" smtClean="0"/>
              <a:pPr/>
              <a:t>‹Nº›</a:t>
            </a:fld>
            <a:endParaRPr lang="es-ES"/>
          </a:p>
        </p:txBody>
      </p:sp>
      <p:sp>
        <p:nvSpPr>
          <p:cNvPr id="8" name="7 Título"/>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33C90FE-7868-4445-AC1F-463EC497AEE5}" type="datetimeFigureOut">
              <a:rPr lang="es-ES" smtClean="0"/>
              <a:pPr/>
              <a:t>08/04/2018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949F5E7F-A175-4A0F-89D5-8C32391C1804}"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Elipse"/>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6915912" y="3009901"/>
            <a:ext cx="457200" cy="441325"/>
          </a:xfrm>
        </p:spPr>
        <p:txBody>
          <a:bodyPr/>
          <a:lstStyle/>
          <a:p>
            <a:fld id="{949F5E7F-A175-4A0F-89D5-8C32391C1804}" type="slidenum">
              <a:rPr lang="es-ES" smtClean="0"/>
              <a:pPr/>
              <a:t>‹Nº›</a:t>
            </a:fld>
            <a:endParaRPr lang="es-ES"/>
          </a:p>
        </p:txBody>
      </p:sp>
      <p:sp>
        <p:nvSpPr>
          <p:cNvPr id="3" name="2 Marcador de texto vertical"/>
          <p:cNvSpPr>
            <a:spLocks noGrp="1"/>
          </p:cNvSpPr>
          <p:nvPr>
            <p:ph type="body" orient="vert" idx="1"/>
          </p:nvPr>
        </p:nvSpPr>
        <p:spPr>
          <a:xfrm>
            <a:off x="304800" y="304800"/>
            <a:ext cx="6553200" cy="582136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33C90FE-7868-4445-AC1F-463EC497AEE5}" type="datetimeFigureOut">
              <a:rPr lang="es-ES" smtClean="0"/>
              <a:pPr/>
              <a:t>08/04/2018</a:t>
            </a:fld>
            <a:endParaRPr lang="es-ES"/>
          </a:p>
        </p:txBody>
      </p:sp>
      <p:sp>
        <p:nvSpPr>
          <p:cNvPr id="5" name="4 Marcador de pie de página"/>
          <p:cNvSpPr>
            <a:spLocks noGrp="1"/>
          </p:cNvSpPr>
          <p:nvPr>
            <p:ph type="ftr" sz="quarter" idx="11"/>
          </p:nvPr>
        </p:nvSpPr>
        <p:spPr/>
        <p:txBody>
          <a:bodyPr/>
          <a:lstStyle/>
          <a:p>
            <a:endParaRPr lang="es-ES"/>
          </a:p>
        </p:txBody>
      </p:sp>
      <p:sp>
        <p:nvSpPr>
          <p:cNvPr id="2" name="1 Título vertical"/>
          <p:cNvSpPr>
            <a:spLocks noGrp="1"/>
          </p:cNvSpPr>
          <p:nvPr>
            <p:ph type="title" orient="vert"/>
          </p:nvPr>
        </p:nvSpPr>
        <p:spPr>
          <a:xfrm>
            <a:off x="7391400" y="304801"/>
            <a:ext cx="1447800" cy="5851525"/>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533C90FE-7868-4445-AC1F-463EC497AEE5}" type="datetimeFigureOut">
              <a:rPr lang="es-ES" smtClean="0"/>
              <a:pPr/>
              <a:t>08/04/2018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a:xfrm>
            <a:off x="4361688" y="1026372"/>
            <a:ext cx="457200" cy="441325"/>
          </a:xfrm>
        </p:spPr>
        <p:txBody>
          <a:bodyPr/>
          <a:lstStyle/>
          <a:p>
            <a:fld id="{949F5E7F-A175-4A0F-89D5-8C32391C1804}" type="slidenum">
              <a:rPr lang="es-ES" smtClean="0"/>
              <a:pPr/>
              <a:t>‹Nº›</a:t>
            </a:fld>
            <a:endParaRPr lang="es-ES"/>
          </a:p>
        </p:txBody>
      </p:sp>
      <p:sp>
        <p:nvSpPr>
          <p:cNvPr id="8" name="7 Marcador de contenido"/>
          <p:cNvSpPr>
            <a:spLocks noGrp="1"/>
          </p:cNvSpPr>
          <p:nvPr>
            <p:ph sz="quarter" idx="1"/>
          </p:nvPr>
        </p:nvSpPr>
        <p:spPr>
          <a:xfrm>
            <a:off x="301752" y="1527048"/>
            <a:ext cx="850392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ES"/>
          </a:p>
        </p:txBody>
      </p:sp>
      <p:sp>
        <p:nvSpPr>
          <p:cNvPr id="4" name="3 Marcador de fecha"/>
          <p:cNvSpPr>
            <a:spLocks noGrp="1"/>
          </p:cNvSpPr>
          <p:nvPr>
            <p:ph type="dt" sz="half" idx="10"/>
          </p:nvPr>
        </p:nvSpPr>
        <p:spPr/>
        <p:txBody>
          <a:bodyPr/>
          <a:lstStyle/>
          <a:p>
            <a:fld id="{533C90FE-7868-4445-AC1F-463EC497AEE5}" type="datetimeFigureOut">
              <a:rPr lang="es-ES" smtClean="0"/>
              <a:pPr/>
              <a:t>08/04/2018</a:t>
            </a:fld>
            <a:endParaRPr lang="es-ES"/>
          </a:p>
        </p:txBody>
      </p:sp>
      <p:sp>
        <p:nvSpPr>
          <p:cNvPr id="8" name="7 Conector recto"/>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49F5E7F-A175-4A0F-89D5-8C32391C1804}" type="slidenum">
              <a:rPr lang="es-ES" smtClean="0"/>
              <a:pPr/>
              <a:t>‹Nº›</a:t>
            </a:fld>
            <a:endParaRPr lang="es-ES"/>
          </a:p>
        </p:txBody>
      </p:sp>
      <p:sp>
        <p:nvSpPr>
          <p:cNvPr id="2" name="1 Título"/>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758952"/>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6409944"/>
            <a:ext cx="3044952" cy="365760"/>
          </a:xfrm>
        </p:spPr>
        <p:txBody>
          <a:bodyPr/>
          <a:lstStyle/>
          <a:p>
            <a:fld id="{533C90FE-7868-4445-AC1F-463EC497AEE5}" type="datetimeFigureOut">
              <a:rPr lang="es-ES" smtClean="0"/>
              <a:pPr/>
              <a:t>08/04/2018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949F5E7F-A175-4A0F-89D5-8C32391C1804}" type="slidenum">
              <a:rPr lang="es-ES" smtClean="0"/>
              <a:pPr/>
              <a:t>‹Nº›</a:t>
            </a:fld>
            <a:endParaRPr lang="es-ES"/>
          </a:p>
        </p:txBody>
      </p:sp>
      <p:sp>
        <p:nvSpPr>
          <p:cNvPr id="8" name="7 Conector recto"/>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533C90FE-7868-4445-AC1F-463EC497AEE5}" type="datetimeFigureOut">
              <a:rPr lang="es-ES" smtClean="0"/>
              <a:pPr/>
              <a:t>08/04/2018</a:t>
            </a:fld>
            <a:endParaRPr lang="es-ES"/>
          </a:p>
        </p:txBody>
      </p:sp>
      <p:sp>
        <p:nvSpPr>
          <p:cNvPr id="8" name="7 Marcador de pie de página"/>
          <p:cNvSpPr>
            <a:spLocks noGrp="1"/>
          </p:cNvSpPr>
          <p:nvPr>
            <p:ph type="ftr" sz="quarter" idx="11"/>
          </p:nvPr>
        </p:nvSpPr>
        <p:spPr>
          <a:xfrm>
            <a:off x="304800" y="6409944"/>
            <a:ext cx="3581400" cy="365760"/>
          </a:xfrm>
        </p:spPr>
        <p:txBody>
          <a:bodyPr/>
          <a:lstStyle/>
          <a:p>
            <a:endParaRPr lang="es-ES"/>
          </a:p>
        </p:txBody>
      </p:sp>
      <p:sp>
        <p:nvSpPr>
          <p:cNvPr id="15" name="14 Conector recto"/>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2471383"/>
            <a:ext cx="4041648" cy="381840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2471383"/>
            <a:ext cx="4038600" cy="382219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Marcador de número de diapositiva"/>
          <p:cNvSpPr>
            <a:spLocks noGrp="1"/>
          </p:cNvSpPr>
          <p:nvPr>
            <p:ph type="sldNum" sz="quarter" idx="12"/>
          </p:nvPr>
        </p:nvSpPr>
        <p:spPr>
          <a:xfrm>
            <a:off x="4343400" y="1042416"/>
            <a:ext cx="457200" cy="441325"/>
          </a:xfrm>
        </p:spPr>
        <p:txBody>
          <a:bodyPr/>
          <a:lstStyle>
            <a:lvl1pPr algn="ctr">
              <a:defRPr/>
            </a:lvl1pPr>
          </a:lstStyle>
          <a:p>
            <a:fld id="{949F5E7F-A175-4A0F-89D5-8C32391C1804}" type="slidenum">
              <a:rPr lang="es-ES" smtClean="0"/>
              <a:pPr/>
              <a:t>‹Nº›</a:t>
            </a:fld>
            <a:endParaRPr lang="es-ES"/>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533C90FE-7868-4445-AC1F-463EC497AEE5}" type="datetimeFigureOut">
              <a:rPr lang="es-ES" smtClean="0"/>
              <a:pPr/>
              <a:t>08/04/2018</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a:xfrm>
            <a:off x="4343400" y="1036020"/>
            <a:ext cx="457200" cy="441325"/>
          </a:xfrm>
        </p:spPr>
        <p:txBody>
          <a:bodyPr/>
          <a:lstStyle/>
          <a:p>
            <a:fld id="{949F5E7F-A175-4A0F-89D5-8C32391C1804}"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Rectángulo"/>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533C90FE-7868-4445-AC1F-463EC497AEE5}" type="datetimeFigureOut">
              <a:rPr lang="es-ES" smtClean="0"/>
              <a:pPr/>
              <a:t>08/04/2018</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a:xfrm>
            <a:off x="4267200" y="6324600"/>
            <a:ext cx="609600" cy="441324"/>
          </a:xfrm>
        </p:spPr>
        <p:txBody>
          <a:bodyPr/>
          <a:lstStyle>
            <a:lvl1pPr>
              <a:defRPr>
                <a:solidFill>
                  <a:srgbClr val="FFFFFF"/>
                </a:solidFill>
              </a:defRPr>
            </a:lvl1pPr>
          </a:lstStyle>
          <a:p>
            <a:fld id="{949F5E7F-A175-4A0F-89D5-8C32391C1804}"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Marcador de contenido"/>
          <p:cNvSpPr>
            <a:spLocks noGrp="1"/>
          </p:cNvSpPr>
          <p:nvPr>
            <p:ph sz="quarter" idx="1"/>
          </p:nvPr>
        </p:nvSpPr>
        <p:spPr>
          <a:xfrm>
            <a:off x="3124200" y="685800"/>
            <a:ext cx="5638800" cy="5410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949F5E7F-A175-4A0F-89D5-8C32391C1804}" type="slidenum">
              <a:rPr lang="es-ES" smtClean="0"/>
              <a:pPr/>
              <a:t>‹Nº›</a:t>
            </a:fld>
            <a:endParaRPr lang="es-ES"/>
          </a:p>
        </p:txBody>
      </p:sp>
      <p:sp>
        <p:nvSpPr>
          <p:cNvPr id="21" name="20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p:txBody>
          <a:bodyPr/>
          <a:lstStyle/>
          <a:p>
            <a:fld id="{533C90FE-7868-4445-AC1F-463EC497AEE5}" type="datetimeFigureOut">
              <a:rPr lang="es-ES" smtClean="0"/>
              <a:pPr/>
              <a:t>08/04/2018</a:t>
            </a:fld>
            <a:endParaRPr lang="es-ES"/>
          </a:p>
        </p:txBody>
      </p:sp>
      <p:sp>
        <p:nvSpPr>
          <p:cNvPr id="6" name="5 Marcador de pie de página"/>
          <p:cNvSpPr>
            <a:spLocks noGrp="1"/>
          </p:cNvSpPr>
          <p:nvPr>
            <p:ph type="ftr" sz="quarter" idx="11"/>
          </p:nvPr>
        </p:nvSpPr>
        <p:spPr>
          <a:xfrm>
            <a:off x="301752" y="6410848"/>
            <a:ext cx="3383280" cy="365760"/>
          </a:xfrm>
        </p:spPr>
        <p:txBody>
          <a:bodyPr/>
          <a:lstStyle/>
          <a:p>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p>
            <a:fld id="{949F5E7F-A175-4A0F-89D5-8C32391C1804}" type="slidenum">
              <a:rPr lang="es-ES" smtClean="0"/>
              <a:pPr/>
              <a:t>‹Nº›</a:t>
            </a:fld>
            <a:endParaRPr lang="es-ES"/>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609600"/>
            <a:ext cx="5867400" cy="4267200"/>
          </a:xfrm>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a:xfrm>
            <a:off x="5788152" y="6404984"/>
            <a:ext cx="3044952" cy="365760"/>
          </a:xfrm>
        </p:spPr>
        <p:txBody>
          <a:bodyPr/>
          <a:lstStyle/>
          <a:p>
            <a:fld id="{533C90FE-7868-4445-AC1F-463EC497AEE5}" type="datetimeFigureOut">
              <a:rPr lang="es-ES" smtClean="0"/>
              <a:pPr/>
              <a:t>08/04/2018</a:t>
            </a:fld>
            <a:endParaRPr lang="es-ES"/>
          </a:p>
        </p:txBody>
      </p:sp>
      <p:sp>
        <p:nvSpPr>
          <p:cNvPr id="6" name="5 Marcador de pie de página"/>
          <p:cNvSpPr>
            <a:spLocks noGrp="1"/>
          </p:cNvSpPr>
          <p:nvPr>
            <p:ph type="ftr" sz="quarter" idx="11"/>
          </p:nvPr>
        </p:nvSpPr>
        <p:spPr>
          <a:xfrm>
            <a:off x="301752" y="6410848"/>
            <a:ext cx="3584448" cy="365760"/>
          </a:xfrm>
        </p:spPr>
        <p:txBody>
          <a:body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Marcador de fecha"/>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33C90FE-7868-4445-AC1F-463EC497AEE5}" type="datetimeFigureOut">
              <a:rPr lang="es-ES" smtClean="0"/>
              <a:pPr/>
              <a:t>08/04/2018</a:t>
            </a:fld>
            <a:endParaRPr lang="es-ES"/>
          </a:p>
        </p:txBody>
      </p:sp>
      <p:sp>
        <p:nvSpPr>
          <p:cNvPr id="3" name="2 Marcador de pie de página"/>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s-ES"/>
          </a:p>
        </p:txBody>
      </p:sp>
      <p:sp>
        <p:nvSpPr>
          <p:cNvPr id="8" name="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49F5E7F-A175-4A0F-89D5-8C32391C1804}" type="slidenum">
              <a:rPr lang="es-ES" smtClean="0"/>
              <a:pPr/>
              <a:t>‹Nº›</a:t>
            </a:fld>
            <a:endParaRPr lang="es-ES"/>
          </a:p>
        </p:txBody>
      </p:sp>
      <p:sp>
        <p:nvSpPr>
          <p:cNvPr id="22" name="21 Marcador de título"/>
          <p:cNvSpPr>
            <a:spLocks noGrp="1"/>
          </p:cNvSpPr>
          <p:nvPr>
            <p:ph type="title"/>
          </p:nvPr>
        </p:nvSpPr>
        <p:spPr>
          <a:xfrm>
            <a:off x="301752" y="228600"/>
            <a:ext cx="8534400" cy="758952"/>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371600" y="2819400"/>
            <a:ext cx="6400800" cy="2481808"/>
          </a:xfrm>
        </p:spPr>
        <p:txBody>
          <a:bodyPr/>
          <a:lstStyle/>
          <a:p>
            <a:r>
              <a:rPr lang="es-ES" sz="2400" dirty="0" smtClean="0"/>
              <a:t>Esquema </a:t>
            </a:r>
            <a:r>
              <a:rPr lang="es-ES" sz="2400" dirty="0" err="1" smtClean="0"/>
              <a:t>treball</a:t>
            </a:r>
            <a:endParaRPr lang="es-ES" sz="2400" dirty="0" smtClean="0"/>
          </a:p>
          <a:p>
            <a:r>
              <a:rPr lang="ca-ES" dirty="0" smtClean="0"/>
              <a:t>Professor: Enric Ferré del </a:t>
            </a:r>
            <a:r>
              <a:rPr lang="ca-ES" dirty="0" err="1" smtClean="0"/>
              <a:t>Olmo</a:t>
            </a:r>
            <a:r>
              <a:rPr lang="ca-ES" dirty="0" smtClean="0"/>
              <a:t> </a:t>
            </a:r>
            <a:endParaRPr lang="es-ES" dirty="0" smtClean="0"/>
          </a:p>
          <a:p>
            <a:r>
              <a:rPr lang="ca-ES" dirty="0" smtClean="0"/>
              <a:t>Curs </a:t>
            </a:r>
            <a:r>
              <a:rPr lang="ca-ES" dirty="0" smtClean="0"/>
              <a:t>2017/18 </a:t>
            </a:r>
          </a:p>
          <a:p>
            <a:endParaRPr lang="ca-ES" dirty="0" smtClean="0"/>
          </a:p>
          <a:p>
            <a:r>
              <a:rPr lang="ca-ES" i="1" dirty="0" smtClean="0"/>
              <a:t>CFGS Animació d’activitats físiques i </a:t>
            </a:r>
            <a:r>
              <a:rPr lang="ca-ES" i="1" dirty="0" smtClean="0"/>
              <a:t>esportives</a:t>
            </a:r>
          </a:p>
          <a:p>
            <a:endParaRPr lang="ca-ES" dirty="0" smtClean="0"/>
          </a:p>
          <a:p>
            <a:r>
              <a:rPr lang="ca-ES" dirty="0" smtClean="0"/>
              <a:t>C9 “Animació i dinàmica de grups” </a:t>
            </a:r>
            <a:endParaRPr lang="es-ES" dirty="0" smtClean="0"/>
          </a:p>
          <a:p>
            <a:endParaRPr lang="es-ES" dirty="0"/>
          </a:p>
        </p:txBody>
      </p:sp>
      <p:sp>
        <p:nvSpPr>
          <p:cNvPr id="2" name="1 Título"/>
          <p:cNvSpPr>
            <a:spLocks noGrp="1"/>
          </p:cNvSpPr>
          <p:nvPr>
            <p:ph type="ctrTitle"/>
          </p:nvPr>
        </p:nvSpPr>
        <p:spPr/>
        <p:txBody>
          <a:bodyPr/>
          <a:lstStyle/>
          <a:p>
            <a:r>
              <a:rPr lang="ca-ES" dirty="0" smtClean="0"/>
              <a:t>Projecte d’animació d’ activitats físiques i recreatives</a:t>
            </a:r>
            <a:endParaRPr lang="ca-ES" dirty="0"/>
          </a:p>
        </p:txBody>
      </p:sp>
      <p:pic>
        <p:nvPicPr>
          <p:cNvPr id="5" name="Picture 2"/>
          <p:cNvPicPr>
            <a:picLocks noChangeAspect="1" noChangeArrowheads="1"/>
          </p:cNvPicPr>
          <p:nvPr/>
        </p:nvPicPr>
        <p:blipFill>
          <a:blip r:embed="rId2" cstate="print"/>
          <a:srcRect/>
          <a:stretch>
            <a:fillRect/>
          </a:stretch>
        </p:blipFill>
        <p:spPr bwMode="auto">
          <a:xfrm>
            <a:off x="3707904" y="5301208"/>
            <a:ext cx="1460680" cy="1080120"/>
          </a:xfrm>
          <a:prstGeom prst="rect">
            <a:avLst/>
          </a:prstGeom>
          <a:noFill/>
          <a:ln w="9525">
            <a:noFill/>
            <a:miter lim="800000"/>
            <a:headEnd/>
            <a:tailEnd/>
          </a:ln>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5. </a:t>
            </a:r>
            <a:r>
              <a:rPr lang="ca-ES" dirty="0" smtClean="0"/>
              <a:t>Estudi de l’entorn</a:t>
            </a:r>
            <a:endParaRPr lang="ca-ES" dirty="0"/>
          </a:p>
        </p:txBody>
      </p:sp>
      <p:sp>
        <p:nvSpPr>
          <p:cNvPr id="3" name="2 Marcador de contenido"/>
          <p:cNvSpPr>
            <a:spLocks noGrp="1"/>
          </p:cNvSpPr>
          <p:nvPr>
            <p:ph sz="quarter" idx="1"/>
          </p:nvPr>
        </p:nvSpPr>
        <p:spPr>
          <a:xfrm>
            <a:off x="301752" y="1527048"/>
            <a:ext cx="8503920" cy="4782272"/>
          </a:xfrm>
        </p:spPr>
        <p:txBody>
          <a:bodyPr>
            <a:normAutofit fontScale="77500" lnSpcReduction="20000"/>
          </a:bodyPr>
          <a:lstStyle/>
          <a:p>
            <a:r>
              <a:rPr lang="ca-ES" dirty="0" smtClean="0"/>
              <a:t>S’ha de demostrar que els promotors de la idea i autors del projecte coneixen bé l'entorn en el qual s’intenta actuar.</a:t>
            </a:r>
          </a:p>
          <a:p>
            <a:r>
              <a:rPr lang="ca-ES" dirty="0" smtClean="0"/>
              <a:t>Aquest entorn s’ha de considerar, almenys des de dos punts de vista: l'entorn físic i l'entorn humà.</a:t>
            </a:r>
          </a:p>
          <a:p>
            <a:r>
              <a:rPr lang="ca-ES" b="1" dirty="0" smtClean="0"/>
              <a:t>Entorn físic</a:t>
            </a:r>
            <a:r>
              <a:rPr lang="ca-ES" dirty="0" smtClean="0"/>
              <a:t>: dades geogràfiques i climàtiques d'especial interès per al projecte, des d'una perspectiva general fins arribar a una visió més concreta i particular. </a:t>
            </a:r>
          </a:p>
          <a:p>
            <a:r>
              <a:rPr lang="ca-ES" b="1" dirty="0" smtClean="0"/>
              <a:t>Entorn humà: </a:t>
            </a:r>
            <a:r>
              <a:rPr lang="ca-ES" dirty="0" smtClean="0"/>
              <a:t>és refereix als aspectes socials i econòmics de la zona a la qual va destinada el projecte. És important també conèixer els tipus </a:t>
            </a:r>
            <a:r>
              <a:rPr lang="ca-ES" dirty="0" err="1" smtClean="0"/>
              <a:t>d’A.F</a:t>
            </a:r>
            <a:r>
              <a:rPr lang="ca-ES" dirty="0" smtClean="0"/>
              <a:t>. que més es practiquen o més interès susciten. En aquest apartat és on tenen cabuda les dades sociològiques als quals es pugui accedir (números de llicències federatives, nombre d'equips esportius, nombre de gimnasos, ofertes esportives de la zona o de les població, etc.), o les enquestes que s’ hagin realitzat sobre la població (activitats més sol·licitades, gustos i interessos, etc.).</a:t>
            </a:r>
          </a:p>
          <a:p>
            <a:endParaRPr lang="ca-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6. Instal·lacions i materials</a:t>
            </a:r>
            <a:endParaRPr lang="ca-ES" dirty="0"/>
          </a:p>
        </p:txBody>
      </p:sp>
      <p:sp>
        <p:nvSpPr>
          <p:cNvPr id="3" name="2 Marcador de contenido"/>
          <p:cNvSpPr>
            <a:spLocks noGrp="1"/>
          </p:cNvSpPr>
          <p:nvPr>
            <p:ph sz="quarter" idx="1"/>
          </p:nvPr>
        </p:nvSpPr>
        <p:spPr/>
        <p:txBody>
          <a:bodyPr>
            <a:normAutofit/>
          </a:bodyPr>
          <a:lstStyle/>
          <a:p>
            <a:pPr>
              <a:buFont typeface="Arial" pitchFamily="34" charset="0"/>
              <a:buChar char="•"/>
            </a:pPr>
            <a:r>
              <a:rPr lang="ca-ES" dirty="0" smtClean="0"/>
              <a:t> S'esmenten i llisten les necessitats  en quant a instal·lacions i materials.</a:t>
            </a:r>
          </a:p>
          <a:p>
            <a:pPr>
              <a:buFont typeface="Arial" pitchFamily="34" charset="0"/>
              <a:buChar char="•"/>
            </a:pPr>
            <a:r>
              <a:rPr lang="ca-ES" dirty="0" smtClean="0"/>
              <a:t>Les instal·lacions es descriuen de forma detallada i s'aporten plànols i fotografies de les mateixes.</a:t>
            </a:r>
          </a:p>
          <a:p>
            <a:pPr>
              <a:buFont typeface="Arial" pitchFamily="34" charset="0"/>
              <a:buChar char="•"/>
            </a:pPr>
            <a:r>
              <a:rPr lang="ca-ES" dirty="0" smtClean="0"/>
              <a:t>Les instal·lacions no només són esportives sinó que també tenen cabuda aquí aquelles d'una altra índole (oficines i resta de locals).</a:t>
            </a:r>
          </a:p>
          <a:p>
            <a:pPr>
              <a:buFont typeface="Arial" pitchFamily="34" charset="0"/>
              <a:buChar char="•"/>
            </a:pPr>
            <a:r>
              <a:rPr lang="ca-ES" dirty="0" smtClean="0"/>
              <a:t>En el cas dels materials, cal esmentar tots aquells que són necessaris per a l'execució del projecte. Poden ser esportius i no esportius. Cal llistar tots.</a:t>
            </a:r>
            <a:endParaRPr lang="ca-E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7. Recursos </a:t>
            </a:r>
            <a:r>
              <a:rPr lang="es-ES" dirty="0" err="1" smtClean="0"/>
              <a:t>humans</a:t>
            </a:r>
            <a:endParaRPr lang="es-ES" dirty="0"/>
          </a:p>
        </p:txBody>
      </p:sp>
      <p:sp>
        <p:nvSpPr>
          <p:cNvPr id="3" name="2 Marcador de contenido"/>
          <p:cNvSpPr>
            <a:spLocks noGrp="1"/>
          </p:cNvSpPr>
          <p:nvPr>
            <p:ph sz="quarter" idx="1"/>
          </p:nvPr>
        </p:nvSpPr>
        <p:spPr>
          <a:xfrm>
            <a:off x="301752" y="1412776"/>
            <a:ext cx="8503920" cy="5112568"/>
          </a:xfrm>
        </p:spPr>
        <p:txBody>
          <a:bodyPr>
            <a:normAutofit fontScale="85000" lnSpcReduction="10000"/>
          </a:bodyPr>
          <a:lstStyle/>
          <a:p>
            <a:r>
              <a:rPr lang="ca-ES" dirty="0" smtClean="0"/>
              <a:t>Són les persones necessàries perquè el projecte es dugui a terme. </a:t>
            </a:r>
          </a:p>
          <a:p>
            <a:r>
              <a:rPr lang="ca-ES" dirty="0" smtClean="0"/>
              <a:t>Se les situa en les ocupacions concretes que desenvoluparan. Tant a les persones amb dedicació professional esportiva com a les que compliran altres funcions (auxiliars, manteniment, oficina, etc.). S'esmenta també aquí que el Currículum </a:t>
            </a:r>
            <a:r>
              <a:rPr lang="ca-ES" dirty="0" err="1" smtClean="0"/>
              <a:t>vitae</a:t>
            </a:r>
            <a:r>
              <a:rPr lang="ca-ES" dirty="0" smtClean="0"/>
              <a:t> que haurien de tenir.</a:t>
            </a:r>
          </a:p>
          <a:p>
            <a:r>
              <a:rPr lang="ca-ES" dirty="0" smtClean="0"/>
              <a:t> És suposa que els autors ja compten amb el personal necessari per dur-lo a terme, i que el que pretenen és que l'entitat a la que presenten el projecte l'aprovi. </a:t>
            </a:r>
          </a:p>
          <a:p>
            <a:r>
              <a:rPr lang="ca-ES" dirty="0" smtClean="0"/>
              <a:t>No obstant això hi ha la possibilitat que el projecte es presenti, oferint-li a l'entitat la possibilitat que sigui ella la que aporti les persones necessàries. En aquest cas, el projecte inclourà en aquest apartat un perfil professional apropiat per a les funcions que aquestes persones exerciran.</a:t>
            </a:r>
            <a:endParaRPr lang="ca-E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8. Cost del projecte</a:t>
            </a:r>
            <a:endParaRPr lang="ca-ES" dirty="0"/>
          </a:p>
        </p:txBody>
      </p:sp>
      <p:sp>
        <p:nvSpPr>
          <p:cNvPr id="3" name="2 Marcador de contenido"/>
          <p:cNvSpPr>
            <a:spLocks noGrp="1"/>
          </p:cNvSpPr>
          <p:nvPr>
            <p:ph sz="quarter" idx="1"/>
          </p:nvPr>
        </p:nvSpPr>
        <p:spPr>
          <a:xfrm>
            <a:off x="301752" y="1527048"/>
            <a:ext cx="8503920" cy="4998296"/>
          </a:xfrm>
        </p:spPr>
        <p:txBody>
          <a:bodyPr>
            <a:normAutofit fontScale="70000" lnSpcReduction="20000"/>
          </a:bodyPr>
          <a:lstStyle/>
          <a:p>
            <a:r>
              <a:rPr lang="ca-ES" dirty="0" smtClean="0"/>
              <a:t>És la despesa econòmica del projecte. Inclou totes les despeses que són necessàries perquè el projecte es pugui realitzar, pel que contemplarà tots els detalls susceptibles de despesa.</a:t>
            </a:r>
          </a:p>
          <a:p>
            <a:endParaRPr lang="ca-ES" dirty="0" smtClean="0"/>
          </a:p>
          <a:p>
            <a:r>
              <a:rPr lang="ca-ES" dirty="0" smtClean="0"/>
              <a:t>Exemples: el lloguer o compra d'instal·lacions, les modificacions de les mateixes, els materials didàctics, els materials d'oficina, els sous dels empleats, les despeses burocràtics i legals (assegurances, permisos, llicències, etc.). ..</a:t>
            </a:r>
          </a:p>
          <a:p>
            <a:endParaRPr lang="ca-ES" dirty="0" smtClean="0"/>
          </a:p>
          <a:p>
            <a:r>
              <a:rPr lang="ca-ES" dirty="0" smtClean="0"/>
              <a:t>El projecte pot tenir afany de lucre o no. S’ha de mencionar.</a:t>
            </a:r>
          </a:p>
          <a:p>
            <a:endParaRPr lang="ca-ES" dirty="0" smtClean="0"/>
          </a:p>
          <a:p>
            <a:r>
              <a:rPr lang="ca-ES" dirty="0" smtClean="0"/>
              <a:t>Si el projecte es pretén dur a terme acollint-se a alguna forma de subvenció, s'ha de descriure la mateixa. Si alguna instal·lació o material s'ha aconseguit o està a disposició sense increment del cost, també ha d'esmentar.</a:t>
            </a:r>
          </a:p>
          <a:p>
            <a:endParaRPr lang="ca-ES" dirty="0" smtClean="0"/>
          </a:p>
          <a:p>
            <a:r>
              <a:rPr lang="ca-ES" dirty="0" smtClean="0"/>
              <a:t>És interessant conèixer bé les opcions i facilitats que s'ofereixen per estimular la posada en marxa de projectes d'aquest tipus (subvencions, préstecs, beques, etc.) per part de diferents entitats públiques i privades.</a:t>
            </a:r>
          </a:p>
          <a:p>
            <a:endParaRPr lang="ca-E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9. Col·laboracions</a:t>
            </a:r>
            <a:endParaRPr lang="ca-ES" dirty="0"/>
          </a:p>
        </p:txBody>
      </p:sp>
      <p:sp>
        <p:nvSpPr>
          <p:cNvPr id="3" name="2 Marcador de contenido"/>
          <p:cNvSpPr>
            <a:spLocks noGrp="1"/>
          </p:cNvSpPr>
          <p:nvPr>
            <p:ph sz="quarter" idx="1"/>
          </p:nvPr>
        </p:nvSpPr>
        <p:spPr>
          <a:xfrm>
            <a:off x="301752" y="1527048"/>
            <a:ext cx="8503920" cy="4854280"/>
          </a:xfrm>
        </p:spPr>
        <p:txBody>
          <a:bodyPr>
            <a:normAutofit fontScale="85000" lnSpcReduction="10000"/>
          </a:bodyPr>
          <a:lstStyle/>
          <a:p>
            <a:r>
              <a:rPr lang="ca-ES" dirty="0" smtClean="0"/>
              <a:t>Està lligada a l’anterior. Un projecte pot rebre ajudes de molt diferents fonts. Si aquestes existeixen cal mencionar-les. S'obre doncs, un capítol d'agraïments cap a les persones o entitats que han facilitat la realització del projecte (ens privats o públics). També s'esmenta l'índole de la seva col·laboració (econòmica, terrenys cedits, documentació, etc.).</a:t>
            </a:r>
          </a:p>
          <a:p>
            <a:endParaRPr lang="ca-ES" dirty="0" smtClean="0"/>
          </a:p>
          <a:p>
            <a:r>
              <a:rPr lang="ca-ES" dirty="0" smtClean="0"/>
              <a:t>És usual que algunes marques comercials o algunes entitats proporcionin vestimentes o materials esportius a canvi de publicitat. És un típic exemple de col·laboració.</a:t>
            </a:r>
          </a:p>
          <a:p>
            <a:endParaRPr lang="ca-ES" dirty="0" smtClean="0"/>
          </a:p>
          <a:p>
            <a:r>
              <a:rPr lang="ca-ES" dirty="0" smtClean="0"/>
              <a:t>Les col·laboracions comporten un agraïment escrit, dirigit a les persones responsables o representants de les entitats que han col·laborat.</a:t>
            </a:r>
          </a:p>
          <a:p>
            <a:endParaRPr lang="es-E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10. Fases del projecte</a:t>
            </a:r>
            <a:endParaRPr lang="ca-ES" dirty="0"/>
          </a:p>
        </p:txBody>
      </p:sp>
      <p:sp>
        <p:nvSpPr>
          <p:cNvPr id="3" name="2 Marcador de contenido"/>
          <p:cNvSpPr>
            <a:spLocks noGrp="1"/>
          </p:cNvSpPr>
          <p:nvPr>
            <p:ph sz="quarter" idx="1"/>
          </p:nvPr>
        </p:nvSpPr>
        <p:spPr/>
        <p:txBody>
          <a:bodyPr>
            <a:normAutofit/>
          </a:bodyPr>
          <a:lstStyle/>
          <a:p>
            <a:r>
              <a:rPr lang="ca-ES" dirty="0" smtClean="0"/>
              <a:t>És un apartat que recull el desenvolupament de l'elaboració del projecte. És una memòria dels diferents passos que s'han donat en aquesta elaboració. S'hi esmenten els moments (amb les dates i/o temporades) en què es van produir els estudis, les entrevistes, l'obtenció de dades, etc.</a:t>
            </a:r>
          </a:p>
          <a:p>
            <a:r>
              <a:rPr lang="ca-ES" dirty="0" smtClean="0"/>
              <a:t>Té com a objectiu destacar, davant les persones que han d'avaluar el projecte, el rigor i la serietat amb què s'ha abordat la feina.</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11. Pla d’execució</a:t>
            </a:r>
            <a:endParaRPr lang="ca-ES" dirty="0"/>
          </a:p>
        </p:txBody>
      </p:sp>
      <p:sp>
        <p:nvSpPr>
          <p:cNvPr id="3" name="2 Marcador de contenido"/>
          <p:cNvSpPr>
            <a:spLocks noGrp="1"/>
          </p:cNvSpPr>
          <p:nvPr>
            <p:ph sz="quarter" idx="1"/>
          </p:nvPr>
        </p:nvSpPr>
        <p:spPr/>
        <p:txBody>
          <a:bodyPr>
            <a:normAutofit/>
          </a:bodyPr>
          <a:lstStyle/>
          <a:p>
            <a:pPr>
              <a:buFont typeface="Arial" pitchFamily="34" charset="0"/>
              <a:buChar char="•"/>
            </a:pPr>
            <a:r>
              <a:rPr lang="ca-ES" dirty="0" smtClean="0"/>
              <a:t>Aquest apartat correspon ja a la posada en marxa del projecte o a l'aplicació del mateix. És la forma d'aplicar el projecte una vegada que ja ha estat elaborat i -suposadament- acceptat.</a:t>
            </a:r>
          </a:p>
          <a:p>
            <a:pPr>
              <a:buFont typeface="Arial" pitchFamily="34" charset="0"/>
              <a:buChar char="•"/>
            </a:pPr>
            <a:endParaRPr lang="ca-ES" dirty="0" smtClean="0"/>
          </a:p>
          <a:p>
            <a:pPr>
              <a:buFont typeface="Arial" pitchFamily="34" charset="0"/>
              <a:buChar char="•"/>
            </a:pPr>
            <a:r>
              <a:rPr lang="ca-ES" dirty="0" smtClean="0"/>
              <a:t> Aquesta part és la programació de les activitats. Per tant, en el document es distingeix clarament de la primera part (l'elaboració).</a:t>
            </a:r>
            <a:endParaRPr lang="ca-E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11. Pla d’execució</a:t>
            </a:r>
            <a:endParaRPr lang="es-ES" dirty="0"/>
          </a:p>
        </p:txBody>
      </p:sp>
      <p:sp>
        <p:nvSpPr>
          <p:cNvPr id="3" name="2 Marcador de contenido"/>
          <p:cNvSpPr>
            <a:spLocks noGrp="1"/>
          </p:cNvSpPr>
          <p:nvPr>
            <p:ph sz="quarter" idx="1"/>
          </p:nvPr>
        </p:nvSpPr>
        <p:spPr/>
        <p:txBody>
          <a:bodyPr>
            <a:normAutofit fontScale="92500" lnSpcReduction="20000"/>
          </a:bodyPr>
          <a:lstStyle/>
          <a:p>
            <a:pPr marL="514350" indent="-514350">
              <a:buFont typeface="+mj-lt"/>
              <a:buAutoNum type="alphaUcPeriod"/>
            </a:pPr>
            <a:r>
              <a:rPr lang="es-ES" b="1" dirty="0" err="1" smtClean="0"/>
              <a:t>Objectius</a:t>
            </a:r>
            <a:r>
              <a:rPr lang="es-ES" b="1" dirty="0" smtClean="0"/>
              <a:t> </a:t>
            </a:r>
          </a:p>
          <a:p>
            <a:pPr marL="514350" indent="-514350"/>
            <a:r>
              <a:rPr lang="ca-ES" dirty="0" smtClean="0"/>
              <a:t>Aquí s’esmenten i s’expliquen els objectius de la programació. Els objectius generals de la programació poden coincidir amb els objectius del projecte si aquests estan elaborats com fins per als usuaris o esportistes. </a:t>
            </a:r>
          </a:p>
          <a:p>
            <a:pPr marL="514350" indent="-514350"/>
            <a:r>
              <a:rPr lang="ca-ES" dirty="0" smtClean="0"/>
              <a:t>Els objectius de la programació s'escriuran també en infinitiu i han d’expressar els fins i les metes que es pretenen per als usuaris, clients o esportistes.</a:t>
            </a:r>
          </a:p>
          <a:p>
            <a:pPr marL="514350" indent="-514350"/>
            <a:r>
              <a:rPr lang="ca-ES" dirty="0" smtClean="0"/>
              <a:t>L'exposició dels objectius guardarà les normes que regeixen a aquest tipus de programacions (models d'un, dos, tres nivells ... -</a:t>
            </a:r>
            <a:r>
              <a:rPr lang="ca-ES" dirty="0" err="1" smtClean="0"/>
              <a:t>general-específic-operatiu</a:t>
            </a:r>
            <a:r>
              <a:rPr lang="ca-ES" dirty="0" smtClean="0"/>
              <a:t>-, es parcel·laran per categories, etc.)</a:t>
            </a:r>
          </a:p>
          <a:p>
            <a:pPr marL="514350" indent="-514350">
              <a:buNone/>
            </a:pPr>
            <a:endParaRPr lang="ca-E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11. Pla d’execució</a:t>
            </a:r>
            <a:endParaRPr lang="es-ES" dirty="0"/>
          </a:p>
        </p:txBody>
      </p:sp>
      <p:sp>
        <p:nvSpPr>
          <p:cNvPr id="3" name="2 Marcador de contenido"/>
          <p:cNvSpPr>
            <a:spLocks noGrp="1"/>
          </p:cNvSpPr>
          <p:nvPr>
            <p:ph sz="quarter" idx="1"/>
          </p:nvPr>
        </p:nvSpPr>
        <p:spPr/>
        <p:txBody>
          <a:bodyPr/>
          <a:lstStyle/>
          <a:p>
            <a:pPr marL="514350" indent="-514350">
              <a:buFont typeface="+mj-lt"/>
              <a:buAutoNum type="alphaUcPeriod" startAt="2"/>
            </a:pPr>
            <a:r>
              <a:rPr lang="ca-ES" b="1" dirty="0" smtClean="0"/>
              <a:t>Continguts</a:t>
            </a:r>
          </a:p>
          <a:p>
            <a:pPr marL="514350" indent="-514350">
              <a:buNone/>
            </a:pPr>
            <a:r>
              <a:rPr lang="ca-ES" dirty="0" smtClean="0"/>
              <a:t>      S'exposaran els temes a tractar en la programació. És convenient no oblidar l'aspecte </a:t>
            </a:r>
            <a:r>
              <a:rPr lang="ca-ES" dirty="0" err="1" smtClean="0"/>
              <a:t>holístic</a:t>
            </a:r>
            <a:r>
              <a:rPr lang="ca-ES" dirty="0" smtClean="0"/>
              <a:t> o integral de les AFR (tractar els continguts des de tots els punts de vista: conceptual, actitudinal i procedimental), tot i que l'àmbit en el qual es desenvolupi el projecte serà el que ens indiqui la idoneïtat de els continguts.</a:t>
            </a:r>
          </a:p>
          <a:p>
            <a:pPr marL="514350" indent="-514350">
              <a:buNone/>
            </a:pPr>
            <a:endParaRPr lang="es-ES"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11. Pla d’execució</a:t>
            </a:r>
            <a:endParaRPr lang="es-ES" dirty="0"/>
          </a:p>
        </p:txBody>
      </p:sp>
      <p:sp>
        <p:nvSpPr>
          <p:cNvPr id="3" name="2 Marcador de contenido"/>
          <p:cNvSpPr>
            <a:spLocks noGrp="1"/>
          </p:cNvSpPr>
          <p:nvPr>
            <p:ph sz="quarter" idx="1"/>
          </p:nvPr>
        </p:nvSpPr>
        <p:spPr>
          <a:xfrm>
            <a:off x="301752" y="1527048"/>
            <a:ext cx="8503920" cy="4854280"/>
          </a:xfrm>
        </p:spPr>
        <p:txBody>
          <a:bodyPr>
            <a:normAutofit fontScale="92500" lnSpcReduction="20000"/>
          </a:bodyPr>
          <a:lstStyle/>
          <a:p>
            <a:pPr marL="514350" indent="-514350">
              <a:buFont typeface="+mj-lt"/>
              <a:buAutoNum type="alphaUcPeriod" startAt="3"/>
            </a:pPr>
            <a:r>
              <a:rPr lang="es-ES" b="1" dirty="0" err="1" smtClean="0"/>
              <a:t>Activitats</a:t>
            </a:r>
            <a:endParaRPr lang="es-ES" b="1" dirty="0" smtClean="0"/>
          </a:p>
          <a:p>
            <a:pPr marL="514350" indent="-514350"/>
            <a:r>
              <a:rPr lang="ca-ES" dirty="0" smtClean="0"/>
              <a:t>De totes les activitats a </a:t>
            </a:r>
            <a:r>
              <a:rPr lang="ca-ES" dirty="0" err="1" smtClean="0"/>
              <a:t>realitzar-que</a:t>
            </a:r>
            <a:r>
              <a:rPr lang="ca-ES" dirty="0" smtClean="0"/>
              <a:t> s'esmenten i és llistin-, s'escollirà alguna d'elles i es presentarà de forma detallada. Aquesta activitat es pot presentar en forma de fitxa. </a:t>
            </a:r>
          </a:p>
          <a:p>
            <a:pPr marL="514350" indent="-514350"/>
            <a:r>
              <a:rPr lang="ca-ES" dirty="0" smtClean="0"/>
              <a:t>Els apartats d'una fitxa </a:t>
            </a:r>
            <a:r>
              <a:rPr lang="ca-ES" dirty="0" err="1" smtClean="0"/>
              <a:t>d'ensenyament-animació</a:t>
            </a:r>
            <a:r>
              <a:rPr lang="ca-ES" dirty="0" smtClean="0"/>
              <a:t> de AFR són: </a:t>
            </a:r>
          </a:p>
          <a:p>
            <a:pPr marL="1611630" lvl="4" indent="-514350">
              <a:buFont typeface="Wingdings" pitchFamily="2" charset="2"/>
              <a:buChar char="Ø"/>
            </a:pPr>
            <a:r>
              <a:rPr lang="ca-ES" dirty="0" smtClean="0"/>
              <a:t>Títol de la sessió </a:t>
            </a:r>
          </a:p>
          <a:p>
            <a:pPr marL="1611630" lvl="4" indent="-514350">
              <a:buFont typeface="Wingdings" pitchFamily="2" charset="2"/>
              <a:buChar char="Ø"/>
            </a:pPr>
            <a:r>
              <a:rPr lang="ca-ES" dirty="0" smtClean="0"/>
              <a:t>Objectius de la sessió </a:t>
            </a:r>
          </a:p>
          <a:p>
            <a:pPr marL="1611630" lvl="4" indent="-514350">
              <a:buFont typeface="Wingdings" pitchFamily="2" charset="2"/>
              <a:buChar char="Ø"/>
            </a:pPr>
            <a:r>
              <a:rPr lang="ca-ES" dirty="0" smtClean="0"/>
              <a:t>Continguts de la sessió</a:t>
            </a:r>
          </a:p>
          <a:p>
            <a:pPr marL="1611630" lvl="4" indent="-514350">
              <a:buFont typeface="Wingdings" pitchFamily="2" charset="2"/>
              <a:buChar char="Ø"/>
            </a:pPr>
            <a:r>
              <a:rPr lang="ca-ES" dirty="0" smtClean="0"/>
              <a:t>Activitats </a:t>
            </a:r>
            <a:r>
              <a:rPr lang="ca-ES" dirty="0" err="1" smtClean="0"/>
              <a:t>d'ensenyament-animació</a:t>
            </a:r>
            <a:r>
              <a:rPr lang="ca-ES" dirty="0" smtClean="0"/>
              <a:t> (descripció de les mateixes, representació gràfica i durada)</a:t>
            </a:r>
          </a:p>
          <a:p>
            <a:pPr marL="1611630" lvl="4" indent="-514350">
              <a:buFont typeface="Wingdings" pitchFamily="2" charset="2"/>
              <a:buChar char="Ø"/>
            </a:pPr>
            <a:r>
              <a:rPr lang="ca-ES" dirty="0" smtClean="0"/>
              <a:t>Metodologia</a:t>
            </a:r>
          </a:p>
          <a:p>
            <a:pPr marL="1611630" lvl="4" indent="-514350">
              <a:buFont typeface="Wingdings" pitchFamily="2" charset="2"/>
              <a:buChar char="Ø"/>
            </a:pPr>
            <a:r>
              <a:rPr lang="ca-ES" dirty="0" smtClean="0"/>
              <a:t>Organització </a:t>
            </a:r>
          </a:p>
          <a:p>
            <a:pPr marL="1611630" lvl="4" indent="-514350">
              <a:buFont typeface="Wingdings" pitchFamily="2" charset="2"/>
              <a:buChar char="Ø"/>
            </a:pPr>
            <a:r>
              <a:rPr lang="ca-ES" dirty="0" smtClean="0"/>
              <a:t>Instal·lacions i materials</a:t>
            </a:r>
          </a:p>
          <a:p>
            <a:pPr marL="1611630" lvl="4" indent="-514350">
              <a:buFont typeface="Wingdings" pitchFamily="2" charset="2"/>
              <a:buChar char="Ø"/>
            </a:pPr>
            <a:r>
              <a:rPr lang="ca-ES" dirty="0" smtClean="0"/>
              <a:t>Avaluació</a:t>
            </a:r>
            <a:endParaRPr lang="ca-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188640"/>
            <a:ext cx="8534400" cy="758952"/>
          </a:xfrm>
        </p:spPr>
        <p:txBody>
          <a:bodyPr/>
          <a:lstStyle/>
          <a:p>
            <a:r>
              <a:rPr lang="ca-ES" dirty="0" smtClean="0"/>
              <a:t>Generalitats</a:t>
            </a:r>
            <a:endParaRPr lang="ca-ES" dirty="0"/>
          </a:p>
        </p:txBody>
      </p:sp>
      <p:sp>
        <p:nvSpPr>
          <p:cNvPr id="3" name="2 Marcador de contenido"/>
          <p:cNvSpPr>
            <a:spLocks noGrp="1"/>
          </p:cNvSpPr>
          <p:nvPr>
            <p:ph sz="quarter" idx="1"/>
          </p:nvPr>
        </p:nvSpPr>
        <p:spPr>
          <a:xfrm>
            <a:off x="301752" y="1527048"/>
            <a:ext cx="8503920" cy="4854280"/>
          </a:xfrm>
        </p:spPr>
        <p:txBody>
          <a:bodyPr>
            <a:normAutofit fontScale="77500" lnSpcReduction="20000"/>
          </a:bodyPr>
          <a:lstStyle/>
          <a:p>
            <a:r>
              <a:rPr lang="ca-ES" dirty="0" smtClean="0"/>
              <a:t>Un projecte és un estudi detallat sobre la possibilitat de portar a terme una idea concreta.</a:t>
            </a:r>
          </a:p>
          <a:p>
            <a:pPr marL="0" indent="0">
              <a:buNone/>
            </a:pPr>
            <a:endParaRPr lang="ca-ES" dirty="0" smtClean="0"/>
          </a:p>
          <a:p>
            <a:r>
              <a:rPr lang="ca-ES" dirty="0" smtClean="0"/>
              <a:t>L’estudi deu contemplar els aspectes fonamentals sobre l’aplicació de les idees.</a:t>
            </a:r>
          </a:p>
          <a:p>
            <a:pPr marL="0" indent="0">
              <a:buNone/>
            </a:pPr>
            <a:endParaRPr lang="ca-ES" dirty="0" smtClean="0"/>
          </a:p>
          <a:p>
            <a:r>
              <a:rPr lang="ca-ES" dirty="0" smtClean="0"/>
              <a:t>Un projecte deu contenir quantes més respostes millor sobre les possibles preguntes o dubtes que la seva aplicació provocaria.</a:t>
            </a:r>
          </a:p>
          <a:p>
            <a:pPr>
              <a:buNone/>
            </a:pPr>
            <a:endParaRPr lang="ca-ES" dirty="0" smtClean="0"/>
          </a:p>
          <a:p>
            <a:r>
              <a:rPr lang="ca-ES" dirty="0" smtClean="0"/>
              <a:t>Aquest projecte hem de suposar que en el cas que vagi dirigit a complir amb necessitats d’àmbit públic, el presentaríem a l’entitat pública (ajuntament, diputació...) que correspongui per a que l’aprovi. Mentre que si va dirigit a un sector més privat, l'hauríem de presentar a la direcció de l’empresa on volem actuar. </a:t>
            </a:r>
            <a:endParaRPr lang="ca-E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11. Pla d’execució</a:t>
            </a:r>
            <a:endParaRPr lang="es-ES" dirty="0"/>
          </a:p>
        </p:txBody>
      </p:sp>
      <p:sp>
        <p:nvSpPr>
          <p:cNvPr id="3" name="2 Marcador de contenido"/>
          <p:cNvSpPr>
            <a:spLocks noGrp="1"/>
          </p:cNvSpPr>
          <p:nvPr>
            <p:ph sz="quarter" idx="1"/>
          </p:nvPr>
        </p:nvSpPr>
        <p:spPr/>
        <p:txBody>
          <a:bodyPr>
            <a:normAutofit lnSpcReduction="10000"/>
          </a:bodyPr>
          <a:lstStyle/>
          <a:p>
            <a:pPr marL="514350" indent="-514350">
              <a:buFont typeface="+mj-lt"/>
              <a:buAutoNum type="alphaUcPeriod" startAt="4"/>
            </a:pPr>
            <a:r>
              <a:rPr lang="ca-ES" b="1" dirty="0" smtClean="0"/>
              <a:t>Temporalització</a:t>
            </a:r>
          </a:p>
          <a:p>
            <a:pPr marL="514350" indent="-514350">
              <a:buNone/>
            </a:pPr>
            <a:r>
              <a:rPr lang="ca-ES" dirty="0" smtClean="0"/>
              <a:t>      És l'extensió en el temps de les activitats i del temari o continguts. Pot presentar-se en forma d'un quadre de temporada, el que facilita molt la seva lectura.</a:t>
            </a:r>
          </a:p>
          <a:p>
            <a:pPr marL="514350" indent="-514350">
              <a:buFont typeface="+mj-lt"/>
              <a:buAutoNum type="alphaUcPeriod" startAt="5"/>
            </a:pPr>
            <a:r>
              <a:rPr lang="ca-ES" b="1" dirty="0" smtClean="0"/>
              <a:t>Metodologia</a:t>
            </a:r>
          </a:p>
          <a:p>
            <a:pPr marL="514350" indent="-514350">
              <a:buNone/>
            </a:pPr>
            <a:r>
              <a:rPr lang="ca-ES" dirty="0" smtClean="0"/>
              <a:t>      Fa esment dels estils d'ensenyament, estratègies i organitzacions del treball utilitzats pels tècnics per desenvolupar la programació. És interessant poder variar-la segons el tipus d'objectiu, el tipus de contingut o el tipus d'activitat.</a:t>
            </a:r>
          </a:p>
          <a:p>
            <a:pPr marL="514350" indent="-514350"/>
            <a:endParaRPr lang="ca-ES"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11. Pla d’execució</a:t>
            </a:r>
            <a:endParaRPr lang="es-ES" dirty="0"/>
          </a:p>
        </p:txBody>
      </p:sp>
      <p:sp>
        <p:nvSpPr>
          <p:cNvPr id="3" name="2 Marcador de contenido"/>
          <p:cNvSpPr>
            <a:spLocks noGrp="1"/>
          </p:cNvSpPr>
          <p:nvPr>
            <p:ph sz="quarter" idx="1"/>
          </p:nvPr>
        </p:nvSpPr>
        <p:spPr>
          <a:xfrm>
            <a:off x="301752" y="1527048"/>
            <a:ext cx="8503920" cy="4782272"/>
          </a:xfrm>
        </p:spPr>
        <p:txBody>
          <a:bodyPr>
            <a:normAutofit fontScale="70000" lnSpcReduction="20000"/>
          </a:bodyPr>
          <a:lstStyle/>
          <a:p>
            <a:pPr marL="514350" lvl="3" indent="-514350">
              <a:buClr>
                <a:schemeClr val="accent1"/>
              </a:buClr>
              <a:buSzPct val="85000"/>
              <a:buFont typeface="+mj-lt"/>
              <a:buAutoNum type="alphaUcPeriod" startAt="6"/>
            </a:pPr>
            <a:r>
              <a:rPr lang="ca-ES" sz="2400" b="1" dirty="0" smtClean="0">
                <a:solidFill>
                  <a:schemeClr val="tx1"/>
                </a:solidFill>
              </a:rPr>
              <a:t>Instal·lacions i materials</a:t>
            </a:r>
          </a:p>
          <a:p>
            <a:pPr marL="514350" indent="-514350">
              <a:buNone/>
            </a:pPr>
            <a:r>
              <a:rPr lang="ca-ES" dirty="0" smtClean="0"/>
              <a:t>         Com que s'han esmentat detalladament en un altre apartat del document. Podeu optar  per esmentar estrictament els d'índole esportiu (els que estan relacionats més directament amb les activitats físiques i esportives).</a:t>
            </a:r>
          </a:p>
          <a:p>
            <a:pPr marL="514350" indent="-514350">
              <a:buFont typeface="+mj-lt"/>
              <a:buAutoNum type="alphaUcPeriod" startAt="7"/>
            </a:pPr>
            <a:r>
              <a:rPr lang="ca-ES" b="1" dirty="0" smtClean="0"/>
              <a:t>Recursos humans</a:t>
            </a:r>
          </a:p>
          <a:p>
            <a:pPr marL="514350" indent="-514350">
              <a:buNone/>
            </a:pPr>
            <a:r>
              <a:rPr lang="ca-ES" dirty="0" smtClean="0"/>
              <a:t>         Es detallen aquelles persones que impartiran </a:t>
            </a:r>
            <a:r>
              <a:rPr lang="ca-ES" dirty="0" err="1" smtClean="0"/>
              <a:t>l'ensenyament-animació</a:t>
            </a:r>
            <a:r>
              <a:rPr lang="ca-ES" dirty="0" smtClean="0"/>
              <a:t>. Aquest apartat no té per què coincidir amb el de mateix títol en l'elaboració del projecte. Aquí s'esmenten als entrenadors, animadors o monitors que desenvolupen les sessions.</a:t>
            </a:r>
          </a:p>
          <a:p>
            <a:pPr marL="514350" indent="-514350">
              <a:buFont typeface="+mj-lt"/>
              <a:buAutoNum type="alphaUcPeriod" startAt="8"/>
            </a:pPr>
            <a:r>
              <a:rPr lang="ca-ES" b="1" dirty="0" smtClean="0"/>
              <a:t>Sistemes d’avaluació</a:t>
            </a:r>
          </a:p>
          <a:p>
            <a:pPr marL="514350" indent="-514350"/>
            <a:r>
              <a:rPr lang="ca-ES" dirty="0" err="1" smtClean="0"/>
              <a:t>L'ensenyament-animació</a:t>
            </a:r>
            <a:r>
              <a:rPr lang="ca-ES" dirty="0" smtClean="0"/>
              <a:t> comprèn una fase final de comprovació dels objectius proposats en la programació.</a:t>
            </a:r>
          </a:p>
          <a:p>
            <a:pPr marL="514350" indent="-514350"/>
            <a:r>
              <a:rPr lang="ca-ES" dirty="0" smtClean="0"/>
              <a:t>Cal tenir present que l'avaluació no és només de l'esportista o usuari, sinó del procés total. Per això, és convenient que es faci constar un sistema d'observació o seguiment del procés. Des del grau de satisfacció dels usuaris fins al grau de compliment de la programació, tots són punts interessants per a avaluar..</a:t>
            </a:r>
          </a:p>
          <a:p>
            <a:pPr marL="514350" indent="-514350">
              <a:buFont typeface="Arial" pitchFamily="34" charset="0"/>
              <a:buChar char="•"/>
            </a:pPr>
            <a:endParaRPr lang="ca-ES" dirty="0" smtClean="0"/>
          </a:p>
          <a:p>
            <a:pPr marL="514350" indent="-514350">
              <a:buNone/>
            </a:pPr>
            <a:endParaRPr lang="ca-ES" b="1"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12. Documents annexes</a:t>
            </a:r>
            <a:endParaRPr lang="ca-ES" dirty="0"/>
          </a:p>
        </p:txBody>
      </p:sp>
      <p:sp>
        <p:nvSpPr>
          <p:cNvPr id="3" name="2 Marcador de contenido"/>
          <p:cNvSpPr>
            <a:spLocks noGrp="1"/>
          </p:cNvSpPr>
          <p:nvPr>
            <p:ph sz="quarter" idx="1"/>
          </p:nvPr>
        </p:nvSpPr>
        <p:spPr/>
        <p:txBody>
          <a:bodyPr>
            <a:normAutofit/>
          </a:bodyPr>
          <a:lstStyle/>
          <a:p>
            <a:pPr>
              <a:buNone/>
            </a:pPr>
            <a:r>
              <a:rPr lang="es-ES" dirty="0" smtClean="0"/>
              <a:t/>
            </a:r>
            <a:br>
              <a:rPr lang="es-ES" dirty="0" smtClean="0"/>
            </a:br>
            <a:endParaRPr lang="es-ES" dirty="0" smtClean="0"/>
          </a:p>
          <a:p>
            <a:r>
              <a:rPr lang="es-ES" dirty="0" err="1" smtClean="0"/>
              <a:t>És</a:t>
            </a:r>
            <a:r>
              <a:rPr lang="es-ES" dirty="0" smtClean="0"/>
              <a:t> </a:t>
            </a:r>
            <a:r>
              <a:rPr lang="es-ES" dirty="0" err="1" smtClean="0"/>
              <a:t>l'apartat</a:t>
            </a:r>
            <a:r>
              <a:rPr lang="es-ES" dirty="0" smtClean="0"/>
              <a:t> final, </a:t>
            </a:r>
            <a:r>
              <a:rPr lang="es-ES" dirty="0" err="1" smtClean="0"/>
              <a:t>on</a:t>
            </a:r>
            <a:r>
              <a:rPr lang="es-ES" dirty="0" smtClean="0"/>
              <a:t> figuren les </a:t>
            </a:r>
            <a:r>
              <a:rPr lang="es-ES" dirty="0" err="1" smtClean="0"/>
              <a:t>informacions</a:t>
            </a:r>
            <a:r>
              <a:rPr lang="es-ES" dirty="0" smtClean="0"/>
              <a:t> de </a:t>
            </a:r>
            <a:r>
              <a:rPr lang="es-ES" dirty="0" err="1" smtClean="0"/>
              <a:t>caràcter</a:t>
            </a:r>
            <a:r>
              <a:rPr lang="es-ES" dirty="0" smtClean="0"/>
              <a:t> </a:t>
            </a:r>
            <a:r>
              <a:rPr lang="es-ES" dirty="0" err="1" smtClean="0"/>
              <a:t>complementari</a:t>
            </a:r>
            <a:r>
              <a:rPr lang="es-ES" dirty="0" smtClean="0"/>
              <a:t>.</a:t>
            </a:r>
            <a:endParaRPr lang="ca-ES"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13. Bibliografia</a:t>
            </a:r>
            <a:endParaRPr lang="ca-ES" dirty="0"/>
          </a:p>
        </p:txBody>
      </p:sp>
      <p:sp>
        <p:nvSpPr>
          <p:cNvPr id="3" name="2 Marcador de contenido"/>
          <p:cNvSpPr>
            <a:spLocks noGrp="1"/>
          </p:cNvSpPr>
          <p:nvPr>
            <p:ph sz="quarter" idx="1"/>
          </p:nvPr>
        </p:nvSpPr>
        <p:spPr/>
        <p:txBody>
          <a:bodyPr>
            <a:normAutofit/>
          </a:bodyPr>
          <a:lstStyle/>
          <a:p>
            <a:r>
              <a:rPr lang="ca-ES" dirty="0" smtClean="0"/>
              <a:t>Es mencionen els documents i fonts que ens han servit per elaborar el treball. Poden ser llibres, revistes, documents oficials, articles de premsa, entrevistes publicades, material audiovisual, llocs webs...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14. Índex</a:t>
            </a:r>
            <a:endParaRPr lang="ca-ES" dirty="0"/>
          </a:p>
        </p:txBody>
      </p:sp>
      <p:sp>
        <p:nvSpPr>
          <p:cNvPr id="3" name="2 Marcador de contenido"/>
          <p:cNvSpPr>
            <a:spLocks noGrp="1"/>
          </p:cNvSpPr>
          <p:nvPr>
            <p:ph sz="quarter" idx="1"/>
          </p:nvPr>
        </p:nvSpPr>
        <p:spPr/>
        <p:txBody>
          <a:bodyPr>
            <a:normAutofit lnSpcReduction="10000"/>
          </a:bodyPr>
          <a:lstStyle/>
          <a:p>
            <a:r>
              <a:rPr lang="es-ES" dirty="0" err="1" smtClean="0"/>
              <a:t>Ens</a:t>
            </a:r>
            <a:r>
              <a:rPr lang="es-ES" dirty="0" smtClean="0"/>
              <a:t> </a:t>
            </a:r>
            <a:r>
              <a:rPr lang="es-ES" dirty="0" err="1" smtClean="0"/>
              <a:t>ajuda</a:t>
            </a:r>
            <a:r>
              <a:rPr lang="es-ES" dirty="0" smtClean="0"/>
              <a:t> a </a:t>
            </a:r>
            <a:r>
              <a:rPr lang="es-ES" dirty="0" err="1" smtClean="0"/>
              <a:t>localitzar</a:t>
            </a:r>
            <a:r>
              <a:rPr lang="es-ES" dirty="0" smtClean="0"/>
              <a:t> </a:t>
            </a:r>
            <a:r>
              <a:rPr lang="es-ES" dirty="0" err="1" smtClean="0"/>
              <a:t>els</a:t>
            </a:r>
            <a:r>
              <a:rPr lang="es-ES" dirty="0" smtClean="0"/>
              <a:t> </a:t>
            </a:r>
            <a:r>
              <a:rPr lang="es-ES" dirty="0" err="1" smtClean="0"/>
              <a:t>diferents</a:t>
            </a:r>
            <a:r>
              <a:rPr lang="es-ES" dirty="0" smtClean="0"/>
              <a:t> </a:t>
            </a:r>
            <a:r>
              <a:rPr lang="es-ES" dirty="0" err="1" smtClean="0"/>
              <a:t>apartats</a:t>
            </a:r>
            <a:r>
              <a:rPr lang="es-ES" dirty="0" smtClean="0"/>
              <a:t> del </a:t>
            </a:r>
            <a:r>
              <a:rPr lang="es-ES" dirty="0" err="1" smtClean="0"/>
              <a:t>projecte</a:t>
            </a:r>
            <a:r>
              <a:rPr lang="es-ES" dirty="0" smtClean="0"/>
              <a:t>, </a:t>
            </a:r>
            <a:r>
              <a:rPr lang="es-ES" dirty="0" err="1" smtClean="0"/>
              <a:t>indicant</a:t>
            </a:r>
            <a:r>
              <a:rPr lang="es-ES" dirty="0" smtClean="0"/>
              <a:t> la </a:t>
            </a:r>
            <a:r>
              <a:rPr lang="es-ES" dirty="0" err="1" smtClean="0"/>
              <a:t>pàgina</a:t>
            </a:r>
            <a:r>
              <a:rPr lang="es-ES" dirty="0" smtClean="0"/>
              <a:t> </a:t>
            </a:r>
            <a:r>
              <a:rPr lang="es-ES" dirty="0" err="1" smtClean="0"/>
              <a:t>on</a:t>
            </a:r>
            <a:r>
              <a:rPr lang="es-ES" dirty="0" smtClean="0"/>
              <a:t> </a:t>
            </a:r>
            <a:r>
              <a:rPr lang="es-ES" dirty="0" err="1" smtClean="0"/>
              <a:t>comencen</a:t>
            </a:r>
            <a:r>
              <a:rPr lang="es-ES" dirty="0" smtClean="0"/>
              <a:t>. Es confecciona un </a:t>
            </a:r>
            <a:r>
              <a:rPr lang="es-ES" dirty="0" err="1" smtClean="0"/>
              <a:t>cop</a:t>
            </a:r>
            <a:r>
              <a:rPr lang="es-ES" dirty="0" smtClean="0"/>
              <a:t> </a:t>
            </a:r>
            <a:r>
              <a:rPr lang="es-ES" dirty="0" err="1" smtClean="0"/>
              <a:t>acabat</a:t>
            </a:r>
            <a:r>
              <a:rPr lang="es-ES" dirty="0" smtClean="0"/>
              <a:t> </a:t>
            </a:r>
            <a:r>
              <a:rPr lang="es-ES" dirty="0" err="1" smtClean="0"/>
              <a:t>tot</a:t>
            </a:r>
            <a:r>
              <a:rPr lang="es-ES" dirty="0" smtClean="0"/>
              <a:t> el </a:t>
            </a:r>
            <a:r>
              <a:rPr lang="es-ES" dirty="0" err="1" smtClean="0"/>
              <a:t>treball</a:t>
            </a:r>
            <a:r>
              <a:rPr lang="es-ES" dirty="0" smtClean="0"/>
              <a:t>.</a:t>
            </a:r>
          </a:p>
          <a:p>
            <a:endParaRPr lang="es-ES" dirty="0" smtClean="0"/>
          </a:p>
          <a:p>
            <a:endParaRPr lang="es-ES" dirty="0" smtClean="0"/>
          </a:p>
          <a:p>
            <a:pPr algn="ctr">
              <a:buNone/>
            </a:pPr>
            <a:r>
              <a:rPr lang="es-ES" sz="7200" dirty="0" smtClean="0"/>
              <a:t>ÀNIMS I BONA FEINA!!!</a:t>
            </a:r>
            <a:endParaRPr lang="es-ES" sz="7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301752" y="228600"/>
            <a:ext cx="8534400" cy="896144"/>
          </a:xfrm>
        </p:spPr>
        <p:txBody>
          <a:bodyPr>
            <a:normAutofit fontScale="90000"/>
          </a:bodyPr>
          <a:lstStyle/>
          <a:p>
            <a:r>
              <a:rPr lang="ca-ES" dirty="0" smtClean="0"/>
              <a:t>Exemples de camps als que es pot aplicar el projecte</a:t>
            </a:r>
            <a:endParaRPr lang="ca-ES" dirty="0"/>
          </a:p>
        </p:txBody>
      </p:sp>
      <p:sp>
        <p:nvSpPr>
          <p:cNvPr id="3" name="Contenidor de contingut 2"/>
          <p:cNvSpPr>
            <a:spLocks noGrp="1"/>
          </p:cNvSpPr>
          <p:nvPr>
            <p:ph sz="quarter" idx="1"/>
          </p:nvPr>
        </p:nvSpPr>
        <p:spPr/>
        <p:txBody>
          <a:bodyPr>
            <a:normAutofit/>
          </a:bodyPr>
          <a:lstStyle/>
          <a:p>
            <a:pPr marL="0" indent="0" algn="ctr">
              <a:buFont typeface="Arial" pitchFamily="34" charset="0"/>
              <a:buChar char="•"/>
            </a:pPr>
            <a:r>
              <a:rPr lang="ca-ES" sz="2000" dirty="0" smtClean="0"/>
              <a:t>Empreses de serveis esportius</a:t>
            </a:r>
          </a:p>
          <a:p>
            <a:pPr marL="0" indent="0" algn="ctr">
              <a:buFont typeface="Arial" pitchFamily="34" charset="0"/>
              <a:buChar char="•"/>
            </a:pPr>
            <a:r>
              <a:rPr lang="ca-ES" sz="2000" dirty="0" smtClean="0"/>
              <a:t>Patronats esportius o entitats esportives municipals (fundacions).</a:t>
            </a:r>
          </a:p>
          <a:p>
            <a:pPr marL="0" indent="0" algn="ctr">
              <a:buFont typeface="Arial" pitchFamily="34" charset="0"/>
              <a:buChar char="•"/>
            </a:pPr>
            <a:r>
              <a:rPr lang="ca-ES" sz="2000" dirty="0" smtClean="0"/>
              <a:t>Clubs o associacions esportives.</a:t>
            </a:r>
          </a:p>
          <a:p>
            <a:pPr marL="0" indent="0" algn="ctr">
              <a:buFont typeface="Arial" pitchFamily="34" charset="0"/>
              <a:buChar char="•"/>
            </a:pPr>
            <a:r>
              <a:rPr lang="ca-ES" sz="2000" dirty="0" smtClean="0"/>
              <a:t>Clubs o associacions de caràcter social.</a:t>
            </a:r>
          </a:p>
          <a:p>
            <a:pPr marL="0" indent="0" algn="ctr">
              <a:buFont typeface="Arial" pitchFamily="34" charset="0"/>
              <a:buChar char="•"/>
            </a:pPr>
            <a:r>
              <a:rPr lang="ca-ES" sz="2000" dirty="0" smtClean="0"/>
              <a:t>Empreses turístiques, hotels, càmpings, balnearis, etc.</a:t>
            </a:r>
          </a:p>
          <a:p>
            <a:pPr marL="0" indent="0" algn="ctr">
              <a:buFont typeface="Arial" pitchFamily="34" charset="0"/>
              <a:buChar char="•"/>
            </a:pPr>
            <a:r>
              <a:rPr lang="ca-ES" sz="2000" dirty="0" smtClean="0"/>
              <a:t>Grans empreses amb serveis esportius per als seus empleats.</a:t>
            </a:r>
          </a:p>
          <a:p>
            <a:pPr marL="0" indent="0" algn="ctr">
              <a:buFont typeface="Arial" pitchFamily="34" charset="0"/>
              <a:buChar char="•"/>
            </a:pPr>
            <a:r>
              <a:rPr lang="ca-ES" sz="2000" dirty="0" smtClean="0"/>
              <a:t>Centres geriàtrics o de caràcter social.</a:t>
            </a:r>
          </a:p>
          <a:p>
            <a:pPr marL="0" indent="0" algn="ctr">
              <a:buFont typeface="Arial" pitchFamily="34" charset="0"/>
              <a:buChar char="•"/>
            </a:pPr>
            <a:r>
              <a:rPr lang="ca-ES" sz="2000" dirty="0" smtClean="0"/>
              <a:t>Federacions esportives.</a:t>
            </a:r>
          </a:p>
          <a:p>
            <a:pPr marL="0" indent="0" algn="ctr">
              <a:buFont typeface="Arial" pitchFamily="34" charset="0"/>
              <a:buChar char="•"/>
            </a:pPr>
            <a:r>
              <a:rPr lang="ca-ES" sz="2000" dirty="0" smtClean="0"/>
              <a:t>Organismes públics d'esports (diputacions, direccions generals de   Esport, etc.).</a:t>
            </a:r>
          </a:p>
          <a:p>
            <a:pPr marL="0" indent="0" algn="ctr">
              <a:buFont typeface="Arial" pitchFamily="34" charset="0"/>
              <a:buChar char="•"/>
            </a:pPr>
            <a:r>
              <a:rPr lang="ca-ES" sz="2000" dirty="0" smtClean="0"/>
              <a:t>Ludoteques.</a:t>
            </a:r>
          </a:p>
          <a:p>
            <a:pPr marL="0" indent="0" algn="ctr">
              <a:buFont typeface="Arial" pitchFamily="34" charset="0"/>
              <a:buChar char="•"/>
            </a:pPr>
            <a:r>
              <a:rPr lang="ca-ES" sz="2000" dirty="0" smtClean="0"/>
              <a:t>Etc...</a:t>
            </a:r>
            <a:endParaRPr lang="ca-ES" sz="2000" dirty="0"/>
          </a:p>
        </p:txBody>
      </p:sp>
    </p:spTree>
    <p:extLst>
      <p:ext uri="{BB962C8B-B14F-4D97-AF65-F5344CB8AC3E}">
        <p14:creationId xmlns:p14="http://schemas.microsoft.com/office/powerpoint/2010/main" xmlns="" val="39972952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251520" y="260648"/>
            <a:ext cx="8518720" cy="936104"/>
          </a:xfrm>
        </p:spPr>
        <p:txBody>
          <a:bodyPr>
            <a:normAutofit/>
          </a:bodyPr>
          <a:lstStyle/>
          <a:p>
            <a:r>
              <a:rPr lang="ca-ES" b="1" dirty="0" smtClean="0"/>
              <a:t>Els apartats d’un projecte d’animació</a:t>
            </a:r>
            <a:endParaRPr lang="ca-ES" dirty="0"/>
          </a:p>
        </p:txBody>
      </p:sp>
      <p:sp>
        <p:nvSpPr>
          <p:cNvPr id="3" name="Contenidor de contingut 2"/>
          <p:cNvSpPr>
            <a:spLocks noGrp="1"/>
          </p:cNvSpPr>
          <p:nvPr>
            <p:ph sz="quarter" idx="1"/>
          </p:nvPr>
        </p:nvSpPr>
        <p:spPr>
          <a:xfrm>
            <a:off x="301752" y="1527048"/>
            <a:ext cx="8503920" cy="4926288"/>
          </a:xfrm>
        </p:spPr>
        <p:txBody>
          <a:bodyPr numCol="2">
            <a:normAutofit/>
          </a:bodyPr>
          <a:lstStyle/>
          <a:p>
            <a:pPr marL="514350" lvl="0" indent="-514350">
              <a:buFont typeface="+mj-lt"/>
              <a:buAutoNum type="arabicPeriod"/>
            </a:pPr>
            <a:r>
              <a:rPr lang="ca-ES" sz="2400" dirty="0" smtClean="0"/>
              <a:t>Títol del projecte.</a:t>
            </a:r>
          </a:p>
          <a:p>
            <a:pPr marL="514350" lvl="0" indent="-514350">
              <a:buFont typeface="+mj-lt"/>
              <a:buAutoNum type="arabicPeriod"/>
            </a:pPr>
            <a:endParaRPr lang="ca-ES" sz="2400" dirty="0"/>
          </a:p>
          <a:p>
            <a:pPr marL="514350" lvl="0" indent="-514350">
              <a:buFont typeface="+mj-lt"/>
              <a:buAutoNum type="arabicPeriod"/>
            </a:pPr>
            <a:r>
              <a:rPr lang="ca-ES" sz="2400" dirty="0" smtClean="0"/>
              <a:t>Presentació o introducció.</a:t>
            </a:r>
          </a:p>
          <a:p>
            <a:pPr marL="514350" lvl="0" indent="-514350">
              <a:buFont typeface="+mj-lt"/>
              <a:buAutoNum type="arabicPeriod"/>
            </a:pPr>
            <a:endParaRPr lang="ca-ES" sz="2400" dirty="0" smtClean="0"/>
          </a:p>
          <a:p>
            <a:pPr marL="514350" lvl="0" indent="-514350">
              <a:buFont typeface="+mj-lt"/>
              <a:buAutoNum type="arabicPeriod"/>
            </a:pPr>
            <a:r>
              <a:rPr lang="ca-ES" sz="2400" dirty="0" smtClean="0"/>
              <a:t>Justificació del projecte</a:t>
            </a:r>
          </a:p>
          <a:p>
            <a:pPr marL="514350" lvl="0" indent="-514350">
              <a:buFont typeface="+mj-lt"/>
              <a:buAutoNum type="arabicPeriod"/>
            </a:pPr>
            <a:endParaRPr lang="ca-ES" sz="2400" dirty="0" smtClean="0"/>
          </a:p>
          <a:p>
            <a:pPr marL="514350" lvl="0" indent="-514350">
              <a:buFont typeface="+mj-lt"/>
              <a:buAutoNum type="arabicPeriod"/>
            </a:pPr>
            <a:r>
              <a:rPr lang="ca-ES" sz="2400" dirty="0" smtClean="0"/>
              <a:t>Objectius del projecte.</a:t>
            </a:r>
            <a:endParaRPr lang="ca-ES" sz="2400" dirty="0"/>
          </a:p>
          <a:p>
            <a:pPr marL="514350" lvl="0" indent="-514350">
              <a:buFont typeface="+mj-lt"/>
              <a:buAutoNum type="arabicPeriod"/>
            </a:pPr>
            <a:endParaRPr lang="ca-ES" sz="2400" dirty="0" smtClean="0"/>
          </a:p>
          <a:p>
            <a:pPr marL="514350" lvl="0" indent="-514350">
              <a:buFont typeface="+mj-lt"/>
              <a:buAutoNum type="arabicPeriod"/>
            </a:pPr>
            <a:r>
              <a:rPr lang="ca-ES" sz="2400" dirty="0" smtClean="0"/>
              <a:t>Estudi de l’entorn.</a:t>
            </a:r>
          </a:p>
          <a:p>
            <a:pPr marL="514350" lvl="0" indent="-514350">
              <a:buFont typeface="+mj-lt"/>
              <a:buAutoNum type="arabicPeriod"/>
            </a:pPr>
            <a:endParaRPr lang="ca-ES" sz="2400" dirty="0" smtClean="0"/>
          </a:p>
          <a:p>
            <a:pPr marL="514350" lvl="0" indent="-514350">
              <a:buFont typeface="+mj-lt"/>
              <a:buAutoNum type="arabicPeriod"/>
            </a:pPr>
            <a:endParaRPr lang="ca-ES" sz="2400" dirty="0" smtClean="0"/>
          </a:p>
          <a:p>
            <a:pPr marL="514350" lvl="0" indent="-514350">
              <a:buFont typeface="+mj-lt"/>
              <a:buAutoNum type="arabicPeriod"/>
            </a:pPr>
            <a:r>
              <a:rPr lang="ca-ES" sz="2400" dirty="0" smtClean="0"/>
              <a:t>Instal·lacions i materials.</a:t>
            </a:r>
          </a:p>
          <a:p>
            <a:pPr marL="514350" lvl="0" indent="-514350">
              <a:buFont typeface="+mj-lt"/>
              <a:buAutoNum type="arabicPeriod"/>
            </a:pPr>
            <a:endParaRPr lang="ca-ES" sz="2400" dirty="0" smtClean="0"/>
          </a:p>
          <a:p>
            <a:pPr marL="514350" lvl="0" indent="-514350">
              <a:buFont typeface="+mj-lt"/>
              <a:buAutoNum type="arabicPeriod"/>
            </a:pPr>
            <a:r>
              <a:rPr lang="ca-ES" sz="2400" dirty="0" smtClean="0"/>
              <a:t>Recursos humans</a:t>
            </a:r>
          </a:p>
          <a:p>
            <a:pPr marL="514350" lvl="0" indent="-514350">
              <a:buFont typeface="+mj-lt"/>
              <a:buAutoNum type="arabicPeriod"/>
            </a:pPr>
            <a:endParaRPr lang="ca-ES" sz="2400" dirty="0" smtClean="0"/>
          </a:p>
          <a:p>
            <a:pPr marL="514350" lvl="0" indent="-514350">
              <a:buFont typeface="+mj-lt"/>
              <a:buAutoNum type="arabicPeriod"/>
            </a:pPr>
            <a:r>
              <a:rPr lang="ca-ES" sz="2400" dirty="0" smtClean="0"/>
              <a:t>Cost del projecte.</a:t>
            </a:r>
          </a:p>
          <a:p>
            <a:pPr marL="514350" lvl="0" indent="-514350">
              <a:buFont typeface="+mj-lt"/>
              <a:buAutoNum type="arabicPeriod"/>
            </a:pPr>
            <a:endParaRPr lang="ca-ES" sz="2400" dirty="0" smtClean="0"/>
          </a:p>
          <a:p>
            <a:pPr marL="514350" lvl="0" indent="-514350">
              <a:buFont typeface="+mj-lt"/>
              <a:buAutoNum type="arabicPeriod"/>
            </a:pPr>
            <a:r>
              <a:rPr lang="ca-ES" sz="2400" dirty="0" smtClean="0"/>
              <a:t>Col·laboracions.</a:t>
            </a:r>
          </a:p>
          <a:p>
            <a:pPr marL="514350" lvl="0" indent="-514350">
              <a:buFont typeface="+mj-lt"/>
              <a:buAutoNum type="arabicPeriod"/>
            </a:pPr>
            <a:endParaRPr lang="ca-ES" sz="2400" dirty="0" smtClean="0"/>
          </a:p>
          <a:p>
            <a:pPr marL="514350" lvl="0" indent="-514350">
              <a:buFont typeface="+mj-lt"/>
              <a:buAutoNum type="arabicPeriod"/>
            </a:pPr>
            <a:r>
              <a:rPr lang="ca-ES" sz="2400" dirty="0" smtClean="0"/>
              <a:t>Fases del projecte.</a:t>
            </a:r>
            <a:endParaRPr lang="ca-ES" sz="2400" dirty="0"/>
          </a:p>
          <a:p>
            <a:endParaRPr lang="ca-ES" dirty="0"/>
          </a:p>
        </p:txBody>
      </p:sp>
    </p:spTree>
    <p:extLst>
      <p:ext uri="{BB962C8B-B14F-4D97-AF65-F5344CB8AC3E}">
        <p14:creationId xmlns:p14="http://schemas.microsoft.com/office/powerpoint/2010/main" xmlns="" val="875668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301752" y="260648"/>
            <a:ext cx="8446712" cy="864096"/>
          </a:xfrm>
        </p:spPr>
        <p:txBody>
          <a:bodyPr>
            <a:normAutofit/>
          </a:bodyPr>
          <a:lstStyle/>
          <a:p>
            <a:r>
              <a:rPr lang="ca-ES" b="1" dirty="0" smtClean="0"/>
              <a:t>Els apartats d’un projecte d’animació</a:t>
            </a:r>
            <a:endParaRPr lang="ca-ES" dirty="0"/>
          </a:p>
        </p:txBody>
      </p:sp>
      <p:sp>
        <p:nvSpPr>
          <p:cNvPr id="3" name="Contenidor de contingut 2"/>
          <p:cNvSpPr>
            <a:spLocks noGrp="1"/>
          </p:cNvSpPr>
          <p:nvPr>
            <p:ph sz="quarter" idx="1"/>
          </p:nvPr>
        </p:nvSpPr>
        <p:spPr/>
        <p:txBody>
          <a:bodyPr numCol="2">
            <a:normAutofit/>
          </a:bodyPr>
          <a:lstStyle/>
          <a:p>
            <a:pPr marL="514350" lvl="0" indent="-514350">
              <a:buFont typeface="+mj-lt"/>
              <a:buAutoNum type="arabicPeriod" startAt="11"/>
            </a:pPr>
            <a:r>
              <a:rPr lang="ca-ES" sz="2400" dirty="0" smtClean="0"/>
              <a:t> </a:t>
            </a:r>
            <a:r>
              <a:rPr lang="ca-ES" sz="2800" dirty="0" smtClean="0"/>
              <a:t>Pla d’execució.</a:t>
            </a:r>
            <a:endParaRPr lang="ca-ES" sz="2800" dirty="0"/>
          </a:p>
          <a:p>
            <a:pPr marL="1280160" lvl="3" indent="-457200">
              <a:buFont typeface="+mj-lt"/>
              <a:buAutoNum type="alphaLcParenR"/>
            </a:pPr>
            <a:endParaRPr lang="ca-ES" sz="1800" dirty="0" smtClean="0">
              <a:solidFill>
                <a:schemeClr val="tx1"/>
              </a:solidFill>
            </a:endParaRPr>
          </a:p>
          <a:p>
            <a:pPr marL="1280160" lvl="3" indent="-457200">
              <a:buFont typeface="+mj-lt"/>
              <a:buAutoNum type="alphaLcParenR"/>
            </a:pPr>
            <a:r>
              <a:rPr lang="ca-ES" sz="1800" dirty="0" smtClean="0">
                <a:solidFill>
                  <a:schemeClr val="tx1"/>
                </a:solidFill>
              </a:rPr>
              <a:t>Objectius programats.</a:t>
            </a:r>
            <a:endParaRPr lang="ca-ES" sz="1800" dirty="0">
              <a:solidFill>
                <a:schemeClr val="tx1"/>
              </a:solidFill>
            </a:endParaRPr>
          </a:p>
          <a:p>
            <a:pPr marL="1280160" lvl="3" indent="-457200">
              <a:buFont typeface="+mj-lt"/>
              <a:buAutoNum type="alphaLcParenR"/>
            </a:pPr>
            <a:r>
              <a:rPr lang="ca-ES" sz="1800" dirty="0" smtClean="0">
                <a:solidFill>
                  <a:schemeClr val="tx1"/>
                </a:solidFill>
              </a:rPr>
              <a:t>Continguts programats.</a:t>
            </a:r>
            <a:endParaRPr lang="ca-ES" sz="1800" dirty="0">
              <a:solidFill>
                <a:schemeClr val="tx1"/>
              </a:solidFill>
            </a:endParaRPr>
          </a:p>
          <a:p>
            <a:pPr marL="1280160" lvl="3" indent="-457200">
              <a:buFont typeface="+mj-lt"/>
              <a:buAutoNum type="alphaLcParenR"/>
            </a:pPr>
            <a:r>
              <a:rPr lang="ca-ES" sz="1800" dirty="0" smtClean="0">
                <a:solidFill>
                  <a:schemeClr val="tx1"/>
                </a:solidFill>
              </a:rPr>
              <a:t>Activitats programades.</a:t>
            </a:r>
            <a:endParaRPr lang="ca-ES" sz="1800" dirty="0">
              <a:solidFill>
                <a:schemeClr val="tx1"/>
              </a:solidFill>
            </a:endParaRPr>
          </a:p>
          <a:p>
            <a:pPr marL="1337310" lvl="3" indent="-514350">
              <a:buFont typeface="+mj-lt"/>
              <a:buAutoNum type="alphaLcParenR"/>
            </a:pPr>
            <a:r>
              <a:rPr lang="ca-ES" sz="1800" dirty="0" smtClean="0">
                <a:solidFill>
                  <a:schemeClr val="tx1"/>
                </a:solidFill>
              </a:rPr>
              <a:t>Temporització.</a:t>
            </a:r>
            <a:endParaRPr lang="ca-ES" sz="1800" dirty="0">
              <a:solidFill>
                <a:schemeClr val="tx1"/>
              </a:solidFill>
            </a:endParaRPr>
          </a:p>
          <a:p>
            <a:pPr marL="1337310" lvl="3" indent="-514350">
              <a:buFont typeface="+mj-lt"/>
              <a:buAutoNum type="alphaLcParenR"/>
            </a:pPr>
            <a:r>
              <a:rPr lang="ca-ES" sz="1800" dirty="0" smtClean="0">
                <a:solidFill>
                  <a:schemeClr val="tx1"/>
                </a:solidFill>
              </a:rPr>
              <a:t>Metodologia.</a:t>
            </a:r>
            <a:endParaRPr lang="ca-ES" sz="1800" dirty="0">
              <a:solidFill>
                <a:schemeClr val="tx1"/>
              </a:solidFill>
            </a:endParaRPr>
          </a:p>
          <a:p>
            <a:pPr marL="1337310" lvl="3" indent="-514350">
              <a:buFont typeface="+mj-lt"/>
              <a:buAutoNum type="alphaLcParenR"/>
            </a:pPr>
            <a:r>
              <a:rPr lang="ca-ES" sz="1800" dirty="0" smtClean="0">
                <a:solidFill>
                  <a:schemeClr val="tx1"/>
                </a:solidFill>
              </a:rPr>
              <a:t>Instal·lacions i materials.</a:t>
            </a:r>
            <a:endParaRPr lang="ca-ES" sz="1800" dirty="0">
              <a:solidFill>
                <a:schemeClr val="tx1"/>
              </a:solidFill>
            </a:endParaRPr>
          </a:p>
          <a:p>
            <a:pPr marL="1337310" lvl="3" indent="-514350">
              <a:buFont typeface="+mj-lt"/>
              <a:buAutoNum type="alphaLcParenR"/>
            </a:pPr>
            <a:r>
              <a:rPr lang="ca-ES" sz="1800" dirty="0" smtClean="0">
                <a:solidFill>
                  <a:schemeClr val="tx1"/>
                </a:solidFill>
              </a:rPr>
              <a:t>Recursos humans.</a:t>
            </a:r>
          </a:p>
          <a:p>
            <a:pPr marL="1337310" lvl="3" indent="-514350">
              <a:buFont typeface="+mj-lt"/>
              <a:buAutoNum type="alphaLcParenR"/>
            </a:pPr>
            <a:r>
              <a:rPr lang="ca-ES" sz="1800" dirty="0" smtClean="0">
                <a:solidFill>
                  <a:schemeClr val="tx1"/>
                </a:solidFill>
              </a:rPr>
              <a:t>Sistemes d’avaluació</a:t>
            </a:r>
          </a:p>
          <a:p>
            <a:pPr marL="514350" lvl="0" indent="-514350">
              <a:buFont typeface="+mj-lt"/>
              <a:buAutoNum type="arabicPeriod" startAt="12"/>
            </a:pPr>
            <a:endParaRPr lang="ca-ES" dirty="0" smtClean="0"/>
          </a:p>
          <a:p>
            <a:pPr marL="514350" lvl="0" indent="-514350">
              <a:buFont typeface="+mj-lt"/>
              <a:buAutoNum type="arabicPeriod" startAt="12"/>
            </a:pPr>
            <a:endParaRPr lang="ca-ES" dirty="0" smtClean="0"/>
          </a:p>
          <a:p>
            <a:pPr marL="514350" lvl="0" indent="-514350">
              <a:buFont typeface="+mj-lt"/>
              <a:buAutoNum type="arabicPeriod" startAt="12"/>
            </a:pPr>
            <a:r>
              <a:rPr lang="ca-ES" dirty="0" smtClean="0"/>
              <a:t>Documents annexes</a:t>
            </a:r>
          </a:p>
          <a:p>
            <a:pPr marL="514350" lvl="0" indent="-514350">
              <a:buFont typeface="+mj-lt"/>
              <a:buAutoNum type="arabicPeriod" startAt="12"/>
            </a:pPr>
            <a:endParaRPr lang="ca-ES" dirty="0" smtClean="0"/>
          </a:p>
          <a:p>
            <a:pPr marL="514350" lvl="0" indent="-514350">
              <a:buFont typeface="+mj-lt"/>
              <a:buAutoNum type="arabicPeriod" startAt="12"/>
            </a:pPr>
            <a:r>
              <a:rPr lang="ca-ES" dirty="0" smtClean="0"/>
              <a:t>Bibliògrafa</a:t>
            </a:r>
          </a:p>
          <a:p>
            <a:pPr marL="514350" lvl="0" indent="-514350">
              <a:buFont typeface="+mj-lt"/>
              <a:buAutoNum type="arabicPeriod" startAt="12"/>
            </a:pPr>
            <a:endParaRPr lang="ca-ES" dirty="0" smtClean="0"/>
          </a:p>
          <a:p>
            <a:pPr marL="514350" lvl="0" indent="-514350">
              <a:buFont typeface="+mj-lt"/>
              <a:buAutoNum type="arabicPeriod" startAt="12"/>
            </a:pPr>
            <a:r>
              <a:rPr lang="ca-ES" dirty="0" smtClean="0"/>
              <a:t>Índex</a:t>
            </a:r>
          </a:p>
          <a:p>
            <a:pPr marL="1337310" lvl="3" indent="-514350">
              <a:buNone/>
            </a:pPr>
            <a:endParaRPr lang="ca-ES" sz="2400" dirty="0">
              <a:solidFill>
                <a:schemeClr val="tx1"/>
              </a:solidFill>
            </a:endParaRPr>
          </a:p>
        </p:txBody>
      </p:sp>
    </p:spTree>
    <p:extLst>
      <p:ext uri="{BB962C8B-B14F-4D97-AF65-F5344CB8AC3E}">
        <p14:creationId xmlns:p14="http://schemas.microsoft.com/office/powerpoint/2010/main" xmlns="" val="2732592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260648"/>
            <a:ext cx="8640960" cy="720080"/>
          </a:xfrm>
        </p:spPr>
        <p:txBody>
          <a:bodyPr>
            <a:normAutofit fontScale="90000"/>
          </a:bodyPr>
          <a:lstStyle/>
          <a:p>
            <a:pPr lvl="0"/>
            <a:r>
              <a:rPr lang="ca-ES" sz="3600" dirty="0" smtClean="0"/>
              <a:t>                  </a:t>
            </a:r>
            <a:br>
              <a:rPr lang="ca-ES" sz="3600" dirty="0" smtClean="0"/>
            </a:br>
            <a:r>
              <a:rPr lang="ca-ES" sz="3600" dirty="0" smtClean="0"/>
              <a:t/>
            </a:r>
            <a:br>
              <a:rPr lang="ca-ES" sz="3600" dirty="0" smtClean="0"/>
            </a:br>
            <a:r>
              <a:rPr lang="ca-ES" sz="3600" dirty="0" smtClean="0"/>
              <a:t/>
            </a:r>
            <a:br>
              <a:rPr lang="ca-ES" sz="3600" dirty="0" smtClean="0"/>
            </a:br>
            <a:r>
              <a:rPr lang="ca-ES" sz="3600" dirty="0" smtClean="0"/>
              <a:t/>
            </a:r>
            <a:br>
              <a:rPr lang="ca-ES" sz="3600" dirty="0" smtClean="0"/>
            </a:br>
            <a:r>
              <a:rPr lang="ca-ES" sz="3600" dirty="0" smtClean="0"/>
              <a:t>                   </a:t>
            </a:r>
            <a:br>
              <a:rPr lang="ca-ES" sz="3600" dirty="0" smtClean="0"/>
            </a:br>
            <a:r>
              <a:rPr lang="ca-ES" sz="3600" dirty="0" smtClean="0"/>
              <a:t/>
            </a:r>
            <a:br>
              <a:rPr lang="ca-ES" sz="3600" dirty="0" smtClean="0"/>
            </a:br>
            <a:r>
              <a:rPr lang="ca-ES" sz="3600" dirty="0" smtClean="0"/>
              <a:t/>
            </a:r>
            <a:br>
              <a:rPr lang="ca-ES" sz="3600" dirty="0" smtClean="0"/>
            </a:br>
            <a:r>
              <a:rPr lang="ca-ES" sz="3600" dirty="0" smtClean="0"/>
              <a:t>1. Títol del projecte</a:t>
            </a:r>
            <a:endParaRPr lang="es-ES" dirty="0"/>
          </a:p>
        </p:txBody>
      </p:sp>
      <p:sp>
        <p:nvSpPr>
          <p:cNvPr id="3" name="2 Marcador de contenido"/>
          <p:cNvSpPr>
            <a:spLocks noGrp="1"/>
          </p:cNvSpPr>
          <p:nvPr>
            <p:ph sz="quarter" idx="1"/>
          </p:nvPr>
        </p:nvSpPr>
        <p:spPr/>
        <p:txBody>
          <a:bodyPr/>
          <a:lstStyle/>
          <a:p>
            <a:r>
              <a:rPr lang="ca-ES" dirty="0" smtClean="0"/>
              <a:t>El títol ha ser clar i concís i recollir el tema central del projecte.</a:t>
            </a:r>
          </a:p>
          <a:p>
            <a:endParaRPr lang="ca-ES" dirty="0" smtClean="0"/>
          </a:p>
          <a:p>
            <a:r>
              <a:rPr lang="ca-ES" dirty="0" smtClean="0"/>
              <a:t>Ha de recollir la funció principal de l'empresa o de l'activitat que l'ha suscitat.</a:t>
            </a:r>
          </a:p>
          <a:p>
            <a:endParaRPr lang="ca-ES" dirty="0" smtClean="0"/>
          </a:p>
          <a:p>
            <a:r>
              <a:rPr lang="ca-ES" dirty="0" smtClean="0"/>
              <a:t>No s’ha d'utilitzar el nom o lema de l’empresa com a títol del projecte.</a:t>
            </a:r>
            <a:endParaRPr lang="ca-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260648"/>
            <a:ext cx="8534400" cy="792088"/>
          </a:xfrm>
        </p:spPr>
        <p:txBody>
          <a:bodyPr>
            <a:normAutofit fontScale="90000"/>
          </a:bodyPr>
          <a:lstStyle/>
          <a:p>
            <a:pPr lvl="0"/>
            <a:r>
              <a:rPr lang="ca-ES" sz="3600" dirty="0" smtClean="0"/>
              <a:t/>
            </a:r>
            <a:br>
              <a:rPr lang="ca-ES" sz="3600" dirty="0" smtClean="0"/>
            </a:br>
            <a:r>
              <a:rPr lang="ca-ES" sz="3600" dirty="0" smtClean="0"/>
              <a:t>2. Presentació o introducció</a:t>
            </a:r>
            <a:endParaRPr lang="es-ES" dirty="0"/>
          </a:p>
        </p:txBody>
      </p:sp>
      <p:sp>
        <p:nvSpPr>
          <p:cNvPr id="3" name="2 Marcador de contenido"/>
          <p:cNvSpPr>
            <a:spLocks noGrp="1"/>
          </p:cNvSpPr>
          <p:nvPr>
            <p:ph sz="quarter" idx="1"/>
          </p:nvPr>
        </p:nvSpPr>
        <p:spPr/>
        <p:txBody>
          <a:bodyPr/>
          <a:lstStyle/>
          <a:p>
            <a:r>
              <a:rPr lang="ca-ES" dirty="0" smtClean="0"/>
              <a:t>Aquest apartat és un text que destaca els aspectes més generals del projecte .</a:t>
            </a:r>
          </a:p>
          <a:p>
            <a:r>
              <a:rPr lang="ca-ES" dirty="0" smtClean="0"/>
              <a:t>És important situar de forma precisa el projecte (en un determinat context, en un determinat àmbit, en un determinat sector de població, encaminat cap a un tipus concret d'objectius, etc.). És a dir, cal explicar del que tracta el treball.</a:t>
            </a:r>
          </a:p>
          <a:p>
            <a:r>
              <a:rPr lang="es-ES" dirty="0" smtClean="0"/>
              <a:t> </a:t>
            </a:r>
            <a:r>
              <a:rPr lang="ca-ES" dirty="0" smtClean="0"/>
              <a:t>Ho podríem definir com un resum general de tot el document.</a:t>
            </a:r>
            <a:endParaRPr lang="ca-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lvl="0"/>
            <a:r>
              <a:rPr lang="ca-ES" sz="3600" dirty="0" smtClean="0"/>
              <a:t/>
            </a:r>
            <a:br>
              <a:rPr lang="ca-ES" sz="3600" dirty="0" smtClean="0"/>
            </a:br>
            <a:r>
              <a:rPr lang="ca-ES" sz="3600" dirty="0" smtClean="0"/>
              <a:t>3. Justificació del projecte</a:t>
            </a:r>
            <a:endParaRPr lang="es-ES" dirty="0"/>
          </a:p>
        </p:txBody>
      </p:sp>
      <p:sp>
        <p:nvSpPr>
          <p:cNvPr id="3" name="2 Marcador de contenido"/>
          <p:cNvSpPr>
            <a:spLocks noGrp="1"/>
          </p:cNvSpPr>
          <p:nvPr>
            <p:ph sz="quarter" idx="1"/>
          </p:nvPr>
        </p:nvSpPr>
        <p:spPr/>
        <p:txBody>
          <a:bodyPr>
            <a:normAutofit/>
          </a:bodyPr>
          <a:lstStyle/>
          <a:p>
            <a:r>
              <a:rPr lang="ca-ES" dirty="0" smtClean="0"/>
              <a:t>La justificació tracta sobre la idoneïtat del projecte. </a:t>
            </a:r>
          </a:p>
          <a:p>
            <a:r>
              <a:rPr lang="ca-ES" dirty="0" smtClean="0"/>
              <a:t>L'autor tracta d'argumentar aquesta idoneïtat per les necessitats no cobertes a les quals s'adreça.</a:t>
            </a:r>
          </a:p>
          <a:p>
            <a:r>
              <a:rPr lang="ca-ES" dirty="0" smtClean="0"/>
              <a:t>La justificació també pot incloure arguments sobre el poc ús de determinats espais o de la poca productivitat que estan donant, proposant -amb les activitats que inclou el projecte- una solució.</a:t>
            </a:r>
          </a:p>
          <a:p>
            <a:r>
              <a:rPr lang="ca-ES" dirty="0" smtClean="0"/>
              <a:t>També hi ha situacions socials que justifiquen un projecte d'animació.</a:t>
            </a:r>
            <a:endParaRPr lang="ca-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4. Objectius del projecte</a:t>
            </a:r>
            <a:endParaRPr lang="ca-ES" dirty="0"/>
          </a:p>
        </p:txBody>
      </p:sp>
      <p:sp>
        <p:nvSpPr>
          <p:cNvPr id="3" name="2 Marcador de contenido"/>
          <p:cNvSpPr>
            <a:spLocks noGrp="1"/>
          </p:cNvSpPr>
          <p:nvPr>
            <p:ph sz="quarter" idx="1"/>
          </p:nvPr>
        </p:nvSpPr>
        <p:spPr/>
        <p:txBody>
          <a:bodyPr>
            <a:normAutofit fontScale="92500" lnSpcReduction="10000"/>
          </a:bodyPr>
          <a:lstStyle/>
          <a:p>
            <a:r>
              <a:rPr lang="ca-ES" dirty="0" smtClean="0"/>
              <a:t>Aquest apartat està dedicat a llistar els objectius generals que es pretenen assolir. </a:t>
            </a:r>
          </a:p>
          <a:p>
            <a:r>
              <a:rPr lang="ca-ES" dirty="0" smtClean="0"/>
              <a:t>Els objectius es plantegen en infinitiu, per la seva més fàcil identificació. </a:t>
            </a:r>
          </a:p>
          <a:p>
            <a:r>
              <a:rPr lang="ca-ES" dirty="0" smtClean="0"/>
              <a:t>Els objectius generals són els grans fins i poden referir-se a diferents categories i àmbits: lúdics, participatius, de salut, psicològics, socials, tècnics o específics d'una especialitat, etc.</a:t>
            </a:r>
          </a:p>
          <a:p>
            <a:r>
              <a:rPr lang="ca-ES" dirty="0" smtClean="0"/>
              <a:t> És poden enunciar com a fins a aconseguir tant per part dels destinataris finals del projecte (els usuaris, els clients, els esportistes, etc.), com per part dels organitzadors o de l'entitat organitzadora.</a:t>
            </a:r>
            <a:endParaRPr lang="ca-E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353</TotalTime>
  <Words>1931</Words>
  <Application>Microsoft Office PowerPoint</Application>
  <PresentationFormat>Presentación en pantalla (4:3)</PresentationFormat>
  <Paragraphs>168</Paragraphs>
  <Slides>24</Slides>
  <Notes>0</Notes>
  <HiddenSlides>0</HiddenSlides>
  <MMClips>0</MMClips>
  <ScaleCrop>false</ScaleCrop>
  <HeadingPairs>
    <vt:vector size="4" baseType="variant">
      <vt:variant>
        <vt:lpstr>Tema</vt:lpstr>
      </vt:variant>
      <vt:variant>
        <vt:i4>1</vt:i4>
      </vt:variant>
      <vt:variant>
        <vt:lpstr>Títulos de diapositiva</vt:lpstr>
      </vt:variant>
      <vt:variant>
        <vt:i4>24</vt:i4>
      </vt:variant>
    </vt:vector>
  </HeadingPairs>
  <TitlesOfParts>
    <vt:vector size="25" baseType="lpstr">
      <vt:lpstr>Civil</vt:lpstr>
      <vt:lpstr>Projecte d’animació d’ activitats físiques i recreatives</vt:lpstr>
      <vt:lpstr>Generalitats</vt:lpstr>
      <vt:lpstr>Exemples de camps als que es pot aplicar el projecte</vt:lpstr>
      <vt:lpstr>Els apartats d’un projecte d’animació</vt:lpstr>
      <vt:lpstr>Els apartats d’un projecte d’animació</vt:lpstr>
      <vt:lpstr>                                            1. Títol del projecte</vt:lpstr>
      <vt:lpstr> 2. Presentació o introducció</vt:lpstr>
      <vt:lpstr> 3. Justificació del projecte</vt:lpstr>
      <vt:lpstr>4. Objectius del projecte</vt:lpstr>
      <vt:lpstr>5. Estudi de l’entorn</vt:lpstr>
      <vt:lpstr>6. Instal·lacions i materials</vt:lpstr>
      <vt:lpstr>7. Recursos humans</vt:lpstr>
      <vt:lpstr>8. Cost del projecte</vt:lpstr>
      <vt:lpstr>9. Col·laboracions</vt:lpstr>
      <vt:lpstr>10. Fases del projecte</vt:lpstr>
      <vt:lpstr>11. Pla d’execució</vt:lpstr>
      <vt:lpstr>11. Pla d’execució</vt:lpstr>
      <vt:lpstr>11. Pla d’execució</vt:lpstr>
      <vt:lpstr>11. Pla d’execució</vt:lpstr>
      <vt:lpstr>11. Pla d’execució</vt:lpstr>
      <vt:lpstr>11. Pla d’execució</vt:lpstr>
      <vt:lpstr>12. Documents annexes</vt:lpstr>
      <vt:lpstr>13. Bibliografia</vt:lpstr>
      <vt:lpstr>14. Índex</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Proyecto de animación de actitudes físicas y recreativas</dc:title>
  <dc:creator>Usuari</dc:creator>
  <cp:lastModifiedBy>Usuari</cp:lastModifiedBy>
  <cp:revision>38</cp:revision>
  <dcterms:created xsi:type="dcterms:W3CDTF">2018-04-05T16:13:11Z</dcterms:created>
  <dcterms:modified xsi:type="dcterms:W3CDTF">2018-04-08T15:29:22Z</dcterms:modified>
</cp:coreProperties>
</file>