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61" r:id="rId6"/>
    <p:sldId id="25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91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494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144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214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322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150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024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646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064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183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68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F97B8-6A6B-4E5E-A5D3-13EE9754D85D}" type="datetimeFigureOut">
              <a:rPr lang="es-ES" smtClean="0"/>
              <a:t>04/10/2015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FFE45-6683-434B-B45A-A5009BC33B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843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79513" y="1147763"/>
            <a:ext cx="8512182" cy="5614343"/>
          </a:xfrm>
        </p:spPr>
        <p:txBody>
          <a:bodyPr>
            <a:noAutofit/>
          </a:bodyPr>
          <a:lstStyle/>
          <a:p>
            <a:r>
              <a:rPr lang="ca-ES" sz="2000" b="1" i="1" u="sng" dirty="0" smtClean="0"/>
              <a:t>DEFINICIÓ</a:t>
            </a:r>
            <a:r>
              <a:rPr lang="ca-ES" sz="2000" dirty="0" smtClean="0"/>
              <a:t>: mitjançant la </a:t>
            </a:r>
            <a:r>
              <a:rPr lang="ca-ES" sz="2000" b="1" dirty="0" smtClean="0"/>
              <a:t>RESPIRACIÓ</a:t>
            </a:r>
            <a:r>
              <a:rPr lang="ca-ES" sz="2000" dirty="0" smtClean="0"/>
              <a:t>, s’efectuen canvis gasosos entre els teixits vius i el medi exterior. L’aparell respiratori de l’home comprèn com punts de verificació fonamentals el nas i la boca, mitjançant els quals  es realitzen els moviments bàsics respiratoris: la inspiració i l’espiració.</a:t>
            </a:r>
            <a:br>
              <a:rPr lang="ca-ES" sz="2000" dirty="0" smtClean="0"/>
            </a:br>
            <a:r>
              <a:rPr lang="ca-ES" sz="2000" dirty="0" smtClean="0"/>
              <a:t>Existeixen variants en la respiració humana segons el medi en el qual es desenvolupa (terrestre o aquàtic). És una necessitat fisiològica.</a:t>
            </a:r>
            <a:br>
              <a:rPr lang="ca-ES" sz="2000" dirty="0" smtClean="0"/>
            </a:br>
            <a:r>
              <a:rPr lang="ca-ES" sz="2000" dirty="0" smtClean="0"/>
              <a:t>Aquestes diferències requereixin d’una adaptació.</a:t>
            </a:r>
            <a:br>
              <a:rPr lang="ca-ES" sz="2000" dirty="0" smtClean="0"/>
            </a:br>
            <a:r>
              <a:rPr lang="ca-ES" sz="2000" dirty="0" smtClean="0"/>
              <a:t>Entendrem la </a:t>
            </a:r>
            <a:r>
              <a:rPr lang="ca-ES" sz="2000" b="1" dirty="0" smtClean="0"/>
              <a:t>RESPIRACIÓ com un element de domini del medi i com una necessitat bàsica d’aprenentatge.</a:t>
            </a: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Contribuirà molt al domini de l’aigua</a:t>
            </a:r>
            <a:br>
              <a:rPr lang="ca-ES" sz="2000" dirty="0" smtClean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Estructurarem el seu aprenentatge de la següent manera:</a:t>
            </a:r>
            <a:br>
              <a:rPr lang="ca-ES" sz="2000" dirty="0" smtClean="0"/>
            </a:br>
            <a:r>
              <a:rPr lang="ca-ES" sz="2000" b="1" dirty="0" smtClean="0"/>
              <a:t>a)      </a:t>
            </a:r>
            <a:r>
              <a:rPr lang="ca-ES" sz="2000" b="1" i="1" u="sng" dirty="0" smtClean="0"/>
              <a:t>RESPIRACIÓ SENSE DESPLAÇAMENT - ESTÀTICA</a:t>
            </a:r>
            <a:r>
              <a:rPr lang="ca-ES" sz="2000" b="1" dirty="0" smtClean="0"/>
              <a:t/>
            </a:r>
            <a:br>
              <a:rPr lang="ca-ES" sz="2000" b="1" dirty="0" smtClean="0"/>
            </a:br>
            <a:r>
              <a:rPr lang="ca-ES" sz="2000" b="1" dirty="0" smtClean="0"/>
              <a:t>b)     </a:t>
            </a:r>
            <a:r>
              <a:rPr lang="ca-ES" sz="2000" b="1" i="1" u="sng" dirty="0" smtClean="0"/>
              <a:t>RESPIRACIÓ AMB DESPLAÇAMENT</a:t>
            </a:r>
            <a:r>
              <a:rPr lang="ca-ES" sz="2000" i="1" u="sng" dirty="0"/>
              <a:t> </a:t>
            </a:r>
            <a:r>
              <a:rPr lang="ca-ES" sz="2000" b="1" i="1" u="sng" dirty="0" smtClean="0"/>
              <a:t>- DINÀMICA</a:t>
            </a: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/>
              <a:t>	</a:t>
            </a:r>
            <a:r>
              <a:rPr lang="ca-ES" sz="2000" dirty="0" smtClean="0"/>
              <a:t>	-específiques (moviment tècniques estils)</a:t>
            </a:r>
            <a:br>
              <a:rPr lang="ca-ES" sz="2000" dirty="0" smtClean="0"/>
            </a:br>
            <a:r>
              <a:rPr lang="ca-ES" sz="2000" dirty="0" smtClean="0"/>
              <a:t>-no específiques</a:t>
            </a:r>
            <a:br>
              <a:rPr lang="ca-ES" sz="2000" dirty="0" smtClean="0"/>
            </a:br>
            <a:r>
              <a:rPr lang="ca-ES" sz="2000" dirty="0" smtClean="0"/>
              <a:t>(la respiració amb desplaçament va associada a una forma propulsiva)</a:t>
            </a:r>
            <a:br>
              <a:rPr lang="ca-ES" sz="2000" dirty="0" smtClean="0"/>
            </a:br>
            <a:r>
              <a:rPr lang="ca-ES" sz="2000" dirty="0" smtClean="0"/>
              <a:t/>
            </a:r>
            <a:br>
              <a:rPr lang="ca-ES" sz="2000" dirty="0" smtClean="0"/>
            </a:br>
            <a:endParaRPr lang="es-ES" sz="2000" dirty="0"/>
          </a:p>
        </p:txBody>
      </p:sp>
      <p:sp>
        <p:nvSpPr>
          <p:cNvPr id="4" name="Rectangle 3"/>
          <p:cNvSpPr/>
          <p:nvPr/>
        </p:nvSpPr>
        <p:spPr>
          <a:xfrm>
            <a:off x="1139232" y="303805"/>
            <a:ext cx="6625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a-ES" sz="3600" b="1" u="sng" dirty="0" smtClean="0"/>
              <a:t>APRENDRE A NEDAR: RESPIRACIÓ</a:t>
            </a:r>
            <a:endParaRPr lang="es-ES" sz="3600" dirty="0"/>
          </a:p>
        </p:txBody>
      </p:sp>
      <p:sp>
        <p:nvSpPr>
          <p:cNvPr id="5" name="Rectangle 4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95381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tge 6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320" y="6295733"/>
            <a:ext cx="7143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284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712967" cy="4896544"/>
          </a:xfrm>
        </p:spPr>
        <p:txBody>
          <a:bodyPr>
            <a:normAutofit fontScale="90000"/>
          </a:bodyPr>
          <a:lstStyle/>
          <a:p>
            <a:pPr algn="l"/>
            <a:r>
              <a:rPr lang="ca-ES" sz="2000" b="1" i="1" dirty="0"/>
              <a:t>a</a:t>
            </a:r>
            <a:r>
              <a:rPr lang="ca-ES" sz="2000" b="1" i="1" dirty="0" smtClean="0"/>
              <a:t>) </a:t>
            </a:r>
            <a:r>
              <a:rPr lang="ca-ES" sz="2000" b="1" i="1" u="sng" dirty="0" smtClean="0"/>
              <a:t>RESPIRACIÓ SENSE DESPLAÇAMENT – ESTÀTICA</a:t>
            </a:r>
            <a:br>
              <a:rPr lang="ca-ES" sz="2000" b="1" i="1" u="sng" dirty="0" smtClean="0"/>
            </a:br>
            <a:r>
              <a:rPr lang="ca-ES" sz="2000" b="1" i="1" u="sng" dirty="0"/>
              <a:t/>
            </a:r>
            <a:br>
              <a:rPr lang="ca-ES" sz="2000" b="1" i="1" u="sng" dirty="0"/>
            </a:br>
            <a:r>
              <a:rPr lang="ca-ES" sz="2000" dirty="0" smtClean="0"/>
              <a:t>ASPECTES A TREBALLAR:</a:t>
            </a:r>
            <a:br>
              <a:rPr lang="ca-ES" sz="2000" dirty="0" smtClean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- </a:t>
            </a:r>
            <a:r>
              <a:rPr lang="ca-ES" sz="2000" b="1" u="sng" dirty="0" smtClean="0"/>
              <a:t>coneixement de les fases respiratòries</a:t>
            </a:r>
            <a:r>
              <a:rPr lang="ca-ES" sz="2000" dirty="0" smtClean="0"/>
              <a:t>: </a:t>
            </a:r>
            <a:br>
              <a:rPr lang="ca-ES" sz="2000" dirty="0" smtClean="0"/>
            </a:br>
            <a:r>
              <a:rPr lang="ca-ES" sz="2000" dirty="0" smtClean="0"/>
              <a:t>	INSPIRACIÓ (PRESA D’AIRE): bucal i curta</a:t>
            </a:r>
            <a:br>
              <a:rPr lang="ca-ES" sz="2000" dirty="0" smtClean="0"/>
            </a:br>
            <a:r>
              <a:rPr lang="ca-ES" sz="2000" dirty="0" smtClean="0"/>
              <a:t>     	ESPIRACIÓ (EXPULSIÓ D’AIRE): nasal i </a:t>
            </a:r>
            <a:r>
              <a:rPr lang="ca-ES" sz="2000" dirty="0" err="1" smtClean="0"/>
              <a:t>buconasal</a:t>
            </a:r>
            <a:r>
              <a:rPr lang="ca-ES" sz="2000" dirty="0" smtClean="0"/>
              <a:t> i/o total</a:t>
            </a:r>
            <a:br>
              <a:rPr lang="ca-ES" sz="2000" dirty="0" smtClean="0"/>
            </a:br>
            <a:r>
              <a:rPr lang="ca-ES" sz="2000" dirty="0"/>
              <a:t/>
            </a:r>
            <a:br>
              <a:rPr lang="ca-ES" sz="2000" dirty="0"/>
            </a:br>
            <a:r>
              <a:rPr lang="ca-ES" sz="2000" dirty="0" smtClean="0"/>
              <a:t>-</a:t>
            </a:r>
            <a:r>
              <a:rPr lang="ca-ES" sz="2000" b="1" u="sng" dirty="0" smtClean="0"/>
              <a:t>coneixement de la fase d’apnea:</a:t>
            </a: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	APNEA: INSPIRATÒRIA i/o ESPIRATÒRIA (bloqueig del moviment respiratori)</a:t>
            </a:r>
            <a:br>
              <a:rPr lang="ca-ES" sz="2000" dirty="0" smtClean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-</a:t>
            </a:r>
            <a:r>
              <a:rPr lang="ca-ES" sz="2000" b="1" u="sng" dirty="0" smtClean="0"/>
              <a:t>coneixement i control del s ritmes respiratoris (dependrà de la velocitat d’espiració):</a:t>
            </a: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	a) lentes/ ràpides o explosives</a:t>
            </a:r>
            <a:br>
              <a:rPr lang="ca-ES" sz="2000" dirty="0" smtClean="0"/>
            </a:br>
            <a:r>
              <a:rPr lang="ca-ES" sz="2000" dirty="0" smtClean="0"/>
              <a:t>	b) contínues (no </a:t>
            </a:r>
            <a:r>
              <a:rPr lang="ca-ES" sz="2000" dirty="0" err="1" smtClean="0"/>
              <a:t>s’interrumpeix</a:t>
            </a:r>
            <a:r>
              <a:rPr lang="ca-ES" sz="2000" dirty="0" smtClean="0"/>
              <a:t> al llarg de l’acció) o discontínues (intercalem 	apnees)</a:t>
            </a:r>
            <a:br>
              <a:rPr lang="ca-ES" sz="2000" dirty="0" smtClean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/>
              <a:t/>
            </a:r>
            <a:br>
              <a:rPr lang="ca-ES" sz="2000" dirty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endParaRPr lang="es-ES" sz="2000" b="1" i="1" u="sng" dirty="0"/>
          </a:p>
        </p:txBody>
      </p:sp>
      <p:sp>
        <p:nvSpPr>
          <p:cNvPr id="4" name="Rectangle 3"/>
          <p:cNvSpPr/>
          <p:nvPr/>
        </p:nvSpPr>
        <p:spPr>
          <a:xfrm>
            <a:off x="1152134" y="331163"/>
            <a:ext cx="6625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3600" b="1" u="sng" dirty="0" smtClean="0"/>
              <a:t>APRENDRE A NEDAR: RESPIRACIÓ</a:t>
            </a:r>
            <a:endParaRPr lang="es-ES" sz="3600" dirty="0"/>
          </a:p>
        </p:txBody>
      </p:sp>
      <p:sp>
        <p:nvSpPr>
          <p:cNvPr id="5" name="Rectangle 4"/>
          <p:cNvSpPr/>
          <p:nvPr/>
        </p:nvSpPr>
        <p:spPr>
          <a:xfrm>
            <a:off x="2294800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95381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tge 6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320" y="6282241"/>
            <a:ext cx="7143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3600" b="1" u="sng" dirty="0" smtClean="0"/>
              <a:t>APRENDRE A NEDAR: RESPIRACIÓ</a:t>
            </a:r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4" name="Rectangle 3"/>
          <p:cNvSpPr/>
          <p:nvPr/>
        </p:nvSpPr>
        <p:spPr>
          <a:xfrm>
            <a:off x="2627784" y="6475452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95381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326099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179512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arenR"/>
            </a:pPr>
            <a:r>
              <a:rPr lang="ca-ES" b="1" i="1" u="sng" dirty="0" smtClean="0"/>
              <a:t>RESPIRACIÓ SENSE DESPLAÇAMENT – ESTÀTICA</a:t>
            </a:r>
          </a:p>
          <a:p>
            <a:pPr marL="342900" indent="-342900">
              <a:buAutoNum type="alphaLcParenR"/>
            </a:pPr>
            <a:endParaRPr lang="ca-ES" b="1" i="1" u="sng" dirty="0"/>
          </a:p>
          <a:p>
            <a:r>
              <a:rPr lang="ca-ES" b="1" i="1" dirty="0" smtClean="0"/>
              <a:t>                      </a:t>
            </a:r>
            <a:r>
              <a:rPr lang="ca-ES" b="1" i="1" u="sng" dirty="0" smtClean="0"/>
              <a:t> FACTORS DE TREBALL DE LA RESPIRACIÓ SENSE DESPLAÇAMENT</a:t>
            </a:r>
          </a:p>
          <a:p>
            <a:endParaRPr lang="ca-ES" b="1" i="1" u="sng" dirty="0"/>
          </a:p>
          <a:p>
            <a:r>
              <a:rPr lang="ca-ES" b="1" i="1" u="sng" dirty="0" smtClean="0"/>
              <a:t/>
            </a:r>
            <a:br>
              <a:rPr lang="ca-ES" b="1" i="1" u="sng" dirty="0" smtClean="0"/>
            </a:br>
            <a:endParaRPr lang="es-ES" dirty="0"/>
          </a:p>
        </p:txBody>
      </p:sp>
      <p:graphicFrame>
        <p:nvGraphicFramePr>
          <p:cNvPr id="8" name="Ta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577665"/>
              </p:ext>
            </p:extLst>
          </p:nvPr>
        </p:nvGraphicFramePr>
        <p:xfrm>
          <a:off x="611558" y="2204864"/>
          <a:ext cx="7702005" cy="3249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0401"/>
                <a:gridCol w="1540401"/>
                <a:gridCol w="1540401"/>
                <a:gridCol w="1540401"/>
                <a:gridCol w="1540401"/>
              </a:tblGrid>
              <a:tr h="1512168">
                <a:tc>
                  <a:txBody>
                    <a:bodyPr/>
                    <a:lstStyle/>
                    <a:p>
                      <a:r>
                        <a:rPr lang="ca-ES" dirty="0" smtClean="0"/>
                        <a:t>BOCA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INSPIRACIÓ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APNEA INSPIRATÒRIA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REGULAR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CONTINUA</a:t>
                      </a:r>
                      <a:endParaRPr lang="es-ES" dirty="0"/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ca-ES" dirty="0" smtClean="0"/>
                        <a:t>NAS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ESPIRACIÓ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APNEA ESPIRATÒRIA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IRREGULAR</a:t>
                      </a:r>
                    </a:p>
                    <a:p>
                      <a:r>
                        <a:rPr lang="ca-ES" dirty="0" smtClean="0"/>
                        <a:t>INSP</a:t>
                      </a:r>
                    </a:p>
                    <a:p>
                      <a:r>
                        <a:rPr lang="ca-ES" dirty="0" smtClean="0"/>
                        <a:t>ESPIR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EXPLOSIVA</a:t>
                      </a:r>
                    </a:p>
                    <a:p>
                      <a:r>
                        <a:rPr lang="ca-ES" dirty="0" smtClean="0"/>
                        <a:t>INSP</a:t>
                      </a:r>
                    </a:p>
                    <a:p>
                      <a:r>
                        <a:rPr lang="ca-ES" dirty="0" smtClean="0"/>
                        <a:t>ESPIR</a:t>
                      </a:r>
                    </a:p>
                    <a:p>
                      <a:endParaRPr lang="ca-ES" dirty="0" smtClean="0"/>
                    </a:p>
                    <a:p>
                      <a:endParaRPr lang="ca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97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0" y="-243408"/>
            <a:ext cx="9144000" cy="1470025"/>
          </a:xfrm>
        </p:spPr>
        <p:txBody>
          <a:bodyPr>
            <a:normAutofit/>
          </a:bodyPr>
          <a:lstStyle/>
          <a:p>
            <a:r>
              <a:rPr lang="ca-ES" sz="3600" b="1" u="sng" dirty="0" smtClean="0"/>
              <a:t>APRENDRE A NEDAR: </a:t>
            </a:r>
            <a:r>
              <a:rPr lang="ca-ES" sz="3600" b="1" u="sng" dirty="0" smtClean="0"/>
              <a:t>RESPIRACIÓ</a:t>
            </a:r>
            <a:endParaRPr lang="es-ES" sz="3600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323528" y="1003465"/>
            <a:ext cx="8496944" cy="5291916"/>
          </a:xfrm>
        </p:spPr>
        <p:txBody>
          <a:bodyPr/>
          <a:lstStyle/>
          <a:p>
            <a:pPr algn="l"/>
            <a:r>
              <a:rPr lang="ca-ES" sz="2000" b="1" i="1" dirty="0" smtClean="0">
                <a:solidFill>
                  <a:schemeClr val="tx1"/>
                </a:solidFill>
              </a:rPr>
              <a:t>b) </a:t>
            </a:r>
            <a:r>
              <a:rPr lang="ca-ES" sz="2000" b="1" i="1" u="sng" dirty="0" smtClean="0">
                <a:solidFill>
                  <a:schemeClr val="tx1"/>
                </a:solidFill>
              </a:rPr>
              <a:t>RESPIRACIÓ AMB DESPLAÇAMENT – DINÀMICA</a:t>
            </a:r>
            <a:br>
              <a:rPr lang="ca-ES" sz="2000" b="1" i="1" u="sng" dirty="0" smtClean="0">
                <a:solidFill>
                  <a:schemeClr val="tx1"/>
                </a:solidFill>
              </a:rPr>
            </a:br>
            <a:r>
              <a:rPr lang="ca-ES" sz="2000" b="1" i="1" u="sng" dirty="0" smtClean="0">
                <a:solidFill>
                  <a:schemeClr val="tx1"/>
                </a:solidFill>
              </a:rPr>
              <a:t/>
            </a:r>
            <a:br>
              <a:rPr lang="ca-ES" sz="2000" b="1" i="1" u="sng" dirty="0" smtClean="0">
                <a:solidFill>
                  <a:schemeClr val="tx1"/>
                </a:solidFill>
              </a:rPr>
            </a:br>
            <a:r>
              <a:rPr lang="ca-ES" sz="2000" dirty="0" smtClean="0">
                <a:solidFill>
                  <a:schemeClr val="tx1"/>
                </a:solidFill>
              </a:rPr>
              <a:t>ASPECTES A TREBALLAR</a:t>
            </a:r>
            <a:r>
              <a:rPr lang="ca-ES" sz="2000" dirty="0" smtClean="0"/>
              <a:t>:</a:t>
            </a:r>
          </a:p>
          <a:p>
            <a:pPr algn="l"/>
            <a:r>
              <a:rPr lang="ca-ES" sz="2000" dirty="0" smtClean="0">
                <a:solidFill>
                  <a:schemeClr val="tx1"/>
                </a:solidFill>
              </a:rPr>
              <a:t>L’objectiu serà adaptar els aprenentatges de la respiració estàtica a una sèrie d’accions propulsives, que condicionaran la mecànica respiratòria. Les combinacions possibles seran segons:</a:t>
            </a:r>
          </a:p>
          <a:p>
            <a:pPr algn="l"/>
            <a:r>
              <a:rPr lang="ca-ES" sz="2000" dirty="0" smtClean="0">
                <a:solidFill>
                  <a:schemeClr val="tx1"/>
                </a:solidFill>
              </a:rPr>
              <a:t>				-</a:t>
            </a:r>
            <a:r>
              <a:rPr lang="ca-ES" sz="2000" dirty="0" smtClean="0">
                <a:solidFill>
                  <a:schemeClr val="tx1"/>
                </a:solidFill>
              </a:rPr>
              <a:t>només </a:t>
            </a:r>
            <a:r>
              <a:rPr lang="ca-ES" sz="2000" dirty="0" smtClean="0">
                <a:solidFill>
                  <a:schemeClr val="tx1"/>
                </a:solidFill>
              </a:rPr>
              <a:t>peus</a:t>
            </a:r>
            <a:endParaRPr lang="ca-ES" sz="2000" dirty="0">
              <a:solidFill>
                <a:schemeClr val="tx1"/>
              </a:solidFill>
            </a:endParaRPr>
          </a:p>
          <a:p>
            <a:pPr algn="l"/>
            <a:r>
              <a:rPr lang="ca-ES" sz="2000" dirty="0">
                <a:solidFill>
                  <a:schemeClr val="tx1"/>
                </a:solidFill>
              </a:rPr>
              <a:t>	</a:t>
            </a:r>
            <a:r>
              <a:rPr lang="ca-ES" sz="2000" dirty="0" smtClean="0">
                <a:solidFill>
                  <a:schemeClr val="tx1"/>
                </a:solidFill>
              </a:rPr>
              <a:t>* </a:t>
            </a:r>
            <a:r>
              <a:rPr lang="ca-ES" sz="2000" dirty="0" smtClean="0">
                <a:solidFill>
                  <a:schemeClr val="tx1"/>
                </a:solidFill>
              </a:rPr>
              <a:t>TIPUS DE PROPULSIÓ	-peus més 1 braç</a:t>
            </a:r>
          </a:p>
          <a:p>
            <a:pPr algn="l"/>
            <a:r>
              <a:rPr lang="ca-ES" sz="2000" dirty="0">
                <a:solidFill>
                  <a:schemeClr val="tx1"/>
                </a:solidFill>
              </a:rPr>
              <a:t>	</a:t>
            </a:r>
            <a:r>
              <a:rPr lang="ca-ES" sz="2000" dirty="0" smtClean="0">
                <a:solidFill>
                  <a:schemeClr val="tx1"/>
                </a:solidFill>
              </a:rPr>
              <a:t>			-nado conjunt de peus i braços</a:t>
            </a:r>
          </a:p>
          <a:p>
            <a:pPr algn="l"/>
            <a:endParaRPr lang="ca-ES" sz="2000" dirty="0" smtClean="0">
              <a:solidFill>
                <a:schemeClr val="tx1"/>
              </a:solidFill>
            </a:endParaRPr>
          </a:p>
          <a:p>
            <a:pPr algn="l"/>
            <a:r>
              <a:rPr lang="ca-ES" sz="2000" dirty="0" smtClean="0">
                <a:solidFill>
                  <a:schemeClr val="tx1"/>
                </a:solidFill>
              </a:rPr>
              <a:t>				-ventral (respiració FRONTAL / LATERAL)</a:t>
            </a:r>
            <a:endParaRPr lang="ca-ES" sz="2000" dirty="0">
              <a:solidFill>
                <a:schemeClr val="tx1"/>
              </a:solidFill>
            </a:endParaRPr>
          </a:p>
          <a:p>
            <a:pPr algn="l"/>
            <a:r>
              <a:rPr lang="ca-ES" sz="2000" dirty="0" smtClean="0">
                <a:solidFill>
                  <a:schemeClr val="tx1"/>
                </a:solidFill>
              </a:rPr>
              <a:t>	* POSICIÓ DEL COS	-dorsal</a:t>
            </a:r>
            <a:endParaRPr lang="ca-ES" sz="2000" dirty="0" smtClean="0">
              <a:solidFill>
                <a:schemeClr val="tx1"/>
              </a:solidFill>
            </a:endParaRPr>
          </a:p>
          <a:p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2411760" y="6344077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95381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95381"/>
            <a:ext cx="714375" cy="4667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Connector de fletxa recta 7"/>
          <p:cNvCxnSpPr/>
          <p:nvPr/>
        </p:nvCxnSpPr>
        <p:spPr>
          <a:xfrm flipV="1">
            <a:off x="3692674" y="3172594"/>
            <a:ext cx="303262" cy="144016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 de fletxa recta 8"/>
          <p:cNvCxnSpPr/>
          <p:nvPr/>
        </p:nvCxnSpPr>
        <p:spPr>
          <a:xfrm>
            <a:off x="3692674" y="3723320"/>
            <a:ext cx="303262" cy="18193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de fletxa recta 10"/>
          <p:cNvCxnSpPr/>
          <p:nvPr/>
        </p:nvCxnSpPr>
        <p:spPr>
          <a:xfrm flipV="1">
            <a:off x="3422762" y="4725144"/>
            <a:ext cx="573174" cy="288032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de fletxa recta 24"/>
          <p:cNvCxnSpPr/>
          <p:nvPr/>
        </p:nvCxnSpPr>
        <p:spPr>
          <a:xfrm>
            <a:off x="3709349" y="3501008"/>
            <a:ext cx="286587" cy="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de fletxa recta 26"/>
          <p:cNvCxnSpPr/>
          <p:nvPr/>
        </p:nvCxnSpPr>
        <p:spPr>
          <a:xfrm>
            <a:off x="3422762" y="5013176"/>
            <a:ext cx="573174" cy="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37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3600" b="1" u="sng" dirty="0" smtClean="0"/>
              <a:t>APRENDRE A NEDAR: RESPIRACIÓ</a:t>
            </a:r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4" name="Rectangle 3"/>
          <p:cNvSpPr/>
          <p:nvPr/>
        </p:nvSpPr>
        <p:spPr>
          <a:xfrm>
            <a:off x="467544" y="1196752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i="1" dirty="0"/>
              <a:t>b</a:t>
            </a:r>
            <a:r>
              <a:rPr lang="ca-ES" b="1" i="1" dirty="0" smtClean="0">
                <a:solidFill>
                  <a:schemeClr val="tx1"/>
                </a:solidFill>
              </a:rPr>
              <a:t>) </a:t>
            </a:r>
            <a:r>
              <a:rPr lang="ca-ES" b="1" i="1" u="sng" dirty="0" smtClean="0">
                <a:solidFill>
                  <a:schemeClr val="tx1"/>
                </a:solidFill>
              </a:rPr>
              <a:t>RESPIRACIÓ AMB DESPLAÇAMENT – DINÀMICA</a:t>
            </a:r>
          </a:p>
          <a:p>
            <a:endParaRPr lang="ca-ES" b="1" i="1" u="sng" dirty="0"/>
          </a:p>
          <a:p>
            <a:r>
              <a:rPr lang="ca-ES" b="1" i="1" dirty="0" smtClean="0"/>
              <a:t>                          </a:t>
            </a:r>
            <a:r>
              <a:rPr lang="ca-ES" b="1" i="1" u="sng" dirty="0" smtClean="0"/>
              <a:t> FACTORS DE TREBALL DE LA RESPIRACIÓ SENSE DESPLAÇAMENT</a:t>
            </a:r>
            <a:endParaRPr lang="es-ES" dirty="0"/>
          </a:p>
        </p:txBody>
      </p:sp>
      <p:graphicFrame>
        <p:nvGraphicFramePr>
          <p:cNvPr id="6" name="Tau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159369"/>
              </p:ext>
            </p:extLst>
          </p:nvPr>
        </p:nvGraphicFramePr>
        <p:xfrm>
          <a:off x="1093913" y="2713112"/>
          <a:ext cx="7870577" cy="3380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2794"/>
                <a:gridCol w="1394549"/>
                <a:gridCol w="824796"/>
                <a:gridCol w="985632"/>
                <a:gridCol w="1126437"/>
                <a:gridCol w="1126437"/>
                <a:gridCol w="949932"/>
              </a:tblGrid>
              <a:tr h="2127483">
                <a:tc>
                  <a:txBody>
                    <a:bodyPr/>
                    <a:lstStyle/>
                    <a:p>
                      <a:r>
                        <a:rPr lang="ca-ES" dirty="0" smtClean="0"/>
                        <a:t>VENTRAL</a:t>
                      </a:r>
                    </a:p>
                    <a:p>
                      <a:r>
                        <a:rPr lang="ca-ES" dirty="0" smtClean="0"/>
                        <a:t>RESP.</a:t>
                      </a:r>
                      <a:r>
                        <a:rPr lang="ca-ES" baseline="0" dirty="0" smtClean="0"/>
                        <a:t> FRONTAL</a:t>
                      </a:r>
                    </a:p>
                    <a:p>
                      <a:r>
                        <a:rPr lang="ca-ES" baseline="0" dirty="0" smtClean="0"/>
                        <a:t>RESP. LATERAL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ALTERNS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BOCA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INSPIR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APNEA</a:t>
                      </a:r>
                    </a:p>
                    <a:p>
                      <a:r>
                        <a:rPr lang="ca-ES" dirty="0" smtClean="0"/>
                        <a:t>INSPIR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REGULAR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CONT</a:t>
                      </a:r>
                      <a:endParaRPr lang="es-ES" dirty="0"/>
                    </a:p>
                  </a:txBody>
                  <a:tcPr/>
                </a:tc>
              </a:tr>
              <a:tr h="1252701">
                <a:tc>
                  <a:txBody>
                    <a:bodyPr/>
                    <a:lstStyle/>
                    <a:p>
                      <a:endParaRPr lang="ca-ES" dirty="0" smtClean="0"/>
                    </a:p>
                    <a:p>
                      <a:r>
                        <a:rPr lang="ca-ES" dirty="0" smtClean="0"/>
                        <a:t>DORSAL</a:t>
                      </a:r>
                    </a:p>
                    <a:p>
                      <a:r>
                        <a:rPr lang="ca-ES" dirty="0" smtClean="0"/>
                        <a:t>RESP. LLIURE</a:t>
                      </a:r>
                    </a:p>
                    <a:p>
                      <a:r>
                        <a:rPr lang="ca-ES" dirty="0" smtClean="0"/>
                        <a:t>RESP.</a:t>
                      </a:r>
                      <a:r>
                        <a:rPr lang="ca-ES" baseline="0" dirty="0" smtClean="0"/>
                        <a:t> COORDI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 smtClean="0"/>
                    </a:p>
                    <a:p>
                      <a:r>
                        <a:rPr lang="ca-ES" dirty="0" smtClean="0"/>
                        <a:t>CONTINUS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 smtClean="0"/>
                    </a:p>
                    <a:p>
                      <a:r>
                        <a:rPr lang="ca-ES" dirty="0" smtClean="0"/>
                        <a:t>NAS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 smtClean="0"/>
                    </a:p>
                    <a:p>
                      <a:r>
                        <a:rPr lang="ca-ES" dirty="0" smtClean="0"/>
                        <a:t>ESPIR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 smtClean="0"/>
                    </a:p>
                    <a:p>
                      <a:r>
                        <a:rPr lang="ca-ES" dirty="0" smtClean="0"/>
                        <a:t>APNEA</a:t>
                      </a:r>
                    </a:p>
                    <a:p>
                      <a:r>
                        <a:rPr lang="ca-ES" dirty="0" smtClean="0"/>
                        <a:t>ESPIR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 smtClean="0"/>
                    </a:p>
                    <a:p>
                      <a:r>
                        <a:rPr lang="ca-ES" dirty="0" smtClean="0"/>
                        <a:t>IRREGUL</a:t>
                      </a:r>
                    </a:p>
                    <a:p>
                      <a:r>
                        <a:rPr lang="ca-ES" dirty="0" smtClean="0"/>
                        <a:t>INSPIR</a:t>
                      </a:r>
                    </a:p>
                    <a:p>
                      <a:r>
                        <a:rPr lang="ca-ES" dirty="0" smtClean="0"/>
                        <a:t>ESPIR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 smtClean="0"/>
                    </a:p>
                    <a:p>
                      <a:r>
                        <a:rPr lang="ca-ES" dirty="0" smtClean="0"/>
                        <a:t>EXPLOS</a:t>
                      </a:r>
                    </a:p>
                    <a:p>
                      <a:r>
                        <a:rPr lang="ca-ES" dirty="0" smtClean="0"/>
                        <a:t>INSP</a:t>
                      </a:r>
                    </a:p>
                    <a:p>
                      <a:r>
                        <a:rPr lang="ca-ES" dirty="0" smtClean="0"/>
                        <a:t>ESPIR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79512" y="2713112"/>
            <a:ext cx="914400" cy="12199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>
                <a:solidFill>
                  <a:schemeClr val="tx1"/>
                </a:solidFill>
              </a:rPr>
              <a:t>PEUS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9512" y="3933056"/>
            <a:ext cx="914400" cy="11521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>
                <a:solidFill>
                  <a:schemeClr val="tx1"/>
                </a:solidFill>
              </a:rPr>
              <a:t>PEUS + 1 BRAÇ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5085184"/>
            <a:ext cx="914400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>
                <a:solidFill>
                  <a:schemeClr val="tx1"/>
                </a:solidFill>
              </a:rPr>
              <a:t>NADO COMPLERT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27784" y="6381328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12" name="Imatge 11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95381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tge 12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081" y="6266161"/>
            <a:ext cx="7143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79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976444"/>
            <a:ext cx="9144000" cy="5318937"/>
          </a:xfrm>
        </p:spPr>
        <p:txBody>
          <a:bodyPr>
            <a:normAutofit/>
          </a:bodyPr>
          <a:lstStyle/>
          <a:p>
            <a:r>
              <a:rPr lang="ca-ES" sz="2000" b="1" i="1" u="sng" dirty="0" smtClean="0"/>
              <a:t>En quant a la METODOLOGIA en aquesta 2ª fase de RESPIRACIÓ</a:t>
            </a:r>
            <a:br>
              <a:rPr lang="ca-ES" sz="2000" b="1" i="1" u="sng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dirty="0" smtClean="0"/>
              <a:t>- adequació d’una mecànica respiratòria lliure (solució pròpia de l’alumne) a la forma propulsiva que s’utilitzi</a:t>
            </a:r>
            <a:br>
              <a:rPr lang="ca-ES" sz="2000" dirty="0" smtClean="0"/>
            </a:br>
            <a:r>
              <a:rPr lang="ca-ES" sz="2000" dirty="0" smtClean="0"/>
              <a:t>- adequació elemental de la mecànica respiratòria a les formes propulsives basades en la tècnica d’estils</a:t>
            </a:r>
            <a:br>
              <a:rPr lang="ca-ES" sz="2000" dirty="0" smtClean="0"/>
            </a:br>
            <a:r>
              <a:rPr lang="ca-ES" sz="2000" dirty="0" smtClean="0"/>
              <a:t>- perfeccionament de la mecànica respiratòria dins d’una tècnica propulsiva correcta</a:t>
            </a:r>
            <a:br>
              <a:rPr lang="ca-ES" sz="2000" dirty="0" smtClean="0"/>
            </a:br>
            <a:r>
              <a:rPr lang="ca-ES" sz="2000" dirty="0"/>
              <a:t/>
            </a:r>
            <a:br>
              <a:rPr lang="ca-ES" sz="2000" dirty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/>
              <a:t/>
            </a:r>
            <a:br>
              <a:rPr lang="ca-ES" sz="2000" dirty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/>
              <a:t/>
            </a:r>
            <a:br>
              <a:rPr lang="ca-ES" sz="2000" dirty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endParaRPr lang="es-ES" sz="2000" dirty="0"/>
          </a:p>
        </p:txBody>
      </p:sp>
      <p:sp>
        <p:nvSpPr>
          <p:cNvPr id="4" name="Rectangle 3"/>
          <p:cNvSpPr/>
          <p:nvPr/>
        </p:nvSpPr>
        <p:spPr>
          <a:xfrm>
            <a:off x="1522641" y="309898"/>
            <a:ext cx="6625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3600" b="1" u="sng" dirty="0" smtClean="0"/>
              <a:t>APRENDRE A NEDAR: RESPIRACIÓ</a:t>
            </a:r>
            <a:endParaRPr lang="es-ES" sz="3600" dirty="0"/>
          </a:p>
        </p:txBody>
      </p:sp>
      <p:sp>
        <p:nvSpPr>
          <p:cNvPr id="5" name="Rectangle 4"/>
          <p:cNvSpPr/>
          <p:nvPr/>
        </p:nvSpPr>
        <p:spPr>
          <a:xfrm>
            <a:off x="2555776" y="6479439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95381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tge 6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320" y="6303505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14" y="4221088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221088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341663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959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213</TotalTime>
  <Words>237</Words>
  <Application>Microsoft Office PowerPoint</Application>
  <PresentationFormat>Presentació en pantalla (4:3)</PresentationFormat>
  <Paragraphs>80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6</vt:i4>
      </vt:variant>
    </vt:vector>
  </HeadingPairs>
  <TitlesOfParts>
    <vt:vector size="7" baseType="lpstr">
      <vt:lpstr>Tema de l'Office</vt:lpstr>
      <vt:lpstr>DEFINICIÓ: mitjançant la RESPIRACIÓ, s’efectuen canvis gasosos entre els teixits vius i el medi exterior. L’aparell respiratori de l’home comprèn com punts de verificació fonamentals el nas i la boca, mitjançant els quals  es realitzen els moviments bàsics respiratoris: la inspiració i l’espiració. Existeixen variants en la respiració humana segons el medi en el qual es desenvolupa (terrestre o aquàtic). És una necessitat fisiològica. Aquestes diferències requereixin d’una adaptació. Entendrem la RESPIRACIÓ com un element de domini del medi i com una necessitat bàsica d’aprenentatge. Contribuirà molt al domini de l’aigua  Estructurarem el seu aprenentatge de la següent manera: a)      RESPIRACIÓ SENSE DESPLAÇAMENT - ESTÀTICA b)     RESPIRACIÓ AMB DESPLAÇAMENT - DINÀMICA   -específiques (moviment tècniques estils) -no específiques (la respiració amb desplaçament va associada a una forma propulsiva)  </vt:lpstr>
      <vt:lpstr>a) RESPIRACIÓ SENSE DESPLAÇAMENT – ESTÀTICA  ASPECTES A TREBALLAR:  - coneixement de les fases respiratòries:   INSPIRACIÓ (PRESA D’AIRE): bucal i curta       ESPIRACIÓ (EXPULSIÓ D’AIRE): nasal i buconasal i/o total  -coneixement de la fase d’apnea:  APNEA: INSPIRATÒRIA i/o ESPIRATÒRIA (bloqueig del moviment respiratori)  -coneixement i control del s ritmes respiratoris (dependrà de la velocitat d’espiració):  a) lentes/ ràpides o explosives  b) contínues (no s’interrumpeix al llarg de l’acció) o discontínues (intercalem  apnees)    </vt:lpstr>
      <vt:lpstr>APRENDRE A NEDAR: RESPIRACIÓ </vt:lpstr>
      <vt:lpstr>APRENDRE A NEDAR: RESPIRACIÓ</vt:lpstr>
      <vt:lpstr>APRENDRE A NEDAR: RESPIRACIÓ </vt:lpstr>
      <vt:lpstr>En quant a la METODOLOGIA en aquesta 2ª fase de RESPIRACIÓ  - adequació d’una mecànica respiratòria lliure (solució pròpia de l’alumne) a la forma propulsiva que s’utilitzi - adequació elemental de la mecànica respiratòria a les formes propulsives basades en la tècnica d’estils - perfeccionament de la mecànica respiratòria dins d’una tècnica propulsiva correcta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DEFINICIÓ: ,itjançant la RESPIRACIÓ, s’efectuen canvis gasosos entre els teixits vius i el medi exterior. L’aparell respiratori de l’home comprèn com punts de verificació fonamentals el nas i la boca, mitjançant els qauls es realitzen els moviments Necessitat fisiològica. Contribuirà molt al domini de l’aigua</dc:title>
  <dc:creator>usuari</dc:creator>
  <cp:lastModifiedBy>usuari</cp:lastModifiedBy>
  <cp:revision>11</cp:revision>
  <dcterms:created xsi:type="dcterms:W3CDTF">2015-10-04T11:53:02Z</dcterms:created>
  <dcterms:modified xsi:type="dcterms:W3CDTF">2015-10-04T15:26:45Z</dcterms:modified>
</cp:coreProperties>
</file>