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0"/>
  </p:notesMasterIdLst>
  <p:sldIdLst>
    <p:sldId id="256" r:id="rId2"/>
    <p:sldId id="257" r:id="rId3"/>
    <p:sldId id="258" r:id="rId4"/>
    <p:sldId id="302" r:id="rId5"/>
    <p:sldId id="290" r:id="rId6"/>
    <p:sldId id="291" r:id="rId7"/>
    <p:sldId id="292" r:id="rId8"/>
    <p:sldId id="293" r:id="rId9"/>
    <p:sldId id="295" r:id="rId10"/>
    <p:sldId id="296" r:id="rId11"/>
    <p:sldId id="297" r:id="rId12"/>
    <p:sldId id="298" r:id="rId13"/>
    <p:sldId id="299" r:id="rId14"/>
    <p:sldId id="303" r:id="rId15"/>
    <p:sldId id="304" r:id="rId16"/>
    <p:sldId id="305" r:id="rId17"/>
    <p:sldId id="300" r:id="rId18"/>
    <p:sldId id="306" r:id="rId19"/>
  </p:sldIdLst>
  <p:sldSz cx="9144000" cy="6858000" type="screen4x3"/>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6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a-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CC1D60-B1B9-4AC5-8A93-307DA3172D56}" type="datetimeFigureOut">
              <a:rPr lang="ca-ES" smtClean="0"/>
              <a:t>05/04/2018</a:t>
            </a:fld>
            <a:endParaRPr lang="ca-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a-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a-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B06C51-0410-40F5-8A61-26C644FF9C58}" type="slidenum">
              <a:rPr lang="ca-ES" smtClean="0"/>
              <a:t>‹Nº›</a:t>
            </a:fld>
            <a:endParaRPr lang="ca-ES"/>
          </a:p>
        </p:txBody>
      </p:sp>
    </p:spTree>
    <p:extLst>
      <p:ext uri="{BB962C8B-B14F-4D97-AF65-F5344CB8AC3E}">
        <p14:creationId xmlns:p14="http://schemas.microsoft.com/office/powerpoint/2010/main" val="2135758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A2B8A1C9-0481-4391-BDA1-336B5577996A}" type="datetimeFigureOut">
              <a:rPr lang="ca-ES" smtClean="0"/>
              <a:t>05/04/2018</a:t>
            </a:fld>
            <a:endParaRPr lang="ca-ES"/>
          </a:p>
        </p:txBody>
      </p:sp>
      <p:sp>
        <p:nvSpPr>
          <p:cNvPr id="17" name="16 Marcador de pie de página"/>
          <p:cNvSpPr>
            <a:spLocks noGrp="1"/>
          </p:cNvSpPr>
          <p:nvPr>
            <p:ph type="ftr" sz="quarter" idx="11"/>
          </p:nvPr>
        </p:nvSpPr>
        <p:spPr/>
        <p:txBody>
          <a:bodyPr/>
          <a:lstStyle/>
          <a:p>
            <a:endParaRPr lang="ca-ES"/>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50F1D7B-8D05-46FA-A68B-2B6F74FBE1F5}" type="slidenum">
              <a:rPr lang="ca-ES" smtClean="0"/>
              <a:t>‹Nº›</a:t>
            </a:fld>
            <a:endParaRPr lang="ca-ES"/>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2B8A1C9-0481-4391-BDA1-336B5577996A}" type="datetimeFigureOut">
              <a:rPr lang="ca-ES" smtClean="0"/>
              <a:t>05/04/2018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950F1D7B-8D05-46FA-A68B-2B6F74FBE1F5}" type="slidenum">
              <a:rPr lang="ca-ES" smtClean="0"/>
              <a:t>‹Nº›</a:t>
            </a:fld>
            <a:endParaRPr lang="ca-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950F1D7B-8D05-46FA-A68B-2B6F74FBE1F5}" type="slidenum">
              <a:rPr lang="ca-ES" smtClean="0"/>
              <a:t>‹Nº›</a:t>
            </a:fld>
            <a:endParaRPr lang="ca-ES"/>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2B8A1C9-0481-4391-BDA1-336B5577996A}" type="datetimeFigureOut">
              <a:rPr lang="ca-ES" smtClean="0"/>
              <a:t>05/04/2018</a:t>
            </a:fld>
            <a:endParaRPr lang="ca-ES"/>
          </a:p>
        </p:txBody>
      </p:sp>
      <p:sp>
        <p:nvSpPr>
          <p:cNvPr id="5" name="4 Marcador de pie de página"/>
          <p:cNvSpPr>
            <a:spLocks noGrp="1"/>
          </p:cNvSpPr>
          <p:nvPr>
            <p:ph type="ftr" sz="quarter" idx="11"/>
          </p:nvPr>
        </p:nvSpPr>
        <p:spPr/>
        <p:txBody>
          <a:bodyPr/>
          <a:lstStyle/>
          <a:p>
            <a:endParaRPr lang="ca-ES"/>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A2B8A1C9-0481-4391-BDA1-336B5577996A}" type="datetimeFigureOut">
              <a:rPr lang="ca-ES" smtClean="0"/>
              <a:t>05/04/2018</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a:xfrm>
            <a:off x="4361688" y="1026372"/>
            <a:ext cx="457200" cy="441325"/>
          </a:xfrm>
        </p:spPr>
        <p:txBody>
          <a:bodyPr/>
          <a:lstStyle/>
          <a:p>
            <a:fld id="{950F1D7B-8D05-46FA-A68B-2B6F74FBE1F5}" type="slidenum">
              <a:rPr lang="ca-ES" smtClean="0"/>
              <a:t>‹Nº›</a:t>
            </a:fld>
            <a:endParaRPr lang="ca-ES"/>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ca-ES"/>
          </a:p>
        </p:txBody>
      </p:sp>
      <p:sp>
        <p:nvSpPr>
          <p:cNvPr id="4" name="3 Marcador de fecha"/>
          <p:cNvSpPr>
            <a:spLocks noGrp="1"/>
          </p:cNvSpPr>
          <p:nvPr>
            <p:ph type="dt" sz="half" idx="10"/>
          </p:nvPr>
        </p:nvSpPr>
        <p:spPr/>
        <p:txBody>
          <a:bodyPr/>
          <a:lstStyle/>
          <a:p>
            <a:fld id="{A2B8A1C9-0481-4391-BDA1-336B5577996A}" type="datetimeFigureOut">
              <a:rPr lang="ca-ES" smtClean="0"/>
              <a:t>05/04/2018</a:t>
            </a:fld>
            <a:endParaRPr lang="ca-ES"/>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50F1D7B-8D05-46FA-A68B-2B6F74FBE1F5}" type="slidenum">
              <a:rPr lang="ca-ES" smtClean="0"/>
              <a:t>‹Nº›</a:t>
            </a:fld>
            <a:endParaRPr lang="ca-ES"/>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A2B8A1C9-0481-4391-BDA1-336B5577996A}" type="datetimeFigureOut">
              <a:rPr lang="ca-ES" smtClean="0"/>
              <a:t>05/04/2018</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950F1D7B-8D05-46FA-A68B-2B6F74FBE1F5}" type="slidenum">
              <a:rPr lang="ca-ES" smtClean="0"/>
              <a:t>‹Nº›</a:t>
            </a:fld>
            <a:endParaRPr lang="ca-ES"/>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A2B8A1C9-0481-4391-BDA1-336B5577996A}" type="datetimeFigureOut">
              <a:rPr lang="ca-ES" smtClean="0"/>
              <a:t>05/04/2018</a:t>
            </a:fld>
            <a:endParaRPr lang="ca-ES"/>
          </a:p>
        </p:txBody>
      </p:sp>
      <p:sp>
        <p:nvSpPr>
          <p:cNvPr id="8" name="7 Marcador de pie de página"/>
          <p:cNvSpPr>
            <a:spLocks noGrp="1"/>
          </p:cNvSpPr>
          <p:nvPr>
            <p:ph type="ftr" sz="quarter" idx="11"/>
          </p:nvPr>
        </p:nvSpPr>
        <p:spPr>
          <a:xfrm>
            <a:off x="304800" y="6409944"/>
            <a:ext cx="3581400" cy="365760"/>
          </a:xfrm>
        </p:spPr>
        <p:txBody>
          <a:bodyPr/>
          <a:lstStyle/>
          <a:p>
            <a:endParaRPr lang="ca-ES"/>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950F1D7B-8D05-46FA-A68B-2B6F74FBE1F5}" type="slidenum">
              <a:rPr lang="ca-ES" smtClean="0"/>
              <a:t>‹Nº›</a:t>
            </a:fld>
            <a:endParaRPr lang="ca-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2B8A1C9-0481-4391-BDA1-336B5577996A}" type="datetimeFigureOut">
              <a:rPr lang="ca-ES" smtClean="0"/>
              <a:t>05/04/2018</a:t>
            </a:fld>
            <a:endParaRPr lang="ca-ES"/>
          </a:p>
        </p:txBody>
      </p:sp>
      <p:sp>
        <p:nvSpPr>
          <p:cNvPr id="4" name="3 Marcador de pie de página"/>
          <p:cNvSpPr>
            <a:spLocks noGrp="1"/>
          </p:cNvSpPr>
          <p:nvPr>
            <p:ph type="ftr" sz="quarter" idx="11"/>
          </p:nvPr>
        </p:nvSpPr>
        <p:spPr/>
        <p:txBody>
          <a:bodyPr/>
          <a:lstStyle/>
          <a:p>
            <a:endParaRPr lang="ca-ES"/>
          </a:p>
        </p:txBody>
      </p:sp>
      <p:sp>
        <p:nvSpPr>
          <p:cNvPr id="5" name="4 Marcador de número de diapositiva"/>
          <p:cNvSpPr>
            <a:spLocks noGrp="1"/>
          </p:cNvSpPr>
          <p:nvPr>
            <p:ph type="sldNum" sz="quarter" idx="12"/>
          </p:nvPr>
        </p:nvSpPr>
        <p:spPr>
          <a:xfrm>
            <a:off x="4343400" y="1036020"/>
            <a:ext cx="457200" cy="441325"/>
          </a:xfrm>
        </p:spPr>
        <p:txBody>
          <a:bodyPr/>
          <a:lstStyle/>
          <a:p>
            <a:fld id="{950F1D7B-8D05-46FA-A68B-2B6F74FBE1F5}" type="slidenum">
              <a:rPr lang="ca-ES" smtClean="0"/>
              <a:t>‹Nº›</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A2B8A1C9-0481-4391-BDA1-336B5577996A}" type="datetimeFigureOut">
              <a:rPr lang="ca-ES" smtClean="0"/>
              <a:t>05/04/2018</a:t>
            </a:fld>
            <a:endParaRPr lang="ca-ES"/>
          </a:p>
        </p:txBody>
      </p:sp>
      <p:sp>
        <p:nvSpPr>
          <p:cNvPr id="3" name="2 Marcador de pie de página"/>
          <p:cNvSpPr>
            <a:spLocks noGrp="1"/>
          </p:cNvSpPr>
          <p:nvPr>
            <p:ph type="ftr" sz="quarter" idx="11"/>
          </p:nvPr>
        </p:nvSpPr>
        <p:spPr/>
        <p:txBody>
          <a:bodyPr/>
          <a:lstStyle/>
          <a:p>
            <a:endParaRPr lang="ca-ES"/>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950F1D7B-8D05-46FA-A68B-2B6F74FBE1F5}" type="slidenum">
              <a:rPr lang="ca-ES" smtClean="0"/>
              <a:t>‹Nº›</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50F1D7B-8D05-46FA-A68B-2B6F74FBE1F5}" type="slidenum">
              <a:rPr lang="ca-ES" smtClean="0"/>
              <a:t>‹Nº›</a:t>
            </a:fld>
            <a:endParaRPr lang="ca-ES"/>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A2B8A1C9-0481-4391-BDA1-336B5577996A}" type="datetimeFigureOut">
              <a:rPr lang="ca-ES" smtClean="0"/>
              <a:t>05/04/2018</a:t>
            </a:fld>
            <a:endParaRPr lang="ca-ES"/>
          </a:p>
        </p:txBody>
      </p:sp>
      <p:sp>
        <p:nvSpPr>
          <p:cNvPr id="6" name="5 Marcador de pie de página"/>
          <p:cNvSpPr>
            <a:spLocks noGrp="1"/>
          </p:cNvSpPr>
          <p:nvPr>
            <p:ph type="ftr" sz="quarter" idx="11"/>
          </p:nvPr>
        </p:nvSpPr>
        <p:spPr>
          <a:xfrm>
            <a:off x="301752" y="6410848"/>
            <a:ext cx="3383280" cy="365760"/>
          </a:xfrm>
        </p:spPr>
        <p:txBody>
          <a:bodyPr/>
          <a:lstStyle/>
          <a:p>
            <a:endParaRPr lang="ca-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950F1D7B-8D05-46FA-A68B-2B6F74FBE1F5}" type="slidenum">
              <a:rPr lang="ca-ES" smtClean="0"/>
              <a:t>‹Nº›</a:t>
            </a:fld>
            <a:endParaRPr lang="ca-ES"/>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A2B8A1C9-0481-4391-BDA1-336B5577996A}" type="datetimeFigureOut">
              <a:rPr lang="ca-ES" smtClean="0"/>
              <a:t>05/04/2018</a:t>
            </a:fld>
            <a:endParaRPr lang="ca-ES"/>
          </a:p>
        </p:txBody>
      </p:sp>
      <p:sp>
        <p:nvSpPr>
          <p:cNvPr id="6" name="5 Marcador de pie de página"/>
          <p:cNvSpPr>
            <a:spLocks noGrp="1"/>
          </p:cNvSpPr>
          <p:nvPr>
            <p:ph type="ftr" sz="quarter" idx="11"/>
          </p:nvPr>
        </p:nvSpPr>
        <p:spPr>
          <a:xfrm>
            <a:off x="301752" y="6410848"/>
            <a:ext cx="3584448" cy="365760"/>
          </a:xfrm>
        </p:spPr>
        <p:txBody>
          <a:bodyPr/>
          <a:lstStyle/>
          <a:p>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2B8A1C9-0481-4391-BDA1-336B5577996A}" type="datetimeFigureOut">
              <a:rPr lang="ca-ES" smtClean="0"/>
              <a:t>05/04/2018</a:t>
            </a:fld>
            <a:endParaRPr lang="ca-ES"/>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a-ES"/>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50F1D7B-8D05-46FA-A68B-2B6F74FBE1F5}" type="slidenum">
              <a:rPr lang="ca-ES" smtClean="0"/>
              <a:t>‹Nº›</a:t>
            </a:fld>
            <a:endParaRPr lang="ca-ES"/>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http://portal.circe.es/es-ES/pait/Paginas/QueesunPAIT.aspx"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www.emprendedores.es/buscador" TargetMode="External"/><Relationship Id="rId2" Type="http://schemas.openxmlformats.org/officeDocument/2006/relationships/hyperlink" Target="http://inicia.gencat.cat/inicia/cat/guia/guia_financament/index90508.jsp?cami=tcm:124-43973tcm:124-43969"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www.reus.cat/palau-municipal-ajuntament-de-reu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ca-ES" sz="4000" dirty="0" smtClean="0"/>
              <a:t>TRAMITS DEL PLA D´EMPRESA</a:t>
            </a:r>
            <a:endParaRPr lang="ca-ES" sz="4000" dirty="0"/>
          </a:p>
        </p:txBody>
      </p:sp>
    </p:spTree>
    <p:extLst>
      <p:ext uri="{BB962C8B-B14F-4D97-AF65-F5344CB8AC3E}">
        <p14:creationId xmlns:p14="http://schemas.microsoft.com/office/powerpoint/2010/main" val="30343105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ca-ES"/>
          </a:p>
        </p:txBody>
      </p:sp>
      <p:sp>
        <p:nvSpPr>
          <p:cNvPr id="3" name="2 Rectángulo"/>
          <p:cNvSpPr/>
          <p:nvPr/>
        </p:nvSpPr>
        <p:spPr>
          <a:xfrm>
            <a:off x="467544" y="2060848"/>
            <a:ext cx="7805642" cy="3508653"/>
          </a:xfrm>
          <a:prstGeom prst="rect">
            <a:avLst/>
          </a:prstGeom>
        </p:spPr>
        <p:txBody>
          <a:bodyPr wrap="square">
            <a:spAutoFit/>
          </a:bodyPr>
          <a:lstStyle/>
          <a:p>
            <a:r>
              <a:rPr lang="ca-ES" sz="2400" b="1" dirty="0"/>
              <a:t>b) Ajuntament</a:t>
            </a:r>
            <a:r>
              <a:rPr lang="ca-ES" sz="2400" b="1" dirty="0" smtClean="0"/>
              <a:t>.</a:t>
            </a:r>
          </a:p>
          <a:p>
            <a:endParaRPr lang="ca-ES" dirty="0"/>
          </a:p>
          <a:p>
            <a:pPr marL="285750" indent="-285750">
              <a:buFont typeface="Arial" pitchFamily="34" charset="0"/>
              <a:buChar char="•"/>
            </a:pPr>
            <a:r>
              <a:rPr lang="ca-ES" dirty="0" smtClean="0"/>
              <a:t> </a:t>
            </a:r>
            <a:r>
              <a:rPr lang="ca-ES" dirty="0"/>
              <a:t>Llicència d’obertura : Permís d’obertura del negoci. Cal pagar unes taxes i si es un activitat </a:t>
            </a:r>
            <a:r>
              <a:rPr lang="ca-ES" dirty="0" smtClean="0"/>
              <a:t>que pot </a:t>
            </a:r>
            <a:r>
              <a:rPr lang="ca-ES" dirty="0"/>
              <a:t>causar molèsties cal </a:t>
            </a:r>
            <a:r>
              <a:rPr lang="ca-ES" dirty="0" smtClean="0"/>
              <a:t>presentar un </a:t>
            </a:r>
            <a:r>
              <a:rPr lang="ca-ES" dirty="0"/>
              <a:t>projecte tècnic. </a:t>
            </a:r>
            <a:endParaRPr lang="ca-ES" dirty="0" smtClean="0"/>
          </a:p>
          <a:p>
            <a:pPr marL="285750" indent="-285750">
              <a:buFont typeface="Arial" pitchFamily="34" charset="0"/>
              <a:buChar char="•"/>
            </a:pPr>
            <a:endParaRPr lang="ca-ES" dirty="0"/>
          </a:p>
          <a:p>
            <a:pPr marL="285750" indent="-285750">
              <a:buFont typeface="Arial" pitchFamily="34" charset="0"/>
              <a:buChar char="•"/>
            </a:pPr>
            <a:r>
              <a:rPr lang="ca-ES" dirty="0" smtClean="0"/>
              <a:t>Llicència </a:t>
            </a:r>
            <a:r>
              <a:rPr lang="ca-ES" dirty="0"/>
              <a:t>d’obres. </a:t>
            </a:r>
            <a:endParaRPr lang="ca-ES" dirty="0" smtClean="0"/>
          </a:p>
          <a:p>
            <a:pPr marL="285750" indent="-285750">
              <a:buFont typeface="Arial" pitchFamily="34" charset="0"/>
              <a:buChar char="•"/>
            </a:pPr>
            <a:endParaRPr lang="ca-ES" dirty="0"/>
          </a:p>
          <a:p>
            <a:pPr marL="285750" indent="-285750">
              <a:buFont typeface="Arial" pitchFamily="34" charset="0"/>
              <a:buChar char="•"/>
            </a:pPr>
            <a:r>
              <a:rPr lang="ca-ES" dirty="0" smtClean="0"/>
              <a:t>Alta </a:t>
            </a:r>
            <a:r>
              <a:rPr lang="ca-ES" dirty="0"/>
              <a:t>taxa </a:t>
            </a:r>
            <a:r>
              <a:rPr lang="ca-ES" dirty="0" err="1"/>
              <a:t>d’escombreries</a:t>
            </a:r>
            <a:r>
              <a:rPr lang="ca-ES" dirty="0"/>
              <a:t> </a:t>
            </a:r>
            <a:endParaRPr lang="ca-ES" dirty="0" smtClean="0"/>
          </a:p>
          <a:p>
            <a:pPr marL="285750" indent="-285750">
              <a:buFont typeface="Arial" pitchFamily="34" charset="0"/>
              <a:buChar char="•"/>
            </a:pPr>
            <a:endParaRPr lang="ca-ES" dirty="0"/>
          </a:p>
          <a:p>
            <a:pPr marL="285750" indent="-285750">
              <a:buFont typeface="Arial" pitchFamily="34" charset="0"/>
              <a:buChar char="•"/>
            </a:pPr>
            <a:r>
              <a:rPr lang="ca-ES" dirty="0" smtClean="0"/>
              <a:t> </a:t>
            </a:r>
            <a:r>
              <a:rPr lang="ca-ES" dirty="0"/>
              <a:t>Alta servei d’aigües </a:t>
            </a:r>
            <a:endParaRPr lang="ca-ES" dirty="0" smtClean="0"/>
          </a:p>
          <a:p>
            <a:pPr marL="285750" indent="-285750">
              <a:buFont typeface="Arial" pitchFamily="34" charset="0"/>
              <a:buChar char="•"/>
            </a:pPr>
            <a:endParaRPr lang="ca-ES" dirty="0"/>
          </a:p>
          <a:p>
            <a:pPr marL="285750" indent="-285750">
              <a:buFont typeface="Arial" pitchFamily="34" charset="0"/>
              <a:buChar char="•"/>
            </a:pPr>
            <a:r>
              <a:rPr lang="ca-ES" dirty="0" smtClean="0"/>
              <a:t>Canvia </a:t>
            </a:r>
            <a:r>
              <a:rPr lang="ca-ES" dirty="0"/>
              <a:t>de titularitat o d’activitat ( en cas de traspàs d’una activitat)</a:t>
            </a:r>
          </a:p>
        </p:txBody>
      </p:sp>
    </p:spTree>
    <p:extLst>
      <p:ext uri="{BB962C8B-B14F-4D97-AF65-F5344CB8AC3E}">
        <p14:creationId xmlns:p14="http://schemas.microsoft.com/office/powerpoint/2010/main" val="1722524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99592" y="1484784"/>
            <a:ext cx="5958408" cy="2677656"/>
          </a:xfrm>
          <a:prstGeom prst="rect">
            <a:avLst/>
          </a:prstGeom>
        </p:spPr>
        <p:txBody>
          <a:bodyPr wrap="square">
            <a:spAutoFit/>
          </a:bodyPr>
          <a:lstStyle/>
          <a:p>
            <a:r>
              <a:rPr lang="ca-ES" sz="2400" b="1" dirty="0"/>
              <a:t>c) </a:t>
            </a:r>
            <a:r>
              <a:rPr lang="ca-ES" sz="2400" b="1" dirty="0" smtClean="0"/>
              <a:t>Tresoreria </a:t>
            </a:r>
            <a:r>
              <a:rPr lang="ca-ES" sz="2400" b="1" dirty="0"/>
              <a:t>de la Seguretat Social: </a:t>
            </a:r>
            <a:endParaRPr lang="ca-ES" sz="2400" b="1" dirty="0" smtClean="0"/>
          </a:p>
          <a:p>
            <a:endParaRPr lang="ca-ES" dirty="0"/>
          </a:p>
          <a:p>
            <a:pPr marL="285750" indent="-285750">
              <a:buFont typeface="Arial" pitchFamily="34" charset="0"/>
              <a:buChar char="•"/>
            </a:pPr>
            <a:r>
              <a:rPr lang="ca-ES" dirty="0" smtClean="0"/>
              <a:t>Inscripció </a:t>
            </a:r>
            <a:r>
              <a:rPr lang="ca-ES" dirty="0"/>
              <a:t>de l’empresa a la Seguretat Social: Només quan contractin a treballadors assalariats. </a:t>
            </a:r>
            <a:endParaRPr lang="ca-ES" dirty="0" smtClean="0"/>
          </a:p>
          <a:p>
            <a:pPr marL="285750" indent="-285750">
              <a:buFont typeface="Arial" pitchFamily="34" charset="0"/>
              <a:buChar char="•"/>
            </a:pPr>
            <a:endParaRPr lang="ca-ES" dirty="0"/>
          </a:p>
          <a:p>
            <a:pPr marL="285750" indent="-285750">
              <a:buFont typeface="Arial" pitchFamily="34" charset="0"/>
              <a:buChar char="•"/>
            </a:pPr>
            <a:r>
              <a:rPr lang="ca-ES" dirty="0" smtClean="0"/>
              <a:t>Alta </a:t>
            </a:r>
            <a:r>
              <a:rPr lang="ca-ES" dirty="0"/>
              <a:t>al règim especial de treballadors autònoms (RETA</a:t>
            </a:r>
            <a:r>
              <a:rPr lang="ca-ES" dirty="0" smtClean="0"/>
              <a:t>).</a:t>
            </a:r>
          </a:p>
          <a:p>
            <a:pPr marL="285750" indent="-285750">
              <a:buFont typeface="Arial" pitchFamily="34" charset="0"/>
              <a:buChar char="•"/>
            </a:pPr>
            <a:endParaRPr lang="ca-ES" dirty="0"/>
          </a:p>
          <a:p>
            <a:pPr marL="285750" indent="-285750">
              <a:buFont typeface="Arial" pitchFamily="34" charset="0"/>
              <a:buChar char="•"/>
            </a:pPr>
            <a:r>
              <a:rPr lang="ca-ES" dirty="0" smtClean="0"/>
              <a:t> Alta </a:t>
            </a:r>
            <a:r>
              <a:rPr lang="ca-ES" dirty="0"/>
              <a:t>dels treballadors al règim general de la S.S</a:t>
            </a:r>
          </a:p>
        </p:txBody>
      </p:sp>
    </p:spTree>
    <p:extLst>
      <p:ext uri="{BB962C8B-B14F-4D97-AF65-F5344CB8AC3E}">
        <p14:creationId xmlns:p14="http://schemas.microsoft.com/office/powerpoint/2010/main" val="3584474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27584" y="1268760"/>
            <a:ext cx="7344816" cy="3046988"/>
          </a:xfrm>
          <a:prstGeom prst="rect">
            <a:avLst/>
          </a:prstGeom>
        </p:spPr>
        <p:txBody>
          <a:bodyPr wrap="square">
            <a:spAutoFit/>
          </a:bodyPr>
          <a:lstStyle/>
          <a:p>
            <a:r>
              <a:rPr lang="ca-ES" sz="2400" b="1" dirty="0"/>
              <a:t>c) Servei Territorial del Departament de Treball</a:t>
            </a:r>
            <a:r>
              <a:rPr lang="ca-ES" sz="2400" b="1" dirty="0" smtClean="0"/>
              <a:t>:</a:t>
            </a:r>
          </a:p>
          <a:p>
            <a:endParaRPr lang="ca-ES" dirty="0"/>
          </a:p>
          <a:p>
            <a:pPr marL="285750" indent="-285750">
              <a:buFont typeface="Arial" pitchFamily="34" charset="0"/>
              <a:buChar char="•"/>
            </a:pPr>
            <a:r>
              <a:rPr lang="ca-ES" dirty="0" smtClean="0"/>
              <a:t> </a:t>
            </a:r>
            <a:r>
              <a:rPr lang="ca-ES" dirty="0"/>
              <a:t>Comunicació d’obertura del centre de treball </a:t>
            </a:r>
            <a:r>
              <a:rPr lang="ca-ES" dirty="0" smtClean="0"/>
              <a:t>i legalització del llibre de visites</a:t>
            </a:r>
          </a:p>
          <a:p>
            <a:pPr marL="285750" indent="-285750">
              <a:buFont typeface="Arial" pitchFamily="34" charset="0"/>
              <a:buChar char="•"/>
            </a:pPr>
            <a:endParaRPr lang="ca-ES" dirty="0"/>
          </a:p>
          <a:p>
            <a:pPr marL="285750" indent="-285750">
              <a:buFont typeface="Arial" pitchFamily="34" charset="0"/>
              <a:buChar char="•"/>
            </a:pPr>
            <a:r>
              <a:rPr lang="ca-ES" dirty="0" smtClean="0"/>
              <a:t>A </a:t>
            </a:r>
            <a:r>
              <a:rPr lang="ca-ES" dirty="0"/>
              <a:t>partir del 2008 a través de les Oficines de Gestió empresarial es poden agilitzar alguns tràmits específics segons l’activitat de les empreses: establiments turístics, agències de viatges, establiment de </a:t>
            </a:r>
            <a:r>
              <a:rPr lang="ca-ES" dirty="0" smtClean="0"/>
              <a:t>restauració, </a:t>
            </a:r>
            <a:r>
              <a:rPr lang="ca-ES" dirty="0"/>
              <a:t>activitats alimentàries i agràries, etc.</a:t>
            </a:r>
          </a:p>
        </p:txBody>
      </p:sp>
    </p:spTree>
    <p:extLst>
      <p:ext uri="{BB962C8B-B14F-4D97-AF65-F5344CB8AC3E}">
        <p14:creationId xmlns:p14="http://schemas.microsoft.com/office/powerpoint/2010/main" val="694677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ca-ES"/>
          </a:p>
        </p:txBody>
      </p:sp>
      <p:sp>
        <p:nvSpPr>
          <p:cNvPr id="3" name="2 Rectángulo"/>
          <p:cNvSpPr/>
          <p:nvPr/>
        </p:nvSpPr>
        <p:spPr>
          <a:xfrm>
            <a:off x="827584" y="1628800"/>
            <a:ext cx="7704856" cy="1846659"/>
          </a:xfrm>
          <a:prstGeom prst="rect">
            <a:avLst/>
          </a:prstGeom>
        </p:spPr>
        <p:txBody>
          <a:bodyPr wrap="square">
            <a:spAutoFit/>
          </a:bodyPr>
          <a:lstStyle/>
          <a:p>
            <a:r>
              <a:rPr lang="ca-ES" sz="2400" b="1" dirty="0"/>
              <a:t>d) Pla de prevenció de riscos laborals </a:t>
            </a:r>
            <a:endParaRPr lang="ca-ES" sz="2400" b="1" dirty="0" smtClean="0"/>
          </a:p>
          <a:p>
            <a:endParaRPr lang="ca-ES" dirty="0"/>
          </a:p>
          <a:p>
            <a:pPr marL="285750" indent="-285750">
              <a:buFont typeface="Arial" pitchFamily="34" charset="0"/>
              <a:buChar char="•"/>
            </a:pPr>
            <a:r>
              <a:rPr lang="ca-ES" dirty="0" smtClean="0"/>
              <a:t>Es </a:t>
            </a:r>
            <a:r>
              <a:rPr lang="ca-ES" dirty="0"/>
              <a:t>tracta d’un tràmit obligatori per a totes les empreses. </a:t>
            </a:r>
            <a:endParaRPr lang="ca-ES" dirty="0" smtClean="0"/>
          </a:p>
          <a:p>
            <a:pPr marL="285750" indent="-285750">
              <a:buFont typeface="Arial" pitchFamily="34" charset="0"/>
              <a:buChar char="•"/>
            </a:pPr>
            <a:endParaRPr lang="ca-ES" dirty="0"/>
          </a:p>
          <a:p>
            <a:pPr marL="285750" indent="-285750">
              <a:buFont typeface="Arial" pitchFamily="34" charset="0"/>
              <a:buChar char="•"/>
            </a:pPr>
            <a:r>
              <a:rPr lang="ca-ES" dirty="0" smtClean="0"/>
              <a:t>Cal </a:t>
            </a:r>
            <a:r>
              <a:rPr lang="ca-ES" dirty="0"/>
              <a:t>establir la política de prevenció i cal estar a disposició de les autoritats laborals, sanitàries i representants dels treballadors.</a:t>
            </a:r>
          </a:p>
        </p:txBody>
      </p:sp>
    </p:spTree>
    <p:extLst>
      <p:ext uri="{BB962C8B-B14F-4D97-AF65-F5344CB8AC3E}">
        <p14:creationId xmlns:p14="http://schemas.microsoft.com/office/powerpoint/2010/main" val="3554493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AUTÒNOM</a:t>
            </a:r>
            <a:endParaRPr lang="ca-ES" dirty="0"/>
          </a:p>
        </p:txBody>
      </p:sp>
      <p:sp>
        <p:nvSpPr>
          <p:cNvPr id="3" name="2 Rectángulo"/>
          <p:cNvSpPr/>
          <p:nvPr/>
        </p:nvSpPr>
        <p:spPr>
          <a:xfrm>
            <a:off x="251520" y="1340768"/>
            <a:ext cx="8496944" cy="4247317"/>
          </a:xfrm>
          <a:prstGeom prst="rect">
            <a:avLst/>
          </a:prstGeom>
        </p:spPr>
        <p:txBody>
          <a:bodyPr wrap="square">
            <a:spAutoFit/>
          </a:bodyPr>
          <a:lstStyle/>
          <a:p>
            <a:r>
              <a:rPr lang="es-ES" b="1" dirty="0"/>
              <a:t>1. Trámites fiscales</a:t>
            </a:r>
          </a:p>
          <a:p>
            <a:r>
              <a:rPr lang="es-ES" dirty="0"/>
              <a:t>A realizar en tu delegación de Hacienda.</a:t>
            </a:r>
          </a:p>
          <a:p>
            <a:r>
              <a:rPr lang="es-ES" dirty="0"/>
              <a:t>Antes de iniciar la actividad tienes que realizar la Declaración Censal, "básicamente, un resumen de la situación tributaria en la que se encuentra la persona", indica Rosario Moreno, asesora jurídica de ATA. Para ello, debes presentar, bien telemática, bien presencialmente, el modelo 036 o 037 (simplificado).</a:t>
            </a:r>
            <a:br>
              <a:rPr lang="es-ES" dirty="0"/>
            </a:br>
            <a:r>
              <a:rPr lang="es-ES" dirty="0"/>
              <a:t> </a:t>
            </a:r>
          </a:p>
          <a:p>
            <a:r>
              <a:rPr lang="es-ES" dirty="0"/>
              <a:t>Darse de alta en el Impuesto de Actividades Económicas (IAE) durante el primer mes de inicio de la actividad. El modelo que tienes que presentar es el 840. Lo importante en este paso es prestar atención a la hora de elegir el epígrafe que defina la actividad que vas a desarrollar. "Y si se pretenden realizar varias, habrá que marcar tantos epígrafes como actividades</a:t>
            </a:r>
            <a:r>
              <a:rPr lang="es-ES" dirty="0" smtClean="0"/>
              <a:t>"</a:t>
            </a:r>
          </a:p>
          <a:p>
            <a:endParaRPr lang="es-ES" dirty="0"/>
          </a:p>
          <a:p>
            <a:endParaRPr lang="es-ES" dirty="0"/>
          </a:p>
        </p:txBody>
      </p:sp>
    </p:spTree>
    <p:extLst>
      <p:ext uri="{BB962C8B-B14F-4D97-AF65-F5344CB8AC3E}">
        <p14:creationId xmlns:p14="http://schemas.microsoft.com/office/powerpoint/2010/main" val="3274612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ca-ES"/>
          </a:p>
        </p:txBody>
      </p:sp>
      <p:sp>
        <p:nvSpPr>
          <p:cNvPr id="3" name="2 Rectángulo"/>
          <p:cNvSpPr/>
          <p:nvPr/>
        </p:nvSpPr>
        <p:spPr>
          <a:xfrm>
            <a:off x="755576" y="1268759"/>
            <a:ext cx="7488832" cy="5355312"/>
          </a:xfrm>
          <a:prstGeom prst="rect">
            <a:avLst/>
          </a:prstGeom>
        </p:spPr>
        <p:txBody>
          <a:bodyPr wrap="square">
            <a:spAutoFit/>
          </a:bodyPr>
          <a:lstStyle/>
          <a:p>
            <a:r>
              <a:rPr lang="es-ES" b="1" dirty="0"/>
              <a:t>2. Trámites laborales</a:t>
            </a:r>
          </a:p>
          <a:p>
            <a:r>
              <a:rPr lang="es-ES" dirty="0"/>
              <a:t>A realizar en la Administración de la Tesorería General de la Seguridad Social.</a:t>
            </a:r>
          </a:p>
          <a:p>
            <a:r>
              <a:rPr lang="es-ES" dirty="0"/>
              <a:t>Debes darte de alta en el Régimen Especial de Trabajadores Autónomos. Para ello, presenta el modelo TA.521 cumplimentado, junto a la fotocopia del alta en el IAE y fotocopia del DNI.</a:t>
            </a:r>
          </a:p>
          <a:p>
            <a:r>
              <a:rPr lang="es-ES" b="1" dirty="0"/>
              <a:t>3. Otros tramites</a:t>
            </a:r>
          </a:p>
          <a:p>
            <a:r>
              <a:rPr lang="es-ES" dirty="0"/>
              <a:t>Formalizar la Licencia de Apertura en el Ayuntamiento, en caso de que haya un centro de trabajo.</a:t>
            </a:r>
          </a:p>
          <a:p>
            <a:r>
              <a:rPr lang="es-ES" dirty="0"/>
              <a:t>Dar de alta a tus trabajadores en la Seguridad Social, en caso de que decidas contratar a más gente</a:t>
            </a:r>
            <a:r>
              <a:rPr lang="es-ES" dirty="0" smtClean="0"/>
              <a:t>.</a:t>
            </a:r>
            <a:r>
              <a:rPr lang="ca-ES" dirty="0"/>
              <a:t> </a:t>
            </a:r>
            <a:endParaRPr lang="ca-ES" dirty="0" smtClean="0"/>
          </a:p>
          <a:p>
            <a:endParaRPr lang="ca-ES" dirty="0"/>
          </a:p>
          <a:p>
            <a:r>
              <a:rPr lang="ca-ES" dirty="0" smtClean="0"/>
              <a:t>Tots </a:t>
            </a:r>
            <a:r>
              <a:rPr lang="ca-ES" dirty="0"/>
              <a:t>aquests tràmits es poden </a:t>
            </a:r>
            <a:r>
              <a:rPr lang="ca-ES" b="1" dirty="0"/>
              <a:t>simplificar i fer-los d’una vegada si acudim a un PAE</a:t>
            </a:r>
            <a:r>
              <a:rPr lang="ca-ES" dirty="0"/>
              <a:t>, </a:t>
            </a:r>
            <a:r>
              <a:rPr lang="ca-ES" dirty="0">
                <a:hlinkClick r:id="rId2"/>
              </a:rPr>
              <a:t>Punt d’Atenció a l’Emprenedor</a:t>
            </a:r>
            <a:r>
              <a:rPr lang="ca-ES" dirty="0"/>
              <a:t>, on, a més de l’assessorament, podem evitar haver de demanar cites prèvies en diferents organismes, cosa que fa que el procés pugui semblar molt més llarg.</a:t>
            </a:r>
            <a:endParaRPr lang="es-ES" dirty="0" smtClean="0"/>
          </a:p>
          <a:p>
            <a:endParaRPr lang="es-ES" dirty="0"/>
          </a:p>
          <a:p>
            <a:endParaRPr lang="es-ES" dirty="0"/>
          </a:p>
        </p:txBody>
      </p:sp>
    </p:spTree>
    <p:extLst>
      <p:ext uri="{BB962C8B-B14F-4D97-AF65-F5344CB8AC3E}">
        <p14:creationId xmlns:p14="http://schemas.microsoft.com/office/powerpoint/2010/main" val="25136720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AJUTS I SUBVENCIONS</a:t>
            </a:r>
            <a:endParaRPr lang="ca-ES" dirty="0"/>
          </a:p>
        </p:txBody>
      </p:sp>
      <p:sp>
        <p:nvSpPr>
          <p:cNvPr id="3" name="2 Rectángulo"/>
          <p:cNvSpPr/>
          <p:nvPr/>
        </p:nvSpPr>
        <p:spPr>
          <a:xfrm>
            <a:off x="755576" y="1628800"/>
            <a:ext cx="7704856" cy="1200329"/>
          </a:xfrm>
          <a:prstGeom prst="rect">
            <a:avLst/>
          </a:prstGeom>
        </p:spPr>
        <p:txBody>
          <a:bodyPr wrap="square">
            <a:spAutoFit/>
          </a:bodyPr>
          <a:lstStyle/>
          <a:p>
            <a:r>
              <a:rPr lang="ca-ES" dirty="0">
                <a:hlinkClick r:id="rId2"/>
              </a:rPr>
              <a:t>http://</a:t>
            </a:r>
            <a:r>
              <a:rPr lang="ca-ES" dirty="0" smtClean="0">
                <a:hlinkClick r:id="rId2"/>
              </a:rPr>
              <a:t>inicia.gencat.cat/inicia/cat/guia/guia_financament/index90508.jsp?cami=tcm:124-43973tcm:124-43969</a:t>
            </a:r>
            <a:endParaRPr lang="ca-ES" dirty="0" smtClean="0"/>
          </a:p>
          <a:p>
            <a:endParaRPr lang="ca-ES" dirty="0"/>
          </a:p>
          <a:p>
            <a:endParaRPr lang="ca-ES" dirty="0"/>
          </a:p>
        </p:txBody>
      </p:sp>
      <p:sp>
        <p:nvSpPr>
          <p:cNvPr id="4" name="3 Rectángulo"/>
          <p:cNvSpPr/>
          <p:nvPr/>
        </p:nvSpPr>
        <p:spPr>
          <a:xfrm>
            <a:off x="755576" y="2489876"/>
            <a:ext cx="6994222" cy="923330"/>
          </a:xfrm>
          <a:prstGeom prst="rect">
            <a:avLst/>
          </a:prstGeom>
        </p:spPr>
        <p:txBody>
          <a:bodyPr wrap="none">
            <a:spAutoFit/>
          </a:bodyPr>
          <a:lstStyle/>
          <a:p>
            <a:r>
              <a:rPr lang="ca-ES" dirty="0">
                <a:hlinkClick r:id="rId3"/>
              </a:rPr>
              <a:t>http://</a:t>
            </a:r>
            <a:r>
              <a:rPr lang="ca-ES" b="1" dirty="0" smtClean="0">
                <a:hlinkClick r:id="rId3"/>
              </a:rPr>
              <a:t>www.emprendedores.es/buscador</a:t>
            </a:r>
            <a:endParaRPr lang="ca-ES" b="1" dirty="0" smtClean="0"/>
          </a:p>
          <a:p>
            <a:endParaRPr lang="ca-ES" b="1" dirty="0"/>
          </a:p>
          <a:p>
            <a:r>
              <a:rPr lang="ca-ES" b="1" dirty="0"/>
              <a:t>https://seu.reus.cat/seu/carpetaCiutadana/tramit/42058</a:t>
            </a:r>
          </a:p>
        </p:txBody>
      </p:sp>
    </p:spTree>
    <p:extLst>
      <p:ext uri="{BB962C8B-B14F-4D97-AF65-F5344CB8AC3E}">
        <p14:creationId xmlns:p14="http://schemas.microsoft.com/office/powerpoint/2010/main" val="29624860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3892" y="260648"/>
            <a:ext cx="9120630" cy="6480720"/>
          </a:xfrm>
        </p:spPr>
        <p:txBody>
          <a:bodyPr>
            <a:normAutofit fontScale="25000" lnSpcReduction="20000"/>
          </a:bodyPr>
          <a:lstStyle/>
          <a:p>
            <a:r>
              <a:rPr lang="ca-ES" sz="9600" dirty="0" smtClean="0">
                <a:latin typeface="Arial Black" pitchFamily="34" charset="0"/>
              </a:rPr>
              <a:t>Adreces importants:</a:t>
            </a:r>
          </a:p>
          <a:p>
            <a:endParaRPr lang="ca-ES" sz="4000" dirty="0" smtClean="0">
              <a:latin typeface="Arial Black" pitchFamily="34" charset="0"/>
            </a:endParaRPr>
          </a:p>
          <a:p>
            <a:pPr marL="0" indent="0">
              <a:buNone/>
            </a:pPr>
            <a:r>
              <a:rPr lang="ca-ES" sz="7200" b="0" dirty="0" smtClean="0"/>
              <a:t>1.- El </a:t>
            </a:r>
            <a:r>
              <a:rPr lang="ca-ES" sz="7200" b="0" dirty="0" err="1"/>
              <a:t>municipio</a:t>
            </a:r>
            <a:r>
              <a:rPr lang="ca-ES" sz="7200" b="0" dirty="0"/>
              <a:t> de Reus no </a:t>
            </a:r>
            <a:r>
              <a:rPr lang="ca-ES" sz="7200" b="0" dirty="0" err="1"/>
              <a:t>dispone</a:t>
            </a:r>
            <a:r>
              <a:rPr lang="ca-ES" sz="7200" b="0" dirty="0"/>
              <a:t> de Registro Mercantil. El Registro Mercantil que </a:t>
            </a:r>
            <a:r>
              <a:rPr lang="ca-ES" sz="7200" b="0" dirty="0" err="1"/>
              <a:t>le</a:t>
            </a:r>
            <a:r>
              <a:rPr lang="ca-ES" sz="7200" b="0" dirty="0"/>
              <a:t> </a:t>
            </a:r>
            <a:r>
              <a:rPr lang="ca-ES" sz="7200" b="0" dirty="0" err="1"/>
              <a:t>corresponde</a:t>
            </a:r>
            <a:r>
              <a:rPr lang="ca-ES" sz="7200" b="0" dirty="0"/>
              <a:t> a las </a:t>
            </a:r>
            <a:r>
              <a:rPr lang="ca-ES" sz="7200" b="0" dirty="0" err="1"/>
              <a:t>empresas</a:t>
            </a:r>
            <a:r>
              <a:rPr lang="ca-ES" sz="7200" b="0" dirty="0"/>
              <a:t> de Reus es el </a:t>
            </a:r>
            <a:r>
              <a:rPr lang="ca-ES" sz="7200" i="1" dirty="0"/>
              <a:t>Registro Mercantil de Tarragona</a:t>
            </a:r>
            <a:r>
              <a:rPr lang="ca-ES" sz="7200" i="1" dirty="0" smtClean="0"/>
              <a:t>.</a:t>
            </a:r>
            <a:r>
              <a:rPr lang="ca-ES" sz="7200" b="0" dirty="0"/>
              <a:t> </a:t>
            </a:r>
            <a:endParaRPr lang="ca-ES" sz="7200" b="0" dirty="0" smtClean="0"/>
          </a:p>
          <a:p>
            <a:pPr marL="0" indent="0">
              <a:buNone/>
            </a:pPr>
            <a:endParaRPr lang="ca-ES" sz="7200" dirty="0"/>
          </a:p>
          <a:p>
            <a:pPr marL="0" indent="0">
              <a:buNone/>
            </a:pPr>
            <a:r>
              <a:rPr lang="ca-ES" sz="7200" b="0" dirty="0" smtClean="0"/>
              <a:t>Pau </a:t>
            </a:r>
            <a:r>
              <a:rPr lang="ca-ES" sz="7200" b="0" dirty="0"/>
              <a:t>Casals, 13, 2º</a:t>
            </a:r>
            <a:br>
              <a:rPr lang="ca-ES" sz="7200" b="0" dirty="0"/>
            </a:br>
            <a:r>
              <a:rPr lang="ca-ES" sz="7200" b="0" dirty="0"/>
              <a:t>43203 - Tarragona</a:t>
            </a:r>
          </a:p>
          <a:p>
            <a:pPr marL="0" indent="0">
              <a:buNone/>
            </a:pPr>
            <a:r>
              <a:rPr lang="ca-ES" sz="7200" b="0" dirty="0"/>
              <a:t> </a:t>
            </a:r>
            <a:r>
              <a:rPr lang="ca-ES" sz="7200" b="0" dirty="0" smtClean="0"/>
              <a:t>	977-223053</a:t>
            </a:r>
          </a:p>
          <a:p>
            <a:pPr marL="0" indent="0">
              <a:buNone/>
            </a:pPr>
            <a:endParaRPr lang="ca-ES" sz="7200" b="0" dirty="0" smtClean="0"/>
          </a:p>
          <a:p>
            <a:pPr marL="0" indent="0">
              <a:buNone/>
            </a:pPr>
            <a:r>
              <a:rPr lang="ca-ES" sz="7200" b="0" dirty="0" smtClean="0"/>
              <a:t>2. </a:t>
            </a:r>
            <a:r>
              <a:rPr lang="ca-ES" sz="7200" b="0" dirty="0"/>
              <a:t>© Ajuntament de </a:t>
            </a:r>
            <a:r>
              <a:rPr lang="ca-ES" sz="7200" b="0" dirty="0" smtClean="0"/>
              <a:t>Reus</a:t>
            </a:r>
          </a:p>
          <a:p>
            <a:pPr marL="0" indent="0">
              <a:buNone/>
            </a:pPr>
            <a:r>
              <a:rPr lang="ca-ES" sz="7200" b="0" dirty="0"/>
              <a:t> </a:t>
            </a:r>
            <a:r>
              <a:rPr lang="ca-ES" sz="7200" b="0" dirty="0">
                <a:hlinkClick r:id="rId2"/>
              </a:rPr>
              <a:t>Plaça del Mercadal · 43201 REUS</a:t>
            </a:r>
            <a:endParaRPr lang="ca-ES" sz="7200" b="0" dirty="0"/>
          </a:p>
          <a:p>
            <a:pPr marL="0" indent="0">
              <a:buNone/>
            </a:pPr>
            <a:r>
              <a:rPr lang="ca-ES" sz="7200" b="0" dirty="0"/>
              <a:t> 977 010 </a:t>
            </a:r>
            <a:r>
              <a:rPr lang="ca-ES" sz="7200" b="0" dirty="0" smtClean="0"/>
              <a:t>010</a:t>
            </a:r>
          </a:p>
          <a:p>
            <a:endParaRPr lang="ca-ES" sz="7200" b="0" dirty="0"/>
          </a:p>
          <a:p>
            <a:pPr marL="0" indent="0">
              <a:buNone/>
            </a:pPr>
            <a:r>
              <a:rPr lang="ca-ES" sz="7200" b="0" dirty="0" smtClean="0"/>
              <a:t>3. </a:t>
            </a:r>
            <a:r>
              <a:rPr lang="ca-ES" sz="7200" dirty="0"/>
              <a:t>Oficina Seguretat Social (Gestió i administració prestacions econòmiques INSS)</a:t>
            </a:r>
            <a:endParaRPr lang="ca-ES" sz="7200" b="0" dirty="0"/>
          </a:p>
          <a:p>
            <a:pPr marL="0" indent="0">
              <a:buNone/>
            </a:pPr>
            <a:r>
              <a:rPr lang="ca-ES" sz="7200" b="0" dirty="0"/>
              <a:t>avinguda Països Catalans, 36 CP:43202</a:t>
            </a:r>
          </a:p>
          <a:p>
            <a:pPr marL="0" indent="0">
              <a:buNone/>
            </a:pPr>
            <a:r>
              <a:rPr lang="ca-ES" sz="7200" b="0" dirty="0"/>
              <a:t>Tel.: 977312619</a:t>
            </a:r>
          </a:p>
          <a:p>
            <a:pPr marL="0" indent="0">
              <a:buNone/>
            </a:pPr>
            <a:r>
              <a:rPr lang="ca-ES" sz="7200" b="0" dirty="0"/>
              <a:t>Fax: </a:t>
            </a:r>
            <a:r>
              <a:rPr lang="ca-ES" sz="7200" b="0" dirty="0" smtClean="0"/>
              <a:t>977312281</a:t>
            </a:r>
          </a:p>
          <a:p>
            <a:endParaRPr lang="ca-ES" sz="7200" b="0" dirty="0"/>
          </a:p>
          <a:p>
            <a:pPr marL="0" indent="0">
              <a:buNone/>
            </a:pPr>
            <a:r>
              <a:rPr lang="ca-ES" sz="7200" b="0" dirty="0" smtClean="0"/>
              <a:t>4. </a:t>
            </a:r>
            <a:r>
              <a:rPr lang="ca-ES" sz="7200" dirty="0" err="1" smtClean="0"/>
              <a:t>Administración</a:t>
            </a:r>
            <a:r>
              <a:rPr lang="ca-ES" sz="7200" dirty="0" smtClean="0"/>
              <a:t> Reus		</a:t>
            </a:r>
          </a:p>
          <a:p>
            <a:pPr marL="0" indent="0">
              <a:buNone/>
            </a:pPr>
            <a:r>
              <a:rPr lang="ca-ES" sz="7200" b="0" dirty="0" err="1" smtClean="0"/>
              <a:t>Código</a:t>
            </a:r>
            <a:r>
              <a:rPr lang="ca-ES" sz="7200" b="0" dirty="0"/>
              <a:t>: </a:t>
            </a:r>
            <a:r>
              <a:rPr lang="ca-ES" sz="7200" dirty="0"/>
              <a:t>43125</a:t>
            </a:r>
            <a:endParaRPr lang="ca-ES" sz="7200" b="0" dirty="0"/>
          </a:p>
          <a:p>
            <a:pPr marL="0" indent="0">
              <a:buNone/>
            </a:pPr>
            <a:r>
              <a:rPr lang="ca-ES" sz="7200" b="0" dirty="0" err="1"/>
              <a:t>Paseo</a:t>
            </a:r>
            <a:r>
              <a:rPr lang="ca-ES" sz="7200" b="0" dirty="0"/>
              <a:t>: </a:t>
            </a:r>
            <a:r>
              <a:rPr lang="ca-ES" sz="7200" dirty="0" err="1"/>
              <a:t>Misericórdia</a:t>
            </a:r>
            <a:r>
              <a:rPr lang="ca-ES" sz="7200" dirty="0"/>
              <a:t>, 16.</a:t>
            </a:r>
            <a:endParaRPr lang="ca-ES" sz="7200" b="0" dirty="0"/>
          </a:p>
          <a:p>
            <a:pPr marL="0" indent="0">
              <a:buNone/>
            </a:pPr>
            <a:r>
              <a:rPr lang="ca-ES" sz="7200" dirty="0"/>
              <a:t>43205, Reus</a:t>
            </a:r>
            <a:endParaRPr lang="ca-ES" sz="7200" b="0" dirty="0"/>
          </a:p>
          <a:p>
            <a:pPr marL="0" indent="0">
              <a:buNone/>
            </a:pPr>
            <a:r>
              <a:rPr lang="ca-ES" sz="7200" b="0" dirty="0" err="1"/>
              <a:t>Teléfono</a:t>
            </a:r>
            <a:r>
              <a:rPr lang="ca-ES" sz="7200" b="0" dirty="0"/>
              <a:t> : </a:t>
            </a:r>
            <a:r>
              <a:rPr lang="ca-ES" sz="7200" dirty="0"/>
              <a:t>977 75 16 50</a:t>
            </a:r>
            <a:endParaRPr lang="ca-ES" sz="7200" b="0" dirty="0"/>
          </a:p>
          <a:p>
            <a:endParaRPr lang="ca-ES" sz="2400" b="0" dirty="0" smtClean="0"/>
          </a:p>
          <a:p>
            <a:endParaRPr lang="ca-ES" sz="2400" b="0" dirty="0"/>
          </a:p>
          <a:p>
            <a:endParaRPr lang="ca-ES" sz="2400" b="0" dirty="0"/>
          </a:p>
          <a:p>
            <a:r>
              <a:rPr lang="ca-ES" sz="2400" b="0" dirty="0"/>
              <a:t> </a:t>
            </a:r>
            <a:endParaRPr lang="ca-ES" sz="2400" i="1" dirty="0" smtClean="0"/>
          </a:p>
          <a:p>
            <a:endParaRPr lang="ca-ES" sz="2400" i="1" dirty="0"/>
          </a:p>
          <a:p>
            <a:endParaRPr lang="ca-ES" sz="2400" i="1" dirty="0" smtClean="0"/>
          </a:p>
          <a:p>
            <a:endParaRPr lang="ca-ES" dirty="0"/>
          </a:p>
          <a:p>
            <a:endParaRPr lang="ca-ES" dirty="0"/>
          </a:p>
        </p:txBody>
      </p:sp>
    </p:spTree>
    <p:extLst>
      <p:ext uri="{BB962C8B-B14F-4D97-AF65-F5344CB8AC3E}">
        <p14:creationId xmlns:p14="http://schemas.microsoft.com/office/powerpoint/2010/main" val="69070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ca-ES"/>
          </a:p>
        </p:txBody>
      </p:sp>
      <p:sp>
        <p:nvSpPr>
          <p:cNvPr id="3" name="2 Marcador de contenido"/>
          <p:cNvSpPr>
            <a:spLocks noGrp="1"/>
          </p:cNvSpPr>
          <p:nvPr>
            <p:ph sz="quarter" idx="1"/>
          </p:nvPr>
        </p:nvSpPr>
        <p:spPr/>
        <p:txBody>
          <a:bodyPr/>
          <a:lstStyle/>
          <a:p>
            <a:r>
              <a:rPr lang="pt-BR" sz="1800" dirty="0"/>
              <a:t>Seu corporativa</a:t>
            </a:r>
          </a:p>
          <a:p>
            <a:r>
              <a:rPr lang="pt-BR" sz="1800" b="1" dirty="0"/>
              <a:t>Cambra de </a:t>
            </a:r>
            <a:r>
              <a:rPr lang="pt-BR" sz="1800" b="1" dirty="0" err="1"/>
              <a:t>Comerç</a:t>
            </a:r>
            <a:r>
              <a:rPr lang="pt-BR" sz="1800" b="1" dirty="0"/>
              <a:t>, Indústria i </a:t>
            </a:r>
            <a:r>
              <a:rPr lang="pt-BR" sz="1800" b="1" dirty="0" err="1"/>
              <a:t>Navegació</a:t>
            </a:r>
            <a:r>
              <a:rPr lang="pt-BR" sz="1800" b="1" dirty="0"/>
              <a:t> de </a:t>
            </a:r>
            <a:r>
              <a:rPr lang="pt-BR" sz="1800" b="1" dirty="0" err="1"/>
              <a:t>Reus</a:t>
            </a:r>
            <a:endParaRPr lang="pt-BR" sz="1800" dirty="0"/>
          </a:p>
          <a:p>
            <a:r>
              <a:rPr lang="pt-BR" sz="1800" dirty="0"/>
              <a:t>C/ </a:t>
            </a:r>
            <a:r>
              <a:rPr lang="pt-BR" sz="1800" dirty="0" err="1"/>
              <a:t>Boule</a:t>
            </a:r>
            <a:r>
              <a:rPr lang="pt-BR" sz="1800" dirty="0"/>
              <a:t>, 2</a:t>
            </a:r>
          </a:p>
          <a:p>
            <a:r>
              <a:rPr lang="pt-BR" sz="1800" dirty="0"/>
              <a:t>43201 </a:t>
            </a:r>
            <a:r>
              <a:rPr lang="pt-BR" sz="1800" dirty="0" err="1"/>
              <a:t>Reus</a:t>
            </a:r>
            <a:endParaRPr lang="pt-BR" sz="1800" dirty="0"/>
          </a:p>
          <a:p>
            <a:r>
              <a:rPr lang="pt-BR" sz="1800" dirty="0"/>
              <a:t>Tel.977 33 80 80</a:t>
            </a:r>
          </a:p>
          <a:p>
            <a:endParaRPr lang="ca-ES" dirty="0"/>
          </a:p>
        </p:txBody>
      </p:sp>
    </p:spTree>
    <p:extLst>
      <p:ext uri="{BB962C8B-B14F-4D97-AF65-F5344CB8AC3E}">
        <p14:creationId xmlns:p14="http://schemas.microsoft.com/office/powerpoint/2010/main" val="3129667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 ÍNDEX</a:t>
            </a:r>
            <a:endParaRPr lang="ca-ES" dirty="0"/>
          </a:p>
        </p:txBody>
      </p:sp>
      <p:sp>
        <p:nvSpPr>
          <p:cNvPr id="3" name="2 Marcador de contenido"/>
          <p:cNvSpPr>
            <a:spLocks noGrp="1"/>
          </p:cNvSpPr>
          <p:nvPr>
            <p:ph sz="quarter" idx="1"/>
          </p:nvPr>
        </p:nvSpPr>
        <p:spPr/>
        <p:txBody>
          <a:bodyPr/>
          <a:lstStyle/>
          <a:p>
            <a:pPr marL="0" indent="0">
              <a:buNone/>
            </a:pPr>
            <a:endParaRPr lang="ca-ES" dirty="0" smtClean="0"/>
          </a:p>
          <a:p>
            <a:r>
              <a:rPr lang="ca-ES" dirty="0" smtClean="0"/>
              <a:t>Tràmits relatius a la forma jurídica</a:t>
            </a:r>
          </a:p>
          <a:p>
            <a:r>
              <a:rPr lang="ca-ES" dirty="0" smtClean="0"/>
              <a:t>Tràmits generals de posada en </a:t>
            </a:r>
            <a:r>
              <a:rPr lang="ca-ES" dirty="0" smtClean="0"/>
              <a:t>marxa</a:t>
            </a:r>
          </a:p>
          <a:p>
            <a:r>
              <a:rPr lang="ca-ES" dirty="0" smtClean="0"/>
              <a:t>Ajuts i subvencions</a:t>
            </a:r>
          </a:p>
          <a:p>
            <a:r>
              <a:rPr lang="ca-ES" dirty="0" smtClean="0"/>
              <a:t>Autònoms</a:t>
            </a:r>
            <a:endParaRPr lang="ca-ES" dirty="0" smtClean="0"/>
          </a:p>
          <a:p>
            <a:pPr marL="0" indent="0">
              <a:buNone/>
            </a:pPr>
            <a:endParaRPr lang="ca-ES" dirty="0" smtClean="0"/>
          </a:p>
          <a:p>
            <a:endParaRPr lang="ca-ES" dirty="0"/>
          </a:p>
        </p:txBody>
      </p:sp>
    </p:spTree>
    <p:extLst>
      <p:ext uri="{BB962C8B-B14F-4D97-AF65-F5344CB8AC3E}">
        <p14:creationId xmlns:p14="http://schemas.microsoft.com/office/powerpoint/2010/main" val="15237041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404664"/>
            <a:ext cx="7776864" cy="1143000"/>
          </a:xfrm>
        </p:spPr>
        <p:txBody>
          <a:bodyPr>
            <a:normAutofit/>
          </a:bodyPr>
          <a:lstStyle/>
          <a:p>
            <a:pPr algn="l"/>
            <a:r>
              <a:rPr lang="ca-ES" dirty="0" smtClean="0"/>
              <a:t>1.</a:t>
            </a:r>
            <a:r>
              <a:rPr lang="ca-ES" sz="3600" dirty="0" smtClean="0"/>
              <a:t>- Tràmits relatius a </a:t>
            </a:r>
            <a:r>
              <a:rPr lang="ca-ES" dirty="0" smtClean="0"/>
              <a:t>l´adopció de la forma jurídica</a:t>
            </a:r>
            <a:endParaRPr lang="ca-ES" sz="3600" dirty="0"/>
          </a:p>
        </p:txBody>
      </p:sp>
      <p:sp>
        <p:nvSpPr>
          <p:cNvPr id="4" name="3 Rectángulo"/>
          <p:cNvSpPr/>
          <p:nvPr/>
        </p:nvSpPr>
        <p:spPr>
          <a:xfrm>
            <a:off x="827584" y="1772816"/>
            <a:ext cx="6840760" cy="4616648"/>
          </a:xfrm>
          <a:prstGeom prst="rect">
            <a:avLst/>
          </a:prstGeom>
        </p:spPr>
        <p:txBody>
          <a:bodyPr wrap="square">
            <a:spAutoFit/>
          </a:bodyPr>
          <a:lstStyle/>
          <a:p>
            <a:r>
              <a:rPr lang="ca-ES" sz="2400" b="1" dirty="0" smtClean="0"/>
              <a:t> </a:t>
            </a:r>
            <a:r>
              <a:rPr lang="ca-ES" sz="2400" b="1" dirty="0"/>
              <a:t>a) Certificació negativa del nom</a:t>
            </a:r>
            <a:r>
              <a:rPr lang="ca-ES" sz="2400" b="1" dirty="0" smtClean="0"/>
              <a:t>: </a:t>
            </a:r>
          </a:p>
          <a:p>
            <a:endParaRPr lang="ca-ES" dirty="0"/>
          </a:p>
          <a:p>
            <a:r>
              <a:rPr lang="ca-ES" dirty="0" smtClean="0"/>
              <a:t> </a:t>
            </a:r>
            <a:r>
              <a:rPr lang="ca-ES" dirty="0"/>
              <a:t>• Què és?: La comprovació i posterior acreditació de la no existència del </a:t>
            </a:r>
            <a:r>
              <a:rPr lang="ca-ES" dirty="0" smtClean="0"/>
              <a:t>mateix  </a:t>
            </a:r>
            <a:r>
              <a:rPr lang="ca-ES" dirty="0"/>
              <a:t>nom d’altra persona jurídica. </a:t>
            </a:r>
            <a:endParaRPr lang="ca-ES" dirty="0" smtClean="0"/>
          </a:p>
          <a:p>
            <a:endParaRPr lang="ca-ES" dirty="0" smtClean="0"/>
          </a:p>
          <a:p>
            <a:pPr marL="285750" indent="-285750">
              <a:buFont typeface="Arial" pitchFamily="34" charset="0"/>
              <a:buChar char="•"/>
            </a:pPr>
            <a:r>
              <a:rPr lang="ca-ES" dirty="0" smtClean="0"/>
              <a:t>Empresaris individuals :NO</a:t>
            </a:r>
          </a:p>
          <a:p>
            <a:endParaRPr lang="ca-ES" dirty="0" smtClean="0"/>
          </a:p>
          <a:p>
            <a:endParaRPr lang="ca-ES" dirty="0" smtClean="0"/>
          </a:p>
          <a:p>
            <a:r>
              <a:rPr lang="ca-ES" dirty="0" smtClean="0"/>
              <a:t>• </a:t>
            </a:r>
            <a:r>
              <a:rPr lang="ca-ES" dirty="0"/>
              <a:t>On es gestiona?: Registre específic: Mercantil o Cooperatives. </a:t>
            </a:r>
            <a:endParaRPr lang="ca-ES" dirty="0" smtClean="0"/>
          </a:p>
          <a:p>
            <a:endParaRPr lang="ca-ES" dirty="0"/>
          </a:p>
          <a:p>
            <a:r>
              <a:rPr lang="ca-ES" dirty="0" smtClean="0"/>
              <a:t>• </a:t>
            </a:r>
            <a:r>
              <a:rPr lang="ca-ES" dirty="0"/>
              <a:t>Quan?: Un cop escollit el nom, amb dues opcions i abans constitució. </a:t>
            </a:r>
            <a:endParaRPr lang="ca-ES" dirty="0" smtClean="0"/>
          </a:p>
          <a:p>
            <a:endParaRPr lang="ca-ES" dirty="0" smtClean="0"/>
          </a:p>
          <a:p>
            <a:r>
              <a:rPr lang="ca-ES" dirty="0" smtClean="0"/>
              <a:t>• </a:t>
            </a:r>
            <a:r>
              <a:rPr lang="ca-ES" dirty="0"/>
              <a:t>Quina documentació: </a:t>
            </a:r>
            <a:r>
              <a:rPr lang="ca-ES" dirty="0" smtClean="0"/>
              <a:t>Instància</a:t>
            </a:r>
          </a:p>
          <a:p>
            <a:endParaRPr lang="ca-ES" dirty="0"/>
          </a:p>
          <a:p>
            <a:r>
              <a:rPr lang="ca-ES" dirty="0" smtClean="0"/>
              <a:t> </a:t>
            </a:r>
            <a:r>
              <a:rPr lang="ca-ES" dirty="0"/>
              <a:t>• Termini: 1 setmana i 2 mesos validesa.</a:t>
            </a:r>
          </a:p>
        </p:txBody>
      </p:sp>
    </p:spTree>
    <p:extLst>
      <p:ext uri="{BB962C8B-B14F-4D97-AF65-F5344CB8AC3E}">
        <p14:creationId xmlns:p14="http://schemas.microsoft.com/office/powerpoint/2010/main" val="38696823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3568" y="1556792"/>
            <a:ext cx="7416824" cy="2400657"/>
          </a:xfrm>
          <a:prstGeom prst="rect">
            <a:avLst/>
          </a:prstGeom>
        </p:spPr>
        <p:txBody>
          <a:bodyPr wrap="square">
            <a:spAutoFit/>
          </a:bodyPr>
          <a:lstStyle/>
          <a:p>
            <a:r>
              <a:rPr lang="ca-ES" sz="2400" b="1" dirty="0"/>
              <a:t>b) </a:t>
            </a:r>
            <a:r>
              <a:rPr lang="ca-ES" sz="2400" b="1" dirty="0" smtClean="0"/>
              <a:t>Dipòsit de capital social: </a:t>
            </a:r>
          </a:p>
          <a:p>
            <a:endParaRPr lang="ca-ES" dirty="0"/>
          </a:p>
          <a:p>
            <a:r>
              <a:rPr lang="ca-ES" dirty="0" smtClean="0"/>
              <a:t>• </a:t>
            </a:r>
            <a:r>
              <a:rPr lang="ca-ES" dirty="0"/>
              <a:t>Què és?: </a:t>
            </a:r>
            <a:r>
              <a:rPr lang="ca-ES" dirty="0" smtClean="0"/>
              <a:t>dipositar en una entitat financera el capital mínim exigit en alguna forma jurídica</a:t>
            </a:r>
          </a:p>
          <a:p>
            <a:endParaRPr lang="ca-ES" dirty="0" smtClean="0"/>
          </a:p>
          <a:p>
            <a:r>
              <a:rPr lang="ca-ES" dirty="0" smtClean="0"/>
              <a:t>• </a:t>
            </a:r>
            <a:r>
              <a:rPr lang="ca-ES" dirty="0"/>
              <a:t>On es gestiona?: </a:t>
            </a:r>
            <a:r>
              <a:rPr lang="ca-ES" dirty="0" smtClean="0"/>
              <a:t>entitat financera</a:t>
            </a:r>
          </a:p>
          <a:p>
            <a:endParaRPr lang="ca-ES" dirty="0" smtClean="0"/>
          </a:p>
          <a:p>
            <a:r>
              <a:rPr lang="ca-ES" dirty="0" smtClean="0"/>
              <a:t> </a:t>
            </a:r>
            <a:r>
              <a:rPr lang="ca-ES" dirty="0"/>
              <a:t>• Quan?: </a:t>
            </a:r>
            <a:r>
              <a:rPr lang="ca-ES" dirty="0" smtClean="0"/>
              <a:t>abans de començar l´activitat</a:t>
            </a:r>
          </a:p>
        </p:txBody>
      </p:sp>
    </p:spTree>
    <p:extLst>
      <p:ext uri="{BB962C8B-B14F-4D97-AF65-F5344CB8AC3E}">
        <p14:creationId xmlns:p14="http://schemas.microsoft.com/office/powerpoint/2010/main" val="1981965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3568" y="1556792"/>
            <a:ext cx="7416824" cy="3231654"/>
          </a:xfrm>
          <a:prstGeom prst="rect">
            <a:avLst/>
          </a:prstGeom>
        </p:spPr>
        <p:txBody>
          <a:bodyPr wrap="square">
            <a:spAutoFit/>
          </a:bodyPr>
          <a:lstStyle/>
          <a:p>
            <a:r>
              <a:rPr lang="ca-ES" sz="2400" b="1" dirty="0" smtClean="0"/>
              <a:t>c) </a:t>
            </a:r>
            <a:r>
              <a:rPr lang="ca-ES" sz="2400" b="1" dirty="0"/>
              <a:t>Escriptura pública de constitució: </a:t>
            </a:r>
            <a:endParaRPr lang="ca-ES" sz="2400" b="1" dirty="0" smtClean="0"/>
          </a:p>
          <a:p>
            <a:endParaRPr lang="ca-ES" dirty="0"/>
          </a:p>
          <a:p>
            <a:r>
              <a:rPr lang="ca-ES" dirty="0" smtClean="0"/>
              <a:t>• </a:t>
            </a:r>
            <a:r>
              <a:rPr lang="ca-ES" dirty="0"/>
              <a:t>Què és?: Document públic on es manifesta la voluntat de constituir una </a:t>
            </a:r>
            <a:r>
              <a:rPr lang="ca-ES" dirty="0" smtClean="0"/>
              <a:t> societat</a:t>
            </a:r>
            <a:r>
              <a:rPr lang="ca-ES" dirty="0"/>
              <a:t>. </a:t>
            </a:r>
            <a:endParaRPr lang="ca-ES" dirty="0" smtClean="0"/>
          </a:p>
          <a:p>
            <a:endParaRPr lang="ca-ES" dirty="0" smtClean="0"/>
          </a:p>
          <a:p>
            <a:r>
              <a:rPr lang="ca-ES" dirty="0" smtClean="0"/>
              <a:t>• </a:t>
            </a:r>
            <a:r>
              <a:rPr lang="ca-ES" dirty="0"/>
              <a:t>On es gestiona?: Davant Notari</a:t>
            </a:r>
            <a:r>
              <a:rPr lang="ca-ES" dirty="0" smtClean="0"/>
              <a:t>.</a:t>
            </a:r>
          </a:p>
          <a:p>
            <a:endParaRPr lang="ca-ES" dirty="0" smtClean="0"/>
          </a:p>
          <a:p>
            <a:r>
              <a:rPr lang="ca-ES" dirty="0" smtClean="0"/>
              <a:t> </a:t>
            </a:r>
            <a:r>
              <a:rPr lang="ca-ES" dirty="0"/>
              <a:t>• Quan?: Desprès de redactar estatuts, i tenir certificació negativa del </a:t>
            </a:r>
            <a:r>
              <a:rPr lang="ca-ES" dirty="0" smtClean="0"/>
              <a:t>nom i del dipòsit , si es necessari.</a:t>
            </a:r>
          </a:p>
          <a:p>
            <a:endParaRPr lang="ca-ES" dirty="0" smtClean="0"/>
          </a:p>
          <a:p>
            <a:r>
              <a:rPr lang="ca-ES" dirty="0" smtClean="0"/>
              <a:t> </a:t>
            </a:r>
            <a:r>
              <a:rPr lang="ca-ES" dirty="0"/>
              <a:t>• Termini: un cop signada l’escriptura</a:t>
            </a:r>
          </a:p>
        </p:txBody>
      </p:sp>
    </p:spTree>
    <p:extLst>
      <p:ext uri="{BB962C8B-B14F-4D97-AF65-F5344CB8AC3E}">
        <p14:creationId xmlns:p14="http://schemas.microsoft.com/office/powerpoint/2010/main" val="4186073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95536" y="1484784"/>
            <a:ext cx="7848872" cy="3046988"/>
          </a:xfrm>
          <a:prstGeom prst="rect">
            <a:avLst/>
          </a:prstGeom>
        </p:spPr>
        <p:txBody>
          <a:bodyPr wrap="square">
            <a:spAutoFit/>
          </a:bodyPr>
          <a:lstStyle/>
          <a:p>
            <a:r>
              <a:rPr lang="ca-ES" sz="2400" b="1" dirty="0" smtClean="0"/>
              <a:t>d) </a:t>
            </a:r>
            <a:r>
              <a:rPr lang="ca-ES" sz="2400" b="1" dirty="0"/>
              <a:t>Liquidació Impost de transmissió patrimonial i actes jurídics documentats: </a:t>
            </a:r>
            <a:endParaRPr lang="ca-ES" dirty="0"/>
          </a:p>
          <a:p>
            <a:endParaRPr lang="ca-ES" dirty="0" smtClean="0"/>
          </a:p>
          <a:p>
            <a:r>
              <a:rPr lang="ca-ES" dirty="0" smtClean="0"/>
              <a:t>• </a:t>
            </a:r>
            <a:r>
              <a:rPr lang="ca-ES" dirty="0"/>
              <a:t>Què és?: Tribut. Import 1% del capital social </a:t>
            </a:r>
            <a:endParaRPr lang="ca-ES" dirty="0" smtClean="0"/>
          </a:p>
          <a:p>
            <a:endParaRPr lang="ca-ES" dirty="0"/>
          </a:p>
          <a:p>
            <a:r>
              <a:rPr lang="ca-ES" dirty="0" smtClean="0"/>
              <a:t>• </a:t>
            </a:r>
            <a:r>
              <a:rPr lang="ca-ES" dirty="0"/>
              <a:t>On es gestiona?: Hisenda </a:t>
            </a:r>
            <a:endParaRPr lang="ca-ES" dirty="0" smtClean="0"/>
          </a:p>
          <a:p>
            <a:endParaRPr lang="ca-ES" dirty="0"/>
          </a:p>
          <a:p>
            <a:r>
              <a:rPr lang="ca-ES" dirty="0" smtClean="0"/>
              <a:t>• </a:t>
            </a:r>
            <a:r>
              <a:rPr lang="ca-ES" dirty="0"/>
              <a:t>Quan?: 30 dies a partir de la constitució de la societat. </a:t>
            </a:r>
            <a:endParaRPr lang="ca-ES" dirty="0" smtClean="0"/>
          </a:p>
          <a:p>
            <a:endParaRPr lang="ca-ES" dirty="0"/>
          </a:p>
          <a:p>
            <a:r>
              <a:rPr lang="ca-ES" dirty="0" smtClean="0"/>
              <a:t>• </a:t>
            </a:r>
            <a:r>
              <a:rPr lang="ca-ES" dirty="0"/>
              <a:t>Termini: un cop presentat l’imprès d’autoliquidació i fet el pagament.</a:t>
            </a:r>
          </a:p>
        </p:txBody>
      </p:sp>
    </p:spTree>
    <p:extLst>
      <p:ext uri="{BB962C8B-B14F-4D97-AF65-F5344CB8AC3E}">
        <p14:creationId xmlns:p14="http://schemas.microsoft.com/office/powerpoint/2010/main" val="2061994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7387" y="1340768"/>
            <a:ext cx="7632848" cy="3046988"/>
          </a:xfrm>
          <a:prstGeom prst="rect">
            <a:avLst/>
          </a:prstGeom>
        </p:spPr>
        <p:txBody>
          <a:bodyPr wrap="square">
            <a:spAutoFit/>
          </a:bodyPr>
          <a:lstStyle/>
          <a:p>
            <a:r>
              <a:rPr lang="es-ES" sz="2400" b="1" dirty="0" smtClean="0"/>
              <a:t>e) </a:t>
            </a:r>
            <a:r>
              <a:rPr lang="es-ES" sz="2400" b="1" dirty="0" err="1"/>
              <a:t>Sol·licitud</a:t>
            </a:r>
            <a:r>
              <a:rPr lang="es-ES" sz="2400" b="1" dirty="0"/>
              <a:t> CIF: </a:t>
            </a:r>
            <a:endParaRPr lang="es-ES" sz="2400" b="1" dirty="0" smtClean="0"/>
          </a:p>
          <a:p>
            <a:endParaRPr lang="es-ES" sz="2400" b="1" dirty="0"/>
          </a:p>
          <a:p>
            <a:r>
              <a:rPr lang="es-ES" dirty="0" smtClean="0"/>
              <a:t>• </a:t>
            </a:r>
            <a:r>
              <a:rPr lang="es-ES" dirty="0" err="1"/>
              <a:t>Què</a:t>
            </a:r>
            <a:r>
              <a:rPr lang="es-ES" dirty="0"/>
              <a:t> </a:t>
            </a:r>
            <a:r>
              <a:rPr lang="es-ES" dirty="0" err="1"/>
              <a:t>és</a:t>
            </a:r>
            <a:r>
              <a:rPr lang="es-ES" dirty="0"/>
              <a:t>?: </a:t>
            </a:r>
            <a:r>
              <a:rPr lang="es-ES" dirty="0" err="1"/>
              <a:t>Identificació</a:t>
            </a:r>
            <a:r>
              <a:rPr lang="es-ES" dirty="0"/>
              <a:t> de la </a:t>
            </a:r>
            <a:r>
              <a:rPr lang="es-ES" dirty="0" err="1"/>
              <a:t>societat</a:t>
            </a:r>
            <a:r>
              <a:rPr lang="es-ES" dirty="0"/>
              <a:t> a </a:t>
            </a:r>
            <a:r>
              <a:rPr lang="es-ES" dirty="0" err="1"/>
              <a:t>efectes</a:t>
            </a:r>
            <a:r>
              <a:rPr lang="es-ES" dirty="0"/>
              <a:t> </a:t>
            </a:r>
            <a:r>
              <a:rPr lang="es-ES" dirty="0" err="1"/>
              <a:t>fiscals</a:t>
            </a:r>
            <a:r>
              <a:rPr lang="es-ES" dirty="0"/>
              <a:t> U5. </a:t>
            </a:r>
          </a:p>
          <a:p>
            <a:endParaRPr lang="es-ES" dirty="0" smtClean="0"/>
          </a:p>
          <a:p>
            <a:r>
              <a:rPr lang="es-ES" dirty="0" smtClean="0"/>
              <a:t>• </a:t>
            </a:r>
            <a:r>
              <a:rPr lang="es-ES" dirty="0" err="1"/>
              <a:t>On</a:t>
            </a:r>
            <a:r>
              <a:rPr lang="es-ES" dirty="0"/>
              <a:t> es gestiona?: </a:t>
            </a:r>
            <a:r>
              <a:rPr lang="es-ES" dirty="0" err="1"/>
              <a:t>HIsenda</a:t>
            </a:r>
            <a:r>
              <a:rPr lang="es-ES" dirty="0"/>
              <a:t> </a:t>
            </a:r>
            <a:endParaRPr lang="es-ES" dirty="0" smtClean="0"/>
          </a:p>
          <a:p>
            <a:endParaRPr lang="es-ES" dirty="0"/>
          </a:p>
          <a:p>
            <a:r>
              <a:rPr lang="es-ES" dirty="0" smtClean="0"/>
              <a:t>• </a:t>
            </a:r>
            <a:r>
              <a:rPr lang="es-ES" dirty="0" err="1"/>
              <a:t>Quan</a:t>
            </a:r>
            <a:r>
              <a:rPr lang="es-ES" dirty="0"/>
              <a:t>?: 30 </a:t>
            </a:r>
            <a:r>
              <a:rPr lang="es-ES" dirty="0" err="1"/>
              <a:t>dies</a:t>
            </a:r>
            <a:r>
              <a:rPr lang="es-ES" dirty="0"/>
              <a:t> a partir de la </a:t>
            </a:r>
            <a:r>
              <a:rPr lang="es-ES" dirty="0" err="1"/>
              <a:t>constitució</a:t>
            </a:r>
            <a:r>
              <a:rPr lang="es-ES" dirty="0"/>
              <a:t> de la </a:t>
            </a:r>
            <a:r>
              <a:rPr lang="es-ES" dirty="0" err="1"/>
              <a:t>societat</a:t>
            </a:r>
            <a:r>
              <a:rPr lang="es-ES" dirty="0"/>
              <a:t>. </a:t>
            </a:r>
            <a:endParaRPr lang="es-ES" dirty="0" smtClean="0"/>
          </a:p>
          <a:p>
            <a:endParaRPr lang="es-ES" dirty="0"/>
          </a:p>
          <a:p>
            <a:r>
              <a:rPr lang="es-ES" dirty="0" smtClean="0"/>
              <a:t>• </a:t>
            </a:r>
            <a:r>
              <a:rPr lang="es-ES" dirty="0" err="1"/>
              <a:t>Termini</a:t>
            </a:r>
            <a:r>
              <a:rPr lang="es-ES" dirty="0"/>
              <a:t>: De forma </a:t>
            </a:r>
            <a:r>
              <a:rPr lang="es-ES" dirty="0" err="1"/>
              <a:t>immediata</a:t>
            </a:r>
            <a:r>
              <a:rPr lang="es-ES" dirty="0"/>
              <a:t>, un </a:t>
            </a:r>
            <a:r>
              <a:rPr lang="es-ES" dirty="0" err="1"/>
              <a:t>cop</a:t>
            </a:r>
            <a:r>
              <a:rPr lang="es-ES" dirty="0"/>
              <a:t> presentada la </a:t>
            </a:r>
            <a:r>
              <a:rPr lang="es-ES" dirty="0" err="1"/>
              <a:t>documentació</a:t>
            </a:r>
            <a:r>
              <a:rPr lang="es-ES" dirty="0"/>
              <a:t> de la </a:t>
            </a:r>
            <a:r>
              <a:rPr lang="es-ES" dirty="0" err="1"/>
              <a:t>constitució</a:t>
            </a:r>
            <a:r>
              <a:rPr lang="es-ES" dirty="0"/>
              <a:t> de la </a:t>
            </a:r>
            <a:r>
              <a:rPr lang="es-ES" dirty="0" err="1"/>
              <a:t>societat</a:t>
            </a:r>
            <a:endParaRPr lang="ca-ES" dirty="0"/>
          </a:p>
        </p:txBody>
      </p:sp>
    </p:spTree>
    <p:extLst>
      <p:ext uri="{BB962C8B-B14F-4D97-AF65-F5344CB8AC3E}">
        <p14:creationId xmlns:p14="http://schemas.microsoft.com/office/powerpoint/2010/main" val="3338024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1052736"/>
            <a:ext cx="7272808" cy="3600986"/>
          </a:xfrm>
          <a:prstGeom prst="rect">
            <a:avLst/>
          </a:prstGeom>
        </p:spPr>
        <p:txBody>
          <a:bodyPr wrap="square">
            <a:spAutoFit/>
          </a:bodyPr>
          <a:lstStyle/>
          <a:p>
            <a:r>
              <a:rPr lang="es-ES" sz="2400" b="1" dirty="0" smtClean="0"/>
              <a:t>f) </a:t>
            </a:r>
            <a:r>
              <a:rPr lang="es-ES" sz="2400" b="1" dirty="0" err="1"/>
              <a:t>Inscripció</a:t>
            </a:r>
            <a:r>
              <a:rPr lang="es-ES" sz="2400" b="1" dirty="0"/>
              <a:t> en el registre: </a:t>
            </a:r>
            <a:endParaRPr lang="es-ES" sz="2400" b="1" dirty="0" smtClean="0"/>
          </a:p>
          <a:p>
            <a:endParaRPr lang="es-ES" sz="2400" b="1" dirty="0"/>
          </a:p>
          <a:p>
            <a:r>
              <a:rPr lang="es-ES" dirty="0" smtClean="0"/>
              <a:t>• </a:t>
            </a:r>
            <a:r>
              <a:rPr lang="es-ES" dirty="0" err="1"/>
              <a:t>Què</a:t>
            </a:r>
            <a:r>
              <a:rPr lang="es-ES" dirty="0"/>
              <a:t> </a:t>
            </a:r>
            <a:r>
              <a:rPr lang="es-ES" dirty="0" err="1"/>
              <a:t>és</a:t>
            </a:r>
            <a:r>
              <a:rPr lang="es-ES" dirty="0"/>
              <a:t>?: </a:t>
            </a:r>
            <a:r>
              <a:rPr lang="es-ES" dirty="0" err="1"/>
              <a:t>Acte</a:t>
            </a:r>
            <a:r>
              <a:rPr lang="es-ES" dirty="0"/>
              <a:t> </a:t>
            </a:r>
            <a:r>
              <a:rPr lang="es-ES" dirty="0" err="1"/>
              <a:t>jurídic</a:t>
            </a:r>
            <a:r>
              <a:rPr lang="es-ES" dirty="0"/>
              <a:t> legal de la </a:t>
            </a:r>
            <a:r>
              <a:rPr lang="es-ES" dirty="0" err="1"/>
              <a:t>personalitat</a:t>
            </a:r>
            <a:r>
              <a:rPr lang="es-ES" dirty="0"/>
              <a:t> jurídica de la </a:t>
            </a:r>
            <a:r>
              <a:rPr lang="es-ES" dirty="0" err="1"/>
              <a:t>societat</a:t>
            </a:r>
            <a:r>
              <a:rPr lang="es-ES" dirty="0"/>
              <a:t>  </a:t>
            </a:r>
            <a:r>
              <a:rPr lang="es-ES" dirty="0" smtClean="0"/>
              <a:t>a </a:t>
            </a:r>
            <a:r>
              <a:rPr lang="es-ES" dirty="0" err="1" smtClean="0"/>
              <a:t>efectes</a:t>
            </a:r>
            <a:r>
              <a:rPr lang="es-ES" dirty="0" smtClean="0"/>
              <a:t> </a:t>
            </a:r>
            <a:r>
              <a:rPr lang="es-ES" dirty="0" err="1"/>
              <a:t>mercantils</a:t>
            </a:r>
            <a:r>
              <a:rPr lang="es-ES" dirty="0"/>
              <a:t>. </a:t>
            </a:r>
            <a:endParaRPr lang="es-ES" dirty="0" smtClean="0"/>
          </a:p>
          <a:p>
            <a:endParaRPr lang="es-ES" dirty="0"/>
          </a:p>
          <a:p>
            <a:r>
              <a:rPr lang="es-ES" dirty="0" smtClean="0"/>
              <a:t>• </a:t>
            </a:r>
            <a:r>
              <a:rPr lang="es-ES" dirty="0" err="1"/>
              <a:t>On</a:t>
            </a:r>
            <a:r>
              <a:rPr lang="es-ES" dirty="0"/>
              <a:t> es gestiona?: Registre Mercantil, Registres de les </a:t>
            </a:r>
            <a:r>
              <a:rPr lang="es-ES" dirty="0" err="1"/>
              <a:t>societats</a:t>
            </a:r>
            <a:r>
              <a:rPr lang="es-ES" dirty="0"/>
              <a:t> </a:t>
            </a:r>
            <a:r>
              <a:rPr lang="es-ES" dirty="0" err="1"/>
              <a:t>laborals</a:t>
            </a:r>
            <a:r>
              <a:rPr lang="es-ES" dirty="0"/>
              <a:t> i de les </a:t>
            </a:r>
            <a:r>
              <a:rPr lang="es-ES" dirty="0" err="1"/>
              <a:t>cooperatives</a:t>
            </a:r>
            <a:r>
              <a:rPr lang="es-ES" dirty="0"/>
              <a:t>. </a:t>
            </a:r>
            <a:endParaRPr lang="es-ES" dirty="0" smtClean="0"/>
          </a:p>
          <a:p>
            <a:endParaRPr lang="es-ES" dirty="0"/>
          </a:p>
          <a:p>
            <a:r>
              <a:rPr lang="es-ES" dirty="0" smtClean="0"/>
              <a:t>• </a:t>
            </a:r>
            <a:r>
              <a:rPr lang="es-ES" dirty="0" err="1"/>
              <a:t>Quan</a:t>
            </a:r>
            <a:r>
              <a:rPr lang="es-ES" dirty="0"/>
              <a:t>?: 1 mes a partir de la </a:t>
            </a:r>
            <a:r>
              <a:rPr lang="es-ES" dirty="0" err="1"/>
              <a:t>constitució</a:t>
            </a:r>
            <a:r>
              <a:rPr lang="es-ES" dirty="0"/>
              <a:t> de la </a:t>
            </a:r>
            <a:r>
              <a:rPr lang="es-ES" dirty="0" err="1"/>
              <a:t>societat</a:t>
            </a:r>
            <a:r>
              <a:rPr lang="es-ES" dirty="0"/>
              <a:t>. </a:t>
            </a:r>
            <a:endParaRPr lang="es-ES" dirty="0" smtClean="0"/>
          </a:p>
          <a:p>
            <a:endParaRPr lang="es-ES" dirty="0"/>
          </a:p>
          <a:p>
            <a:r>
              <a:rPr lang="es-ES" dirty="0" smtClean="0"/>
              <a:t>• </a:t>
            </a:r>
            <a:r>
              <a:rPr lang="es-ES" dirty="0" err="1"/>
              <a:t>Termini</a:t>
            </a:r>
            <a:r>
              <a:rPr lang="es-ES" dirty="0"/>
              <a:t>: De forma </a:t>
            </a:r>
            <a:r>
              <a:rPr lang="es-ES" dirty="0" err="1"/>
              <a:t>immediata</a:t>
            </a:r>
            <a:r>
              <a:rPr lang="es-ES" dirty="0"/>
              <a:t>, un </a:t>
            </a:r>
            <a:r>
              <a:rPr lang="es-ES" dirty="0" err="1"/>
              <a:t>cop</a:t>
            </a:r>
            <a:r>
              <a:rPr lang="es-ES" dirty="0"/>
              <a:t> presentada la </a:t>
            </a:r>
            <a:r>
              <a:rPr lang="es-ES" dirty="0" err="1"/>
              <a:t>documentació</a:t>
            </a:r>
            <a:r>
              <a:rPr lang="es-ES" dirty="0"/>
              <a:t> de la </a:t>
            </a:r>
            <a:r>
              <a:rPr lang="es-ES" dirty="0" err="1"/>
              <a:t>constitució</a:t>
            </a:r>
            <a:r>
              <a:rPr lang="es-ES" dirty="0"/>
              <a:t> de la </a:t>
            </a:r>
            <a:r>
              <a:rPr lang="es-ES" dirty="0" err="1"/>
              <a:t>societat</a:t>
            </a:r>
            <a:r>
              <a:rPr lang="es-ES" dirty="0"/>
              <a:t>.</a:t>
            </a:r>
            <a:endParaRPr lang="ca-ES" dirty="0"/>
          </a:p>
        </p:txBody>
      </p:sp>
    </p:spTree>
    <p:extLst>
      <p:ext uri="{BB962C8B-B14F-4D97-AF65-F5344CB8AC3E}">
        <p14:creationId xmlns:p14="http://schemas.microsoft.com/office/powerpoint/2010/main" val="314096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404664"/>
            <a:ext cx="7776864" cy="1143000"/>
          </a:xfrm>
        </p:spPr>
        <p:txBody>
          <a:bodyPr>
            <a:normAutofit fontScale="90000"/>
          </a:bodyPr>
          <a:lstStyle/>
          <a:p>
            <a:pPr algn="l"/>
            <a:r>
              <a:rPr lang="ca-ES" dirty="0"/>
              <a:t>2</a:t>
            </a:r>
            <a:r>
              <a:rPr lang="ca-ES" dirty="0" smtClean="0"/>
              <a:t>.</a:t>
            </a:r>
            <a:r>
              <a:rPr lang="ca-ES" sz="3600" dirty="0" smtClean="0"/>
              <a:t>- Tràmits generals de posada en marxa</a:t>
            </a:r>
            <a:endParaRPr lang="ca-ES" sz="3600" dirty="0"/>
          </a:p>
        </p:txBody>
      </p:sp>
      <p:sp>
        <p:nvSpPr>
          <p:cNvPr id="4" name="3 Rectángulo"/>
          <p:cNvSpPr/>
          <p:nvPr/>
        </p:nvSpPr>
        <p:spPr>
          <a:xfrm>
            <a:off x="1043608" y="2003648"/>
            <a:ext cx="6840760" cy="461665"/>
          </a:xfrm>
          <a:prstGeom prst="rect">
            <a:avLst/>
          </a:prstGeom>
        </p:spPr>
        <p:txBody>
          <a:bodyPr wrap="square">
            <a:spAutoFit/>
          </a:bodyPr>
          <a:lstStyle/>
          <a:p>
            <a:r>
              <a:rPr lang="ca-ES" sz="2400" b="1" dirty="0" smtClean="0"/>
              <a:t> </a:t>
            </a:r>
            <a:endParaRPr lang="ca-ES" dirty="0"/>
          </a:p>
        </p:txBody>
      </p:sp>
      <p:sp>
        <p:nvSpPr>
          <p:cNvPr id="3" name="2 Rectángulo"/>
          <p:cNvSpPr/>
          <p:nvPr/>
        </p:nvSpPr>
        <p:spPr>
          <a:xfrm>
            <a:off x="683568" y="1772816"/>
            <a:ext cx="7200800" cy="3323987"/>
          </a:xfrm>
          <a:prstGeom prst="rect">
            <a:avLst/>
          </a:prstGeom>
        </p:spPr>
        <p:txBody>
          <a:bodyPr wrap="square">
            <a:spAutoFit/>
          </a:bodyPr>
          <a:lstStyle/>
          <a:p>
            <a:pPr marL="342900" indent="-342900">
              <a:buAutoNum type="alphaLcParenR"/>
            </a:pPr>
            <a:r>
              <a:rPr lang="ca-ES" sz="2400" b="1" dirty="0" smtClean="0"/>
              <a:t>En </a:t>
            </a:r>
            <a:r>
              <a:rPr lang="ca-ES" sz="2400" b="1" dirty="0"/>
              <a:t>l’agència tributària del Ministeri d’Economia i </a:t>
            </a:r>
            <a:r>
              <a:rPr lang="ca-ES" sz="2400" b="1" dirty="0" smtClean="0"/>
              <a:t>Hisenda: </a:t>
            </a:r>
          </a:p>
          <a:p>
            <a:pPr marL="342900" indent="-342900">
              <a:buAutoNum type="alphaLcParenR"/>
            </a:pPr>
            <a:endParaRPr lang="ca-ES" dirty="0" smtClean="0"/>
          </a:p>
          <a:p>
            <a:pPr marL="285750" indent="-285750">
              <a:buFont typeface="Arial" pitchFamily="34" charset="0"/>
              <a:buChar char="•"/>
            </a:pPr>
            <a:r>
              <a:rPr lang="ca-ES" dirty="0" smtClean="0"/>
              <a:t>Impost </a:t>
            </a:r>
            <a:r>
              <a:rPr lang="ca-ES" dirty="0"/>
              <a:t>Activitats econòmiques: Tribut local per poder exercir l’activitat empresarial o professional </a:t>
            </a:r>
            <a:endParaRPr lang="ca-ES" dirty="0" smtClean="0"/>
          </a:p>
          <a:p>
            <a:pPr marL="285750" indent="-285750">
              <a:buFont typeface="Arial" pitchFamily="34" charset="0"/>
              <a:buChar char="•"/>
            </a:pPr>
            <a:endParaRPr lang="ca-ES" dirty="0"/>
          </a:p>
          <a:p>
            <a:pPr marL="285750" indent="-285750">
              <a:buFont typeface="Arial" pitchFamily="34" charset="0"/>
              <a:buChar char="•"/>
            </a:pPr>
            <a:r>
              <a:rPr lang="ca-ES" dirty="0" smtClean="0"/>
              <a:t>Declaració </a:t>
            </a:r>
            <a:r>
              <a:rPr lang="ca-ES" dirty="0"/>
              <a:t>censal: On s’aporten les dades que consten en el cens fiscal de les empreses. </a:t>
            </a:r>
          </a:p>
          <a:p>
            <a:pPr marL="285750" indent="-285750">
              <a:buFont typeface="Arial" pitchFamily="34" charset="0"/>
              <a:buChar char="•"/>
            </a:pPr>
            <a:endParaRPr lang="ca-ES" dirty="0" smtClean="0"/>
          </a:p>
          <a:p>
            <a:pPr marL="285750" indent="-285750">
              <a:buFont typeface="Arial" pitchFamily="34" charset="0"/>
              <a:buChar char="•"/>
            </a:pPr>
            <a:r>
              <a:rPr lang="ca-ES" dirty="0" smtClean="0"/>
              <a:t>Presentació </a:t>
            </a:r>
            <a:r>
              <a:rPr lang="ca-ES" dirty="0"/>
              <a:t>dels llibres de comptabilitat: IVA només empresaris individuals.</a:t>
            </a:r>
          </a:p>
        </p:txBody>
      </p:sp>
    </p:spTree>
    <p:extLst>
      <p:ext uri="{BB962C8B-B14F-4D97-AF65-F5344CB8AC3E}">
        <p14:creationId xmlns:p14="http://schemas.microsoft.com/office/powerpoint/2010/main" val="7654217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415</TotalTime>
  <Words>902</Words>
  <Application>Microsoft Office PowerPoint</Application>
  <PresentationFormat>Presentación en pantalla (4:3)</PresentationFormat>
  <Paragraphs>152</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Civil</vt:lpstr>
      <vt:lpstr>TRAMITS DEL PLA D´EMPRESA</vt:lpstr>
      <vt:lpstr>1.- ÍNDEX</vt:lpstr>
      <vt:lpstr>1.- Tràmits relatius a l´adopció de la forma jurídica</vt:lpstr>
      <vt:lpstr>Presentación de PowerPoint</vt:lpstr>
      <vt:lpstr>Presentación de PowerPoint</vt:lpstr>
      <vt:lpstr>Presentación de PowerPoint</vt:lpstr>
      <vt:lpstr>Presentación de PowerPoint</vt:lpstr>
      <vt:lpstr>Presentación de PowerPoint</vt:lpstr>
      <vt:lpstr>2.- Tràmits generals de posada en marxa</vt:lpstr>
      <vt:lpstr>Presentación de PowerPoint</vt:lpstr>
      <vt:lpstr>Presentación de PowerPoint</vt:lpstr>
      <vt:lpstr>Presentación de PowerPoint</vt:lpstr>
      <vt:lpstr>Presentación de PowerPoint</vt:lpstr>
      <vt:lpstr>AUTÒNOM</vt:lpstr>
      <vt:lpstr>Presentación de PowerPoint</vt:lpstr>
      <vt:lpstr>AJUTS I SUBVENCIONS</vt:lpstr>
      <vt:lpstr>Presentación de PowerPoint</vt:lpstr>
      <vt:lpstr>Presentación de PowerPoint</vt:lpstr>
    </vt:vector>
  </TitlesOfParts>
  <Company>Departament d'Ensenyament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ATENCIÓ A LES RECLAMACIONS I A LES QUEIXES</dc:title>
  <dc:creator>Departament d'Educació</dc:creator>
  <cp:lastModifiedBy>Departament d'Educació</cp:lastModifiedBy>
  <cp:revision>63</cp:revision>
  <dcterms:created xsi:type="dcterms:W3CDTF">2017-04-17T08:00:22Z</dcterms:created>
  <dcterms:modified xsi:type="dcterms:W3CDTF">2018-04-05T21:20:48Z</dcterms:modified>
</cp:coreProperties>
</file>