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2130425"/>
            <a:ext cx="7772400" cy="1470025"/>
          </a:xfrm>
        </p:spPr>
        <p:txBody>
          <a:bodyPr/>
          <a:lstStyle/>
          <a:p>
            <a:r>
              <a:rPr lang="ca-ES" smtClean="0"/>
              <a:t>Feu clic aquí per editar l'estil</a:t>
            </a:r>
            <a:endParaRPr lang="es-ES"/>
          </a:p>
        </p:txBody>
      </p:sp>
      <p:sp>
        <p:nvSpPr>
          <p:cNvPr id="3" name="Subtíto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smtClean="0"/>
              <a:t>Feu clic aquí per editar l'estil de subtítols del patró.</a:t>
            </a:r>
            <a:endParaRPr lang="es-ES"/>
          </a:p>
        </p:txBody>
      </p:sp>
      <p:sp>
        <p:nvSpPr>
          <p:cNvPr id="4" name="Contenidor de data 3"/>
          <p:cNvSpPr>
            <a:spLocks noGrp="1"/>
          </p:cNvSpPr>
          <p:nvPr>
            <p:ph type="dt" sz="half" idx="10"/>
          </p:nvPr>
        </p:nvSpPr>
        <p:spPr/>
        <p:txBody>
          <a:bodyPr/>
          <a:lstStyle/>
          <a:p>
            <a:fld id="{1468F16C-9D9E-4F0A-864F-3423474B00A3}" type="datetimeFigureOut">
              <a:rPr lang="es-ES" smtClean="0"/>
              <a:t>12/10/2015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2946627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text vertical 2"/>
          <p:cNvSpPr>
            <a:spLocks noGrp="1"/>
          </p:cNvSpPr>
          <p:nvPr>
            <p:ph type="body" orient="vert" idx="1"/>
          </p:nvPr>
        </p:nvSpPr>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10"/>
          </p:nvPr>
        </p:nvSpPr>
        <p:spPr/>
        <p:txBody>
          <a:bodyPr/>
          <a:lstStyle/>
          <a:p>
            <a:fld id="{1468F16C-9D9E-4F0A-864F-3423474B00A3}" type="datetimeFigureOut">
              <a:rPr lang="es-ES" smtClean="0"/>
              <a:t>12/10/2015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416602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6629400" y="274638"/>
            <a:ext cx="2057400" cy="5851525"/>
          </a:xfrm>
        </p:spPr>
        <p:txBody>
          <a:bodyPr vert="eaVert"/>
          <a:lstStyle/>
          <a:p>
            <a:r>
              <a:rPr lang="ca-ES" smtClean="0"/>
              <a:t>Feu clic aquí per editar l'estil</a:t>
            </a:r>
            <a:endParaRPr lang="es-ES"/>
          </a:p>
        </p:txBody>
      </p:sp>
      <p:sp>
        <p:nvSpPr>
          <p:cNvPr id="3" name="Contenidor de text vertical 2"/>
          <p:cNvSpPr>
            <a:spLocks noGrp="1"/>
          </p:cNvSpPr>
          <p:nvPr>
            <p:ph type="body" orient="vert" idx="1"/>
          </p:nvPr>
        </p:nvSpPr>
        <p:spPr>
          <a:xfrm>
            <a:off x="457200" y="274638"/>
            <a:ext cx="6019800" cy="5851525"/>
          </a:xfrm>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10"/>
          </p:nvPr>
        </p:nvSpPr>
        <p:spPr/>
        <p:txBody>
          <a:bodyPr/>
          <a:lstStyle/>
          <a:p>
            <a:fld id="{1468F16C-9D9E-4F0A-864F-3423474B00A3}" type="datetimeFigureOut">
              <a:rPr lang="es-ES" smtClean="0"/>
              <a:t>12/10/2015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1599454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contingut 2"/>
          <p:cNvSpPr>
            <a:spLocks noGrp="1"/>
          </p:cNvSpPr>
          <p:nvPr>
            <p:ph idx="1"/>
          </p:nvPr>
        </p:nvSpPr>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10"/>
          </p:nvPr>
        </p:nvSpPr>
        <p:spPr/>
        <p:txBody>
          <a:bodyPr/>
          <a:lstStyle/>
          <a:p>
            <a:fld id="{1468F16C-9D9E-4F0A-864F-3423474B00A3}" type="datetimeFigureOut">
              <a:rPr lang="es-ES" smtClean="0"/>
              <a:t>12/10/2015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1356562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722313" y="4406900"/>
            <a:ext cx="7772400" cy="1362075"/>
          </a:xfrm>
        </p:spPr>
        <p:txBody>
          <a:bodyPr anchor="t"/>
          <a:lstStyle>
            <a:lvl1pPr algn="l">
              <a:defRPr sz="4000" b="1" cap="all"/>
            </a:lvl1pPr>
          </a:lstStyle>
          <a:p>
            <a:r>
              <a:rPr lang="ca-ES" smtClean="0"/>
              <a:t>Feu clic aquí per editar l'estil</a:t>
            </a:r>
            <a:endParaRPr lang="es-ES"/>
          </a:p>
        </p:txBody>
      </p:sp>
      <p:sp>
        <p:nvSpPr>
          <p:cNvPr id="3" name="Contenidor de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smtClean="0"/>
              <a:t>Feu clic aquí per editar estils</a:t>
            </a:r>
          </a:p>
        </p:txBody>
      </p:sp>
      <p:sp>
        <p:nvSpPr>
          <p:cNvPr id="4" name="Contenidor de data 3"/>
          <p:cNvSpPr>
            <a:spLocks noGrp="1"/>
          </p:cNvSpPr>
          <p:nvPr>
            <p:ph type="dt" sz="half" idx="10"/>
          </p:nvPr>
        </p:nvSpPr>
        <p:spPr/>
        <p:txBody>
          <a:bodyPr/>
          <a:lstStyle/>
          <a:p>
            <a:fld id="{1468F16C-9D9E-4F0A-864F-3423474B00A3}" type="datetimeFigureOut">
              <a:rPr lang="es-ES" smtClean="0"/>
              <a:t>12/10/2015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3536325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conting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conting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5" name="Contenidor de data 4"/>
          <p:cNvSpPr>
            <a:spLocks noGrp="1"/>
          </p:cNvSpPr>
          <p:nvPr>
            <p:ph type="dt" sz="half" idx="10"/>
          </p:nvPr>
        </p:nvSpPr>
        <p:spPr/>
        <p:txBody>
          <a:bodyPr/>
          <a:lstStyle/>
          <a:p>
            <a:fld id="{1468F16C-9D9E-4F0A-864F-3423474B00A3}" type="datetimeFigureOut">
              <a:rPr lang="es-ES" smtClean="0"/>
              <a:t>12/10/2015</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166390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lvl1pPr>
              <a:defRPr/>
            </a:lvl1pPr>
          </a:lstStyle>
          <a:p>
            <a:r>
              <a:rPr lang="ca-ES" smtClean="0"/>
              <a:t>Feu clic aquí per editar l'estil</a:t>
            </a:r>
            <a:endParaRPr lang="es-ES"/>
          </a:p>
        </p:txBody>
      </p:sp>
      <p:sp>
        <p:nvSpPr>
          <p:cNvPr id="3" name="Contenidor de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idor de conting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5" name="Contenidor de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6" name="Contenidor de conting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7" name="Contenidor de data 6"/>
          <p:cNvSpPr>
            <a:spLocks noGrp="1"/>
          </p:cNvSpPr>
          <p:nvPr>
            <p:ph type="dt" sz="half" idx="10"/>
          </p:nvPr>
        </p:nvSpPr>
        <p:spPr/>
        <p:txBody>
          <a:bodyPr/>
          <a:lstStyle/>
          <a:p>
            <a:fld id="{1468F16C-9D9E-4F0A-864F-3423474B00A3}" type="datetimeFigureOut">
              <a:rPr lang="es-ES" smtClean="0"/>
              <a:t>12/10/2015</a:t>
            </a:fld>
            <a:endParaRPr lang="es-ES"/>
          </a:p>
        </p:txBody>
      </p:sp>
      <p:sp>
        <p:nvSpPr>
          <p:cNvPr id="8" name="Contenidor de peu de pàgina 7"/>
          <p:cNvSpPr>
            <a:spLocks noGrp="1"/>
          </p:cNvSpPr>
          <p:nvPr>
            <p:ph type="ftr" sz="quarter" idx="11"/>
          </p:nvPr>
        </p:nvSpPr>
        <p:spPr/>
        <p:txBody>
          <a:bodyPr/>
          <a:lstStyle/>
          <a:p>
            <a:endParaRPr lang="es-ES"/>
          </a:p>
        </p:txBody>
      </p:sp>
      <p:sp>
        <p:nvSpPr>
          <p:cNvPr id="9" name="Contenidor de número de diapositiva 8"/>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319016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data 2"/>
          <p:cNvSpPr>
            <a:spLocks noGrp="1"/>
          </p:cNvSpPr>
          <p:nvPr>
            <p:ph type="dt" sz="half" idx="10"/>
          </p:nvPr>
        </p:nvSpPr>
        <p:spPr/>
        <p:txBody>
          <a:bodyPr/>
          <a:lstStyle/>
          <a:p>
            <a:fld id="{1468F16C-9D9E-4F0A-864F-3423474B00A3}" type="datetimeFigureOut">
              <a:rPr lang="es-ES" smtClean="0"/>
              <a:t>12/10/2015</a:t>
            </a:fld>
            <a:endParaRPr lang="es-ES"/>
          </a:p>
        </p:txBody>
      </p:sp>
      <p:sp>
        <p:nvSpPr>
          <p:cNvPr id="4" name="Contenidor de peu de pàgina 3"/>
          <p:cNvSpPr>
            <a:spLocks noGrp="1"/>
          </p:cNvSpPr>
          <p:nvPr>
            <p:ph type="ftr" sz="quarter" idx="11"/>
          </p:nvPr>
        </p:nvSpPr>
        <p:spPr/>
        <p:txBody>
          <a:bodyPr/>
          <a:lstStyle/>
          <a:p>
            <a:endParaRPr lang="es-ES"/>
          </a:p>
        </p:txBody>
      </p:sp>
      <p:sp>
        <p:nvSpPr>
          <p:cNvPr id="5" name="Contenidor de número de diapositiva 4"/>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4181541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1468F16C-9D9E-4F0A-864F-3423474B00A3}" type="datetimeFigureOut">
              <a:rPr lang="es-ES" smtClean="0"/>
              <a:t>12/10/2015</a:t>
            </a:fld>
            <a:endParaRPr lang="es-ES"/>
          </a:p>
        </p:txBody>
      </p:sp>
      <p:sp>
        <p:nvSpPr>
          <p:cNvPr id="3" name="Contenidor de peu de pàgina 2"/>
          <p:cNvSpPr>
            <a:spLocks noGrp="1"/>
          </p:cNvSpPr>
          <p:nvPr>
            <p:ph type="ftr" sz="quarter" idx="11"/>
          </p:nvPr>
        </p:nvSpPr>
        <p:spPr/>
        <p:txBody>
          <a:bodyPr/>
          <a:lstStyle/>
          <a:p>
            <a:endParaRPr lang="es-ES"/>
          </a:p>
        </p:txBody>
      </p:sp>
      <p:sp>
        <p:nvSpPr>
          <p:cNvPr id="4" name="Contenidor de número de diapositiva 3"/>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238532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457200" y="273050"/>
            <a:ext cx="3008313" cy="1162050"/>
          </a:xfrm>
        </p:spPr>
        <p:txBody>
          <a:bodyPr anchor="b"/>
          <a:lstStyle>
            <a:lvl1pPr algn="l">
              <a:defRPr sz="2000" b="1"/>
            </a:lvl1pPr>
          </a:lstStyle>
          <a:p>
            <a:r>
              <a:rPr lang="ca-ES" smtClean="0"/>
              <a:t>Feu clic aquí per editar l'estil</a:t>
            </a:r>
            <a:endParaRPr lang="es-ES"/>
          </a:p>
        </p:txBody>
      </p:sp>
      <p:sp>
        <p:nvSpPr>
          <p:cNvPr id="3" name="Contenidor de conting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1468F16C-9D9E-4F0A-864F-3423474B00A3}" type="datetimeFigureOut">
              <a:rPr lang="es-ES" smtClean="0"/>
              <a:t>12/10/2015</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3394878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p:spPr>
        <p:txBody>
          <a:bodyPr anchor="b"/>
          <a:lstStyle>
            <a:lvl1pPr algn="l">
              <a:defRPr sz="2000" b="1"/>
            </a:lvl1pPr>
          </a:lstStyle>
          <a:p>
            <a:r>
              <a:rPr lang="ca-ES" smtClean="0"/>
              <a:t>Feu clic aquí per editar l'estil</a:t>
            </a:r>
            <a:endParaRPr lang="es-ES"/>
          </a:p>
        </p:txBody>
      </p:sp>
      <p:sp>
        <p:nvSpPr>
          <p:cNvPr id="3" name="Contenidor d'imat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1468F16C-9D9E-4F0A-864F-3423474B00A3}" type="datetimeFigureOut">
              <a:rPr lang="es-ES" smtClean="0"/>
              <a:t>12/10/2015</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05542F71-776F-4C86-9D50-305A2BD81953}" type="slidenum">
              <a:rPr lang="es-ES" smtClean="0"/>
              <a:t>‹#›</a:t>
            </a:fld>
            <a:endParaRPr lang="es-ES"/>
          </a:p>
        </p:txBody>
      </p:sp>
    </p:spTree>
    <p:extLst>
      <p:ext uri="{BB962C8B-B14F-4D97-AF65-F5344CB8AC3E}">
        <p14:creationId xmlns:p14="http://schemas.microsoft.com/office/powerpoint/2010/main" val="4293917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a-ES" smtClean="0"/>
              <a:t>Feu clic aquí per editar l'estil</a:t>
            </a:r>
            <a:endParaRPr lang="es-ES"/>
          </a:p>
        </p:txBody>
      </p:sp>
      <p:sp>
        <p:nvSpPr>
          <p:cNvPr id="3" name="Contenidor de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68F16C-9D9E-4F0A-864F-3423474B00A3}" type="datetimeFigureOut">
              <a:rPr lang="es-ES" smtClean="0"/>
              <a:t>12/10/2015</a:t>
            </a:fld>
            <a:endParaRPr lang="es-ES"/>
          </a:p>
        </p:txBody>
      </p:sp>
      <p:sp>
        <p:nvSpPr>
          <p:cNvPr id="5" name="Contenidor de peu de pà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Conteni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42F71-776F-4C86-9D50-305A2BD81953}" type="slidenum">
              <a:rPr lang="es-ES" smtClean="0"/>
              <a:t>‹#›</a:t>
            </a:fld>
            <a:endParaRPr lang="es-ES"/>
          </a:p>
        </p:txBody>
      </p:sp>
    </p:spTree>
    <p:extLst>
      <p:ext uri="{BB962C8B-B14F-4D97-AF65-F5344CB8AC3E}">
        <p14:creationId xmlns:p14="http://schemas.microsoft.com/office/powerpoint/2010/main" val="2873141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179512" y="978987"/>
            <a:ext cx="8784976" cy="5235431"/>
          </a:xfrm>
        </p:spPr>
        <p:txBody>
          <a:bodyPr>
            <a:normAutofit/>
          </a:bodyPr>
          <a:lstStyle/>
          <a:p>
            <a:r>
              <a:rPr lang="ca-ES" sz="2000" b="1" i="1" u="sng" dirty="0" smtClean="0"/>
              <a:t>DEFINICIÓ</a:t>
            </a:r>
            <a:r>
              <a:rPr lang="ca-ES" sz="2000" dirty="0" smtClean="0"/>
              <a:t>: la </a:t>
            </a:r>
            <a:r>
              <a:rPr lang="ca-ES" sz="2000" b="1" dirty="0" smtClean="0"/>
              <a:t>FLOTACIÓ</a:t>
            </a:r>
            <a:r>
              <a:rPr lang="ca-ES" sz="2000" dirty="0" smtClean="0"/>
              <a:t> és la capacitat que tenen els cossos de mantenir-se en l’aigua (d’una forma estàtica), en equilibri. No tothom té aquesta capacitat igual.</a:t>
            </a:r>
            <a:br>
              <a:rPr lang="ca-ES" sz="2000" dirty="0" smtClean="0"/>
            </a:br>
            <a:r>
              <a:rPr lang="ca-ES" sz="2000" dirty="0"/>
              <a:t/>
            </a:r>
            <a:br>
              <a:rPr lang="ca-ES" sz="2000" dirty="0"/>
            </a:br>
            <a:r>
              <a:rPr lang="ca-ES" sz="2000" dirty="0" smtClean="0"/>
              <a:t/>
            </a:r>
            <a:br>
              <a:rPr lang="ca-ES" sz="2000" dirty="0" smtClean="0"/>
            </a:br>
            <a:r>
              <a:rPr lang="ca-ES" sz="2000" dirty="0" smtClean="0"/>
              <a:t>Els nadons tenen una flotabilitat natural elevada; a partir de l’adolescència, aquesta capacitat de flotació disminueix considerablement.</a:t>
            </a:r>
            <a:br>
              <a:rPr lang="ca-ES" sz="2000" dirty="0" smtClean="0"/>
            </a:br>
            <a:r>
              <a:rPr lang="ca-ES" sz="2000" dirty="0" smtClean="0"/>
              <a:t>La majoria dels nens de 10-12 anys tenen  una major dificultat alhora de flotar en posició horitzontal, ja que hi ha un descens del teixit adipós en aquestes edats, i hi ha un major pes de les  cames ocasionat per l’augment de la musculatura.</a:t>
            </a:r>
            <a:br>
              <a:rPr lang="ca-ES" sz="2000" dirty="0" smtClean="0"/>
            </a:br>
            <a:r>
              <a:rPr lang="ca-ES" sz="2000" dirty="0" smtClean="0"/>
              <a:t>Hi ha diferència de flotabilitat entre sexes, la majoria de dones i homes floten amb una inspiració completa; els homes difícilment floten en espiració.</a:t>
            </a:r>
            <a:br>
              <a:rPr lang="ca-ES" sz="2000" dirty="0" smtClean="0"/>
            </a:br>
            <a:r>
              <a:rPr lang="ca-ES" sz="2000" dirty="0" smtClean="0"/>
              <a:t/>
            </a:r>
            <a:br>
              <a:rPr lang="ca-ES" sz="2000" dirty="0" smtClean="0"/>
            </a:br>
            <a:r>
              <a:rPr lang="ca-ES" sz="2000" dirty="0"/>
              <a:t/>
            </a:r>
            <a:br>
              <a:rPr lang="ca-ES" sz="2000" dirty="0"/>
            </a:br>
            <a:r>
              <a:rPr lang="ca-ES" sz="2000" dirty="0" smtClean="0"/>
              <a:t>Al treballar el contingut de la flotació, hem de tenir en compte el nivell individual de flotabilitat i a una sèrie de factors interns i externs a l’individu, que fan que la flotació variï</a:t>
            </a:r>
            <a:endParaRPr lang="es-ES" sz="2000" dirty="0"/>
          </a:p>
        </p:txBody>
      </p:sp>
      <p:sp>
        <p:nvSpPr>
          <p:cNvPr id="4" name="Rectangle 3"/>
          <p:cNvSpPr/>
          <p:nvPr/>
        </p:nvSpPr>
        <p:spPr>
          <a:xfrm>
            <a:off x="1445049" y="332656"/>
            <a:ext cx="6194068" cy="646331"/>
          </a:xfrm>
          <a:prstGeom prst="rect">
            <a:avLst/>
          </a:prstGeom>
        </p:spPr>
        <p:txBody>
          <a:bodyPr wrap="none">
            <a:spAutoFit/>
          </a:bodyPr>
          <a:lstStyle/>
          <a:p>
            <a:pPr algn="ctr"/>
            <a:r>
              <a:rPr lang="ca-ES" sz="3600" b="1" u="sng" dirty="0" smtClean="0"/>
              <a:t>APRENDRE A NEDAR: FLOTACIÓ</a:t>
            </a:r>
            <a:endParaRPr lang="es-ES" sz="3600" dirty="0"/>
          </a:p>
        </p:txBody>
      </p:sp>
      <p:sp>
        <p:nvSpPr>
          <p:cNvPr id="5" name="Rectangle 4"/>
          <p:cNvSpPr/>
          <p:nvPr/>
        </p:nvSpPr>
        <p:spPr>
          <a:xfrm>
            <a:off x="2483768" y="6309320"/>
            <a:ext cx="4559390" cy="369332"/>
          </a:xfrm>
          <a:prstGeom prst="rect">
            <a:avLst/>
          </a:prstGeom>
        </p:spPr>
        <p:txBody>
          <a:bodyPr wrap="none">
            <a:spAutoFit/>
          </a:bodyPr>
          <a:lstStyle/>
          <a:p>
            <a:r>
              <a:rPr lang="ca-ES" b="1" dirty="0" smtClean="0"/>
              <a:t>CRÈDIT 2 – </a:t>
            </a:r>
            <a:r>
              <a:rPr lang="ca-ES" b="1" dirty="0" err="1" smtClean="0"/>
              <a:t>Act</a:t>
            </a:r>
            <a:r>
              <a:rPr lang="ca-ES" b="1" dirty="0" smtClean="0"/>
              <a:t>. </a:t>
            </a:r>
            <a:r>
              <a:rPr lang="ca-ES" b="1" dirty="0" err="1" smtClean="0"/>
              <a:t>Físico</a:t>
            </a:r>
            <a:r>
              <a:rPr lang="ca-ES" b="1" dirty="0" smtClean="0"/>
              <a:t> Esportives INDIVIDUALS</a:t>
            </a:r>
            <a:endParaRPr lang="es-ES" dirty="0"/>
          </a:p>
        </p:txBody>
      </p:sp>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146" y="6295381"/>
            <a:ext cx="714375" cy="466725"/>
          </a:xfrm>
          <a:prstGeom prst="rect">
            <a:avLst/>
          </a:prstGeom>
          <a:noFill/>
          <a:ln>
            <a:noFill/>
          </a:ln>
        </p:spPr>
      </p:pic>
      <p:pic>
        <p:nvPicPr>
          <p:cNvPr id="7" name="Imatge 6"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42057" y="6214418"/>
            <a:ext cx="714375" cy="466725"/>
          </a:xfrm>
          <a:prstGeom prst="rect">
            <a:avLst/>
          </a:prstGeom>
          <a:noFill/>
          <a:ln>
            <a:noFill/>
          </a:ln>
        </p:spPr>
      </p:pic>
    </p:spTree>
    <p:extLst>
      <p:ext uri="{BB962C8B-B14F-4D97-AF65-F5344CB8AC3E}">
        <p14:creationId xmlns:p14="http://schemas.microsoft.com/office/powerpoint/2010/main" val="3274541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fontScale="90000"/>
          </a:bodyPr>
          <a:lstStyle/>
          <a:p>
            <a:r>
              <a:rPr lang="ca-ES" sz="3600" b="1" u="sng" dirty="0" smtClean="0"/>
              <a:t>APRENDRE A NEDAR: FLOTACIÓ</a:t>
            </a:r>
            <a:r>
              <a:rPr lang="es-ES" sz="3600" dirty="0" smtClean="0"/>
              <a:t/>
            </a:r>
            <a:br>
              <a:rPr lang="es-ES" sz="3600" dirty="0" smtClean="0"/>
            </a:br>
            <a:endParaRPr lang="es-ES" sz="3600" dirty="0"/>
          </a:p>
        </p:txBody>
      </p:sp>
      <p:sp>
        <p:nvSpPr>
          <p:cNvPr id="4" name="Rectangle 3"/>
          <p:cNvSpPr/>
          <p:nvPr/>
        </p:nvSpPr>
        <p:spPr>
          <a:xfrm>
            <a:off x="2483768" y="6309320"/>
            <a:ext cx="4559390" cy="369332"/>
          </a:xfrm>
          <a:prstGeom prst="rect">
            <a:avLst/>
          </a:prstGeom>
        </p:spPr>
        <p:txBody>
          <a:bodyPr wrap="none">
            <a:spAutoFit/>
          </a:bodyPr>
          <a:lstStyle/>
          <a:p>
            <a:r>
              <a:rPr lang="ca-ES" b="1" dirty="0" smtClean="0"/>
              <a:t>CRÈDIT 2 – </a:t>
            </a:r>
            <a:r>
              <a:rPr lang="ca-ES" b="1" dirty="0" err="1" smtClean="0"/>
              <a:t>Act</a:t>
            </a:r>
            <a:r>
              <a:rPr lang="ca-ES" b="1" dirty="0" smtClean="0"/>
              <a:t>. </a:t>
            </a:r>
            <a:r>
              <a:rPr lang="ca-ES" b="1" dirty="0" err="1" smtClean="0"/>
              <a:t>Físico</a:t>
            </a:r>
            <a:r>
              <a:rPr lang="ca-ES" b="1" dirty="0" smtClean="0"/>
              <a:t> Esportives INDIVIDUALS</a:t>
            </a:r>
            <a:endParaRPr lang="es-ES" dirty="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146" y="6295381"/>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6376" y="6309320"/>
            <a:ext cx="714375" cy="466725"/>
          </a:xfrm>
          <a:prstGeom prst="rect">
            <a:avLst/>
          </a:prstGeom>
          <a:noFill/>
          <a:ln>
            <a:noFill/>
          </a:ln>
        </p:spPr>
      </p:pic>
      <p:sp>
        <p:nvSpPr>
          <p:cNvPr id="7" name="Títol 1"/>
          <p:cNvSpPr txBox="1">
            <a:spLocks/>
          </p:cNvSpPr>
          <p:nvPr/>
        </p:nvSpPr>
        <p:spPr>
          <a:xfrm>
            <a:off x="179512" y="978987"/>
            <a:ext cx="8784976" cy="52354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a-ES" sz="2000" b="1" i="1" u="sng" dirty="0" smtClean="0"/>
              <a:t>FACTORS QUE FAN QUE LA FLOTACIÓ VARIÏ</a:t>
            </a:r>
            <a:r>
              <a:rPr lang="ca-ES" sz="2000" dirty="0" smtClean="0"/>
              <a:t>:</a:t>
            </a:r>
          </a:p>
          <a:p>
            <a:pPr algn="l"/>
            <a:endParaRPr lang="ca-ES" sz="2000" dirty="0" smtClean="0"/>
          </a:p>
          <a:p>
            <a:pPr marL="342900" indent="-342900" algn="l">
              <a:buFontTx/>
              <a:buChar char="-"/>
            </a:pPr>
            <a:r>
              <a:rPr lang="ca-ES" sz="2000" b="1" i="1" dirty="0" smtClean="0"/>
              <a:t>El pes específic </a:t>
            </a:r>
            <a:r>
              <a:rPr lang="ca-ES" sz="2000" dirty="0" smtClean="0"/>
              <a:t>(entenent la relació existent entre el pes del cos en el aire/pes del volum de l’aigua que es desallotja). Quan el pes específic es menor que 1, el cos flota</a:t>
            </a:r>
          </a:p>
          <a:p>
            <a:pPr marL="342900" indent="-342900" algn="l">
              <a:buFontTx/>
              <a:buChar char="-"/>
            </a:pPr>
            <a:r>
              <a:rPr lang="ca-ES" sz="2000" b="1" i="1" dirty="0" smtClean="0"/>
              <a:t>El biotip</a:t>
            </a:r>
            <a:r>
              <a:rPr lang="ca-ES" sz="2000" dirty="0" smtClean="0"/>
              <a:t>: determina el pes de l’individu. Tindrem en compte:</a:t>
            </a:r>
          </a:p>
          <a:p>
            <a:pPr algn="l"/>
            <a:r>
              <a:rPr lang="ca-ES" sz="2000" dirty="0" smtClean="0"/>
              <a:t>		* la edat: el pes específic augmenta amb  l’edat</a:t>
            </a:r>
          </a:p>
          <a:p>
            <a:pPr algn="l"/>
            <a:r>
              <a:rPr lang="ca-ES" sz="2000" dirty="0"/>
              <a:t>	</a:t>
            </a:r>
            <a:r>
              <a:rPr lang="ca-ES" sz="2000" dirty="0" smtClean="0"/>
              <a:t>	* el sexe: normalment les dones floten més degut a la major 			quantitat de greix corporal</a:t>
            </a:r>
          </a:p>
          <a:p>
            <a:pPr marL="342900" indent="-342900" algn="l">
              <a:buFontTx/>
              <a:buChar char="-"/>
            </a:pPr>
            <a:r>
              <a:rPr lang="ca-ES" sz="2000" b="1" i="1" dirty="0" smtClean="0"/>
              <a:t>La respiració</a:t>
            </a:r>
            <a:r>
              <a:rPr lang="ca-ES" sz="2000" dirty="0" smtClean="0"/>
              <a:t>: el mantenir l’aire als pulmons (inspiració) permet que el pes del volum de l’aigua desallotjat augmenti en relació al pes del cos amb el que el pes específic disminueix, augmentant per tant, la flotació</a:t>
            </a:r>
          </a:p>
          <a:p>
            <a:pPr marL="342900" indent="-342900" algn="l">
              <a:buFontTx/>
              <a:buChar char="-"/>
            </a:pPr>
            <a:r>
              <a:rPr lang="ca-ES" sz="2000" b="1" i="1" dirty="0" smtClean="0"/>
              <a:t>La por i la contracció muscular</a:t>
            </a:r>
            <a:r>
              <a:rPr lang="ca-ES" sz="2000" dirty="0" smtClean="0"/>
              <a:t>: el factor relaxació incideix molt en la flotació</a:t>
            </a:r>
          </a:p>
          <a:p>
            <a:pPr marL="342900" indent="-342900" algn="l">
              <a:buFontTx/>
              <a:buChar char="-"/>
            </a:pPr>
            <a:r>
              <a:rPr lang="ca-ES" sz="2000" b="1" i="1" dirty="0" smtClean="0"/>
              <a:t>La densitat de l’aigua</a:t>
            </a:r>
            <a:r>
              <a:rPr lang="ca-ES" sz="2000" dirty="0" smtClean="0"/>
              <a:t>: la densitat del medi (relació entre massa i volum) influeix de forma decisiva en la flotació dels cossos</a:t>
            </a:r>
            <a:endParaRPr lang="es-ES" sz="2000" dirty="0"/>
          </a:p>
        </p:txBody>
      </p:sp>
    </p:spTree>
    <p:extLst>
      <p:ext uri="{BB962C8B-B14F-4D97-AF65-F5344CB8AC3E}">
        <p14:creationId xmlns:p14="http://schemas.microsoft.com/office/powerpoint/2010/main" val="3869243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fontScale="90000"/>
          </a:bodyPr>
          <a:lstStyle/>
          <a:p>
            <a:r>
              <a:rPr lang="ca-ES" sz="3600" b="1" u="sng" dirty="0" smtClean="0"/>
              <a:t>APRENDRE A NEDAR: FLOTACIÓ</a:t>
            </a:r>
            <a:r>
              <a:rPr lang="es-ES" sz="3600" dirty="0" smtClean="0"/>
              <a:t/>
            </a:r>
            <a:br>
              <a:rPr lang="es-ES" sz="3600" dirty="0" smtClean="0"/>
            </a:br>
            <a:endParaRPr lang="es-ES" sz="3600" dirty="0"/>
          </a:p>
        </p:txBody>
      </p:sp>
      <p:sp>
        <p:nvSpPr>
          <p:cNvPr id="4" name="Rectangle 3"/>
          <p:cNvSpPr/>
          <p:nvPr/>
        </p:nvSpPr>
        <p:spPr>
          <a:xfrm>
            <a:off x="2483768" y="6309320"/>
            <a:ext cx="4559390" cy="369332"/>
          </a:xfrm>
          <a:prstGeom prst="rect">
            <a:avLst/>
          </a:prstGeom>
        </p:spPr>
        <p:txBody>
          <a:bodyPr wrap="none">
            <a:spAutoFit/>
          </a:bodyPr>
          <a:lstStyle/>
          <a:p>
            <a:r>
              <a:rPr lang="ca-ES" b="1" dirty="0" smtClean="0"/>
              <a:t>CRÈDIT 2 – </a:t>
            </a:r>
            <a:r>
              <a:rPr lang="ca-ES" b="1" dirty="0" err="1" smtClean="0"/>
              <a:t>Act</a:t>
            </a:r>
            <a:r>
              <a:rPr lang="ca-ES" b="1" dirty="0" smtClean="0"/>
              <a:t>. </a:t>
            </a:r>
            <a:r>
              <a:rPr lang="ca-ES" b="1" dirty="0" err="1" smtClean="0"/>
              <a:t>Físico</a:t>
            </a:r>
            <a:r>
              <a:rPr lang="ca-ES" b="1" dirty="0" smtClean="0"/>
              <a:t> Esportives INDIVIDUALS</a:t>
            </a:r>
            <a:endParaRPr lang="es-ES" dirty="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146" y="6295381"/>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6274468"/>
            <a:ext cx="714375" cy="466725"/>
          </a:xfrm>
          <a:prstGeom prst="rect">
            <a:avLst/>
          </a:prstGeom>
          <a:noFill/>
          <a:ln>
            <a:noFill/>
          </a:ln>
        </p:spPr>
      </p:pic>
      <p:sp>
        <p:nvSpPr>
          <p:cNvPr id="7" name="Títol 1"/>
          <p:cNvSpPr txBox="1">
            <a:spLocks/>
          </p:cNvSpPr>
          <p:nvPr/>
        </p:nvSpPr>
        <p:spPr>
          <a:xfrm>
            <a:off x="179512" y="978987"/>
            <a:ext cx="8784976" cy="52354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000" dirty="0" smtClean="0"/>
              <a:t>La flotació és un element bàsic per aconseguir un domini del medi i augmentar la confiança en un mateix. Gràcies a ella, s’experimenta la capacitat sustentadora de l’aigua, el cos es sent lleuger i l’alumne està més segur, sabent que davant d’un desplaçament pot parar-se, relaxar-se, flotar i descansar.</a:t>
            </a:r>
          </a:p>
          <a:p>
            <a:endParaRPr lang="ca-ES" sz="2000" dirty="0"/>
          </a:p>
          <a:p>
            <a:endParaRPr lang="ca-ES" sz="2000" dirty="0" smtClean="0"/>
          </a:p>
          <a:p>
            <a:endParaRPr lang="ca-ES" sz="2000" dirty="0"/>
          </a:p>
          <a:p>
            <a:endParaRPr lang="ca-ES" sz="2000" dirty="0" smtClean="0"/>
          </a:p>
          <a:p>
            <a:endParaRPr lang="ca-ES" sz="2000" dirty="0"/>
          </a:p>
          <a:p>
            <a:endParaRPr lang="ca-ES" sz="2000" dirty="0" smtClean="0"/>
          </a:p>
          <a:p>
            <a:endParaRPr lang="ca-ES" sz="2000" dirty="0"/>
          </a:p>
          <a:p>
            <a:endParaRPr lang="ca-ES" sz="2000" dirty="0" smtClean="0"/>
          </a:p>
          <a:p>
            <a:endParaRPr lang="ca-ES" sz="2000" dirty="0"/>
          </a:p>
          <a:p>
            <a:endParaRPr lang="ca-ES" sz="2000" dirty="0" smtClean="0"/>
          </a:p>
          <a:p>
            <a:endParaRPr lang="ca-ES" sz="2000" dirty="0"/>
          </a:p>
          <a:p>
            <a:endParaRPr lang="es-ES" sz="2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832" y="3212976"/>
            <a:ext cx="3240359" cy="2126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240" y="2996952"/>
            <a:ext cx="2054734" cy="3070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005" y="2996952"/>
            <a:ext cx="2127779" cy="307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5561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fontScale="90000"/>
          </a:bodyPr>
          <a:lstStyle/>
          <a:p>
            <a:r>
              <a:rPr lang="ca-ES" sz="4000" b="1" u="sng" dirty="0" smtClean="0"/>
              <a:t>APRENDRE A NEDAR: FLOTACIÓ</a:t>
            </a:r>
            <a:r>
              <a:rPr lang="es-ES" dirty="0" smtClean="0"/>
              <a:t/>
            </a:r>
            <a:br>
              <a:rPr lang="es-ES" dirty="0" smtClean="0"/>
            </a:br>
            <a:endParaRPr lang="es-ES" dirty="0"/>
          </a:p>
        </p:txBody>
      </p:sp>
      <p:sp>
        <p:nvSpPr>
          <p:cNvPr id="4" name="Rectangle 3"/>
          <p:cNvSpPr/>
          <p:nvPr/>
        </p:nvSpPr>
        <p:spPr>
          <a:xfrm>
            <a:off x="2483768" y="6309320"/>
            <a:ext cx="4559390" cy="369332"/>
          </a:xfrm>
          <a:prstGeom prst="rect">
            <a:avLst/>
          </a:prstGeom>
        </p:spPr>
        <p:txBody>
          <a:bodyPr wrap="none">
            <a:spAutoFit/>
          </a:bodyPr>
          <a:lstStyle/>
          <a:p>
            <a:r>
              <a:rPr lang="ca-ES" b="1" dirty="0" smtClean="0"/>
              <a:t>CRÈDIT 2 – </a:t>
            </a:r>
            <a:r>
              <a:rPr lang="ca-ES" b="1" dirty="0" err="1" smtClean="0"/>
              <a:t>Act</a:t>
            </a:r>
            <a:r>
              <a:rPr lang="ca-ES" b="1" dirty="0" smtClean="0"/>
              <a:t>. </a:t>
            </a:r>
            <a:r>
              <a:rPr lang="ca-ES" b="1" dirty="0" err="1" smtClean="0"/>
              <a:t>Físico</a:t>
            </a:r>
            <a:r>
              <a:rPr lang="ca-ES" b="1" dirty="0" smtClean="0"/>
              <a:t> Esportives INDIVIDUALS</a:t>
            </a:r>
            <a:endParaRPr lang="es-ES" dirty="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146" y="6295381"/>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6376" y="6214418"/>
            <a:ext cx="714375" cy="466725"/>
          </a:xfrm>
          <a:prstGeom prst="rect">
            <a:avLst/>
          </a:prstGeom>
          <a:noFill/>
          <a:ln>
            <a:noFill/>
          </a:ln>
        </p:spPr>
      </p:pic>
      <p:sp>
        <p:nvSpPr>
          <p:cNvPr id="8" name="Títol 1"/>
          <p:cNvSpPr txBox="1">
            <a:spLocks/>
          </p:cNvSpPr>
          <p:nvPr/>
        </p:nvSpPr>
        <p:spPr>
          <a:xfrm>
            <a:off x="179512" y="1052736"/>
            <a:ext cx="8784976" cy="5584177"/>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a-ES" sz="2200" b="1" i="1" u="sng" dirty="0" smtClean="0"/>
              <a:t>DESENVOLUPAMENT DELS FACTORS DE TREBALL DE LA FLOTACIÓ</a:t>
            </a:r>
            <a:r>
              <a:rPr lang="ca-ES" sz="2200" dirty="0" smtClean="0"/>
              <a:t>:</a:t>
            </a:r>
          </a:p>
          <a:p>
            <a:endParaRPr lang="ca-ES" sz="2200" dirty="0"/>
          </a:p>
          <a:p>
            <a:pPr marL="457200" indent="-457200" algn="l">
              <a:buAutoNum type="alphaLcParenR"/>
            </a:pPr>
            <a:r>
              <a:rPr lang="ca-ES" sz="2200" b="1" dirty="0" smtClean="0"/>
              <a:t>Segons la POSICIÓ “TIPUS</a:t>
            </a:r>
            <a:r>
              <a:rPr lang="ca-ES" sz="2200" dirty="0" smtClean="0"/>
              <a:t>”:</a:t>
            </a:r>
          </a:p>
          <a:p>
            <a:pPr algn="l"/>
            <a:r>
              <a:rPr lang="ca-ES" sz="2200" dirty="0"/>
              <a:t>	</a:t>
            </a:r>
            <a:r>
              <a:rPr lang="ca-ES" sz="2200" dirty="0" smtClean="0"/>
              <a:t>* AGRUPATS (medusa”)</a:t>
            </a:r>
          </a:p>
          <a:p>
            <a:pPr algn="l"/>
            <a:r>
              <a:rPr lang="ca-ES" sz="2200" dirty="0"/>
              <a:t>	</a:t>
            </a:r>
            <a:r>
              <a:rPr lang="ca-ES" sz="2200" dirty="0" smtClean="0"/>
              <a:t>* EXTESOS (vertical, lateral, ventral, dorsal)</a:t>
            </a:r>
          </a:p>
          <a:p>
            <a:pPr algn="l"/>
            <a:endParaRPr lang="ca-ES" sz="2200" dirty="0"/>
          </a:p>
          <a:p>
            <a:pPr algn="l"/>
            <a:r>
              <a:rPr lang="ca-ES" sz="2200" b="1" dirty="0" smtClean="0"/>
              <a:t>b)     Segons el VOLUM PULMONAR </a:t>
            </a:r>
            <a:r>
              <a:rPr lang="ca-ES" sz="2200" dirty="0" smtClean="0"/>
              <a:t>(poden treballar en)</a:t>
            </a:r>
          </a:p>
          <a:p>
            <a:pPr algn="l"/>
            <a:r>
              <a:rPr lang="ca-ES" sz="2200" dirty="0"/>
              <a:t>	</a:t>
            </a:r>
            <a:r>
              <a:rPr lang="ca-ES" sz="2200" dirty="0" smtClean="0"/>
              <a:t>* APNEA INSPIRATÒRIA</a:t>
            </a:r>
          </a:p>
          <a:p>
            <a:pPr algn="l"/>
            <a:r>
              <a:rPr lang="ca-ES" sz="2200" dirty="0"/>
              <a:t>	</a:t>
            </a:r>
            <a:r>
              <a:rPr lang="ca-ES" sz="2200" dirty="0" smtClean="0"/>
              <a:t>* APNEA ESPIRATÒRIA</a:t>
            </a:r>
          </a:p>
          <a:p>
            <a:pPr algn="l"/>
            <a:r>
              <a:rPr lang="ca-ES" sz="2200" dirty="0"/>
              <a:t>	</a:t>
            </a:r>
            <a:r>
              <a:rPr lang="ca-ES" sz="2200" dirty="0" smtClean="0"/>
              <a:t>* VARIANT EL VOLUM</a:t>
            </a:r>
          </a:p>
          <a:p>
            <a:pPr algn="l"/>
            <a:endParaRPr lang="ca-ES" sz="2200" dirty="0" smtClean="0"/>
          </a:p>
          <a:p>
            <a:pPr algn="l"/>
            <a:r>
              <a:rPr lang="ca-ES" sz="2200" b="1" dirty="0" smtClean="0"/>
              <a:t>c)      Segons  la POSICIÓ DELS SEGMENTS</a:t>
            </a:r>
            <a:r>
              <a:rPr lang="ca-ES" sz="2200" dirty="0" smtClean="0"/>
              <a:t>: braços, cames, cap. Adoptant posicions estàtiques i canviant de posició (cames obertes o tancades, braços al costat del cos o estirats cap amunt,....)</a:t>
            </a:r>
          </a:p>
          <a:p>
            <a:pPr algn="l"/>
            <a:endParaRPr lang="ca-ES" sz="2200" b="1" dirty="0" smtClean="0"/>
          </a:p>
          <a:p>
            <a:pPr marL="457200" indent="-457200" algn="l">
              <a:buAutoNum type="alphaLcParenR" startAt="4"/>
            </a:pPr>
            <a:r>
              <a:rPr lang="ca-ES" sz="2200" b="1" dirty="0" smtClean="0"/>
              <a:t>Segons el MATERIAL AUXILIAR</a:t>
            </a:r>
            <a:r>
              <a:rPr lang="ca-ES" sz="2200" dirty="0" smtClean="0"/>
              <a:t>:</a:t>
            </a:r>
          </a:p>
          <a:p>
            <a:pPr algn="l"/>
            <a:r>
              <a:rPr lang="ca-ES" sz="2200" dirty="0"/>
              <a:t>	</a:t>
            </a:r>
            <a:r>
              <a:rPr lang="ca-ES" sz="2200" dirty="0" smtClean="0"/>
              <a:t>* D’AJUDA: flotacions parcials i hi ha un increment de la flotació</a:t>
            </a:r>
          </a:p>
          <a:p>
            <a:pPr algn="l"/>
            <a:r>
              <a:rPr lang="ca-ES" sz="2200" dirty="0"/>
              <a:t>	</a:t>
            </a:r>
            <a:r>
              <a:rPr lang="ca-ES" sz="2200" dirty="0" smtClean="0"/>
              <a:t>* DE DIFICULTAT: disminueix la capacitat de flotació</a:t>
            </a:r>
          </a:p>
          <a:p>
            <a:pPr algn="l"/>
            <a:endParaRPr lang="ca-ES" sz="2200" dirty="0"/>
          </a:p>
          <a:p>
            <a:pPr marL="457200" indent="-457200" algn="l">
              <a:buAutoNum type="alphaLcParenR" startAt="5"/>
            </a:pPr>
            <a:r>
              <a:rPr lang="ca-ES" sz="2200" b="1" dirty="0" smtClean="0"/>
              <a:t>Combinació dels 4 anteriors</a:t>
            </a:r>
          </a:p>
          <a:p>
            <a:pPr algn="l"/>
            <a:endParaRPr lang="ca-ES" sz="2000" dirty="0" smtClean="0"/>
          </a:p>
          <a:p>
            <a:pPr algn="l"/>
            <a:endParaRPr lang="ca-ES" sz="2000" dirty="0" smtClean="0"/>
          </a:p>
        </p:txBody>
      </p:sp>
    </p:spTree>
    <p:extLst>
      <p:ext uri="{BB962C8B-B14F-4D97-AF65-F5344CB8AC3E}">
        <p14:creationId xmlns:p14="http://schemas.microsoft.com/office/powerpoint/2010/main" val="318695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fontScale="90000"/>
          </a:bodyPr>
          <a:lstStyle/>
          <a:p>
            <a:r>
              <a:rPr lang="ca-ES" sz="4000" b="1" u="sng" dirty="0" smtClean="0"/>
              <a:t>APRENDRE A NEDAR: FLOTACIÓ</a:t>
            </a:r>
            <a:r>
              <a:rPr lang="es-ES" sz="3600" dirty="0" smtClean="0"/>
              <a:t/>
            </a:r>
            <a:br>
              <a:rPr lang="es-ES" sz="3600" dirty="0" smtClean="0"/>
            </a:br>
            <a:endParaRPr lang="es-ES" sz="3600" dirty="0"/>
          </a:p>
        </p:txBody>
      </p:sp>
      <p:sp>
        <p:nvSpPr>
          <p:cNvPr id="4" name="Rectangle 3"/>
          <p:cNvSpPr/>
          <p:nvPr/>
        </p:nvSpPr>
        <p:spPr>
          <a:xfrm>
            <a:off x="2483768" y="6309320"/>
            <a:ext cx="4559390" cy="369332"/>
          </a:xfrm>
          <a:prstGeom prst="rect">
            <a:avLst/>
          </a:prstGeom>
        </p:spPr>
        <p:txBody>
          <a:bodyPr wrap="none">
            <a:spAutoFit/>
          </a:bodyPr>
          <a:lstStyle/>
          <a:p>
            <a:r>
              <a:rPr lang="ca-ES" b="1" dirty="0" smtClean="0"/>
              <a:t>CRÈDIT 2 – </a:t>
            </a:r>
            <a:r>
              <a:rPr lang="ca-ES" b="1" dirty="0" err="1" smtClean="0"/>
              <a:t>Act</a:t>
            </a:r>
            <a:r>
              <a:rPr lang="ca-ES" b="1" dirty="0" smtClean="0"/>
              <a:t>. </a:t>
            </a:r>
            <a:r>
              <a:rPr lang="ca-ES" b="1" dirty="0" err="1" smtClean="0"/>
              <a:t>Físico</a:t>
            </a:r>
            <a:r>
              <a:rPr lang="ca-ES" b="1" dirty="0" smtClean="0"/>
              <a:t> Esportives INDIVIDUALS</a:t>
            </a:r>
            <a:endParaRPr lang="es-ES" dirty="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146" y="6295381"/>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260623"/>
            <a:ext cx="714375" cy="466725"/>
          </a:xfrm>
          <a:prstGeom prst="rect">
            <a:avLst/>
          </a:prstGeom>
          <a:noFill/>
          <a:ln>
            <a:noFill/>
          </a:ln>
        </p:spPr>
      </p:pic>
      <p:sp>
        <p:nvSpPr>
          <p:cNvPr id="7" name="Rectangle 6"/>
          <p:cNvSpPr/>
          <p:nvPr/>
        </p:nvSpPr>
        <p:spPr>
          <a:xfrm>
            <a:off x="962202" y="1196752"/>
            <a:ext cx="7066182" cy="400110"/>
          </a:xfrm>
          <a:prstGeom prst="rect">
            <a:avLst/>
          </a:prstGeom>
        </p:spPr>
        <p:txBody>
          <a:bodyPr wrap="square">
            <a:spAutoFit/>
          </a:bodyPr>
          <a:lstStyle/>
          <a:p>
            <a:pPr algn="ctr"/>
            <a:r>
              <a:rPr lang="ca-ES" sz="2000" b="1" i="1" u="sng" dirty="0" smtClean="0"/>
              <a:t>FACTORS DE TREBALL DE LA RESPIRACIÓ SENSE DESPLAÇAMENT</a:t>
            </a:r>
            <a:endParaRPr lang="es-ES" sz="2000" dirty="0"/>
          </a:p>
        </p:txBody>
      </p:sp>
      <p:graphicFrame>
        <p:nvGraphicFramePr>
          <p:cNvPr id="8" name="Taula 7"/>
          <p:cNvGraphicFramePr>
            <a:graphicFrameLocks noGrp="1"/>
          </p:cNvGraphicFramePr>
          <p:nvPr>
            <p:extLst>
              <p:ext uri="{D42A27DB-BD31-4B8C-83A1-F6EECF244321}">
                <p14:modId xmlns:p14="http://schemas.microsoft.com/office/powerpoint/2010/main" val="2475031709"/>
              </p:ext>
            </p:extLst>
          </p:nvPr>
        </p:nvGraphicFramePr>
        <p:xfrm>
          <a:off x="1715463" y="2132856"/>
          <a:ext cx="6096000" cy="3200400"/>
        </p:xfrm>
        <a:graphic>
          <a:graphicData uri="http://schemas.openxmlformats.org/drawingml/2006/table">
            <a:tbl>
              <a:tblPr firstRow="1" bandRow="1">
                <a:tableStyleId>{5C22544A-7EE6-4342-B048-85BDC9FD1C3A}</a:tableStyleId>
              </a:tblPr>
              <a:tblGrid>
                <a:gridCol w="1524000"/>
                <a:gridCol w="1594006"/>
                <a:gridCol w="1504657"/>
                <a:gridCol w="1473337"/>
              </a:tblGrid>
              <a:tr h="370840">
                <a:tc>
                  <a:txBody>
                    <a:bodyPr/>
                    <a:lstStyle/>
                    <a:p>
                      <a:r>
                        <a:rPr lang="ca-ES" dirty="0" smtClean="0"/>
                        <a:t>AGRUPATS</a:t>
                      </a:r>
                      <a:endParaRPr lang="es-ES" dirty="0"/>
                    </a:p>
                  </a:txBody>
                  <a:tcPr/>
                </a:tc>
                <a:tc>
                  <a:txBody>
                    <a:bodyPr/>
                    <a:lstStyle/>
                    <a:p>
                      <a:r>
                        <a:rPr lang="ca-ES" dirty="0" smtClean="0"/>
                        <a:t>APNEA RESPIRATÒRIA</a:t>
                      </a:r>
                      <a:endParaRPr lang="es-ES" dirty="0"/>
                    </a:p>
                  </a:txBody>
                  <a:tcPr/>
                </a:tc>
                <a:tc>
                  <a:txBody>
                    <a:bodyPr/>
                    <a:lstStyle/>
                    <a:p>
                      <a:r>
                        <a:rPr lang="ca-ES" dirty="0" smtClean="0"/>
                        <a:t>POSICIÓ SEGMENT</a:t>
                      </a:r>
                    </a:p>
                    <a:p>
                      <a:endParaRPr lang="ca-ES" dirty="0" smtClean="0"/>
                    </a:p>
                    <a:p>
                      <a:r>
                        <a:rPr lang="ca-ES" dirty="0" smtClean="0"/>
                        <a:t>ESTÀTIQUES</a:t>
                      </a:r>
                    </a:p>
                    <a:p>
                      <a:endParaRPr lang="ca-ES" dirty="0" smtClean="0"/>
                    </a:p>
                    <a:p>
                      <a:r>
                        <a:rPr lang="ca-ES" dirty="0" smtClean="0"/>
                        <a:t>DINÀMIQUES</a:t>
                      </a:r>
                      <a:endParaRPr lang="es-ES" dirty="0"/>
                    </a:p>
                  </a:txBody>
                  <a:tcPr/>
                </a:tc>
                <a:tc>
                  <a:txBody>
                    <a:bodyPr/>
                    <a:lstStyle/>
                    <a:p>
                      <a:r>
                        <a:rPr lang="ca-ES" dirty="0" smtClean="0"/>
                        <a:t>MATERIAL AJUDA</a:t>
                      </a:r>
                      <a:endParaRPr lang="es-ES" dirty="0"/>
                    </a:p>
                  </a:txBody>
                  <a:tcPr/>
                </a:tc>
              </a:tr>
              <a:tr h="370840">
                <a:tc>
                  <a:txBody>
                    <a:bodyPr/>
                    <a:lstStyle/>
                    <a:p>
                      <a:r>
                        <a:rPr lang="ca-ES" dirty="0" smtClean="0"/>
                        <a:t>EXTESOS</a:t>
                      </a:r>
                    </a:p>
                    <a:p>
                      <a:r>
                        <a:rPr lang="ca-ES" dirty="0" smtClean="0"/>
                        <a:t>VERTICAL</a:t>
                      </a:r>
                    </a:p>
                    <a:p>
                      <a:r>
                        <a:rPr lang="ca-ES" dirty="0" smtClean="0"/>
                        <a:t>DORSAL</a:t>
                      </a:r>
                    </a:p>
                    <a:p>
                      <a:r>
                        <a:rPr lang="ca-ES" dirty="0" smtClean="0"/>
                        <a:t>VENTRAL</a:t>
                      </a:r>
                    </a:p>
                    <a:p>
                      <a:r>
                        <a:rPr lang="ca-ES" dirty="0" smtClean="0"/>
                        <a:t>LATERAL</a:t>
                      </a:r>
                      <a:endParaRPr lang="es-ES" dirty="0"/>
                    </a:p>
                  </a:txBody>
                  <a:tcPr/>
                </a:tc>
                <a:tc>
                  <a:txBody>
                    <a:bodyPr/>
                    <a:lstStyle/>
                    <a:p>
                      <a:r>
                        <a:rPr lang="ca-ES" dirty="0" smtClean="0"/>
                        <a:t>APNEA ESPIRATÒRIA</a:t>
                      </a:r>
                    </a:p>
                    <a:p>
                      <a:endParaRPr lang="ca-ES" dirty="0" smtClean="0"/>
                    </a:p>
                    <a:p>
                      <a:r>
                        <a:rPr lang="ca-ES" dirty="0" smtClean="0"/>
                        <a:t>VARIACIÓ</a:t>
                      </a:r>
                    </a:p>
                    <a:p>
                      <a:r>
                        <a:rPr lang="ca-ES" dirty="0" smtClean="0"/>
                        <a:t>VOLUM</a:t>
                      </a:r>
                      <a:endParaRPr lang="es-ES" dirty="0"/>
                    </a:p>
                  </a:txBody>
                  <a:tcPr/>
                </a:tc>
                <a:tc>
                  <a:txBody>
                    <a:bodyPr/>
                    <a:lstStyle/>
                    <a:p>
                      <a:endParaRPr lang="es-ES"/>
                    </a:p>
                  </a:txBody>
                  <a:tcPr/>
                </a:tc>
                <a:tc>
                  <a:txBody>
                    <a:bodyPr/>
                    <a:lstStyle/>
                    <a:p>
                      <a:r>
                        <a:rPr lang="ca-ES" dirty="0" smtClean="0"/>
                        <a:t>MATERIAL DIFICULTAT</a:t>
                      </a:r>
                      <a:endParaRPr lang="es-ES" dirty="0"/>
                    </a:p>
                  </a:txBody>
                  <a:tcPr/>
                </a:tc>
              </a:tr>
            </a:tbl>
          </a:graphicData>
        </a:graphic>
      </p:graphicFrame>
    </p:spTree>
    <p:extLst>
      <p:ext uri="{BB962C8B-B14F-4D97-AF65-F5344CB8AC3E}">
        <p14:creationId xmlns:p14="http://schemas.microsoft.com/office/powerpoint/2010/main" val="1206929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fontScale="90000"/>
          </a:bodyPr>
          <a:lstStyle/>
          <a:p>
            <a:r>
              <a:rPr lang="ca-ES" sz="3600" b="1" u="sng" dirty="0" smtClean="0"/>
              <a:t>APRENDRE A NEDAR: FLOTACIÓ</a:t>
            </a:r>
            <a:r>
              <a:rPr lang="es-ES" sz="3600" dirty="0" smtClean="0"/>
              <a:t/>
            </a:r>
            <a:br>
              <a:rPr lang="es-ES" sz="3600" dirty="0" smtClean="0"/>
            </a:br>
            <a:endParaRPr lang="es-ES" sz="3600" dirty="0"/>
          </a:p>
        </p:txBody>
      </p:sp>
      <p:sp>
        <p:nvSpPr>
          <p:cNvPr id="4" name="Rectangle 3"/>
          <p:cNvSpPr/>
          <p:nvPr/>
        </p:nvSpPr>
        <p:spPr>
          <a:xfrm>
            <a:off x="2483768" y="6309320"/>
            <a:ext cx="4559390" cy="369332"/>
          </a:xfrm>
          <a:prstGeom prst="rect">
            <a:avLst/>
          </a:prstGeom>
        </p:spPr>
        <p:txBody>
          <a:bodyPr wrap="none">
            <a:spAutoFit/>
          </a:bodyPr>
          <a:lstStyle/>
          <a:p>
            <a:r>
              <a:rPr lang="ca-ES" b="1" dirty="0" smtClean="0"/>
              <a:t>CRÈDIT 2 – </a:t>
            </a:r>
            <a:r>
              <a:rPr lang="ca-ES" b="1" dirty="0" err="1" smtClean="0"/>
              <a:t>Act</a:t>
            </a:r>
            <a:r>
              <a:rPr lang="ca-ES" b="1" dirty="0" smtClean="0"/>
              <a:t>. </a:t>
            </a:r>
            <a:r>
              <a:rPr lang="ca-ES" b="1" dirty="0" err="1" smtClean="0"/>
              <a:t>Físico</a:t>
            </a:r>
            <a:r>
              <a:rPr lang="ca-ES" b="1" dirty="0" smtClean="0"/>
              <a:t> Esportives INDIVIDUALS</a:t>
            </a:r>
            <a:endParaRPr lang="es-ES" dirty="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8146" y="6295381"/>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309320"/>
            <a:ext cx="714375" cy="466725"/>
          </a:xfrm>
          <a:prstGeom prst="rect">
            <a:avLst/>
          </a:prstGeom>
          <a:noFill/>
          <a:ln>
            <a:noFill/>
          </a:ln>
        </p:spPr>
      </p:pic>
      <p:sp>
        <p:nvSpPr>
          <p:cNvPr id="7" name="Rectangle 6"/>
          <p:cNvSpPr/>
          <p:nvPr/>
        </p:nvSpPr>
        <p:spPr>
          <a:xfrm>
            <a:off x="458145" y="1124744"/>
            <a:ext cx="7927425" cy="4955203"/>
          </a:xfrm>
          <a:prstGeom prst="rect">
            <a:avLst/>
          </a:prstGeom>
        </p:spPr>
        <p:txBody>
          <a:bodyPr wrap="square">
            <a:spAutoFit/>
          </a:bodyPr>
          <a:lstStyle/>
          <a:p>
            <a:r>
              <a:rPr lang="ca-ES" sz="2000" b="1" i="1" u="sng" dirty="0" smtClean="0"/>
              <a:t>En quant a la METODOLOGIA en aquesta 3ª fase de la FLOTACIÓ</a:t>
            </a:r>
          </a:p>
          <a:p>
            <a:endParaRPr lang="ca-ES" sz="2000" b="1" i="1" u="sng" dirty="0"/>
          </a:p>
          <a:p>
            <a:r>
              <a:rPr lang="ca-ES" sz="2000" dirty="0" smtClean="0"/>
              <a:t>-utilitzarem la respiració, únicament com una habilitat i un domini del medi, sense utilitzar cap element metodològic </a:t>
            </a:r>
            <a:r>
              <a:rPr lang="ca-ES" sz="2000" dirty="0" err="1" smtClean="0"/>
              <a:t>intermig</a:t>
            </a:r>
            <a:r>
              <a:rPr lang="ca-ES" sz="2000" dirty="0" smtClean="0"/>
              <a:t> cap a la propulsió</a:t>
            </a:r>
          </a:p>
          <a:p>
            <a:endParaRPr lang="ca-ES" sz="2000" dirty="0"/>
          </a:p>
          <a:p>
            <a:r>
              <a:rPr lang="ca-ES" sz="2000" dirty="0" smtClean="0"/>
              <a:t>-com element imprescindible dins l’aprenentatge, a partir del qual es passarà al següent objectiu que és la propulsió</a:t>
            </a:r>
            <a:r>
              <a:rPr lang="ca-ES" dirty="0" smtClean="0"/>
              <a:t/>
            </a:r>
            <a:br>
              <a:rPr lang="ca-ES" dirty="0" smtClean="0"/>
            </a:br>
            <a:endParaRPr lang="ca-ES" dirty="0" smtClean="0"/>
          </a:p>
          <a:p>
            <a:r>
              <a:rPr lang="ca-ES" sz="2000" dirty="0" smtClean="0"/>
              <a:t>A l’acabar aquesta 3ª fase ens podríem fer aquestes preguntes:</a:t>
            </a:r>
          </a:p>
          <a:p>
            <a:pPr marL="285750" indent="-285750">
              <a:buFont typeface="Arial" charset="0"/>
              <a:buChar char="•"/>
            </a:pPr>
            <a:r>
              <a:rPr lang="ca-ES" sz="2000" dirty="0" smtClean="0"/>
              <a:t>familiarització: parts sensibles (de la cara) aconseguida??</a:t>
            </a:r>
          </a:p>
          <a:p>
            <a:pPr marL="285750" indent="-285750">
              <a:buFont typeface="Arial" charset="0"/>
              <a:buChar char="•"/>
            </a:pPr>
            <a:r>
              <a:rPr lang="ca-ES" sz="2000" dirty="0" smtClean="0"/>
              <a:t>Ha d’existir un treball previ de la respiració en les fases anteriors???</a:t>
            </a:r>
          </a:p>
          <a:p>
            <a:pPr marL="285750" indent="-285750">
              <a:buFont typeface="Arial" charset="0"/>
              <a:buChar char="•"/>
            </a:pPr>
            <a:r>
              <a:rPr lang="ca-ES" sz="2000" dirty="0" smtClean="0"/>
              <a:t>Hem d’utilitzar material auxiliar en la pràctica</a:t>
            </a:r>
          </a:p>
          <a:p>
            <a:pPr marL="285750" indent="-285750">
              <a:buFont typeface="Arial" charset="0"/>
              <a:buChar char="•"/>
            </a:pPr>
            <a:r>
              <a:rPr lang="ca-ES" sz="2000" dirty="0" smtClean="0"/>
              <a:t>Quina posició horitzontal és la millor per començar a treballar (ventral o dorsal)???</a:t>
            </a:r>
          </a:p>
          <a:p>
            <a:pPr marL="285750" indent="-285750">
              <a:buFont typeface="Arial" charset="0"/>
              <a:buChar char="•"/>
            </a:pPr>
            <a:r>
              <a:rPr lang="ca-ES" sz="2000" dirty="0" smtClean="0"/>
              <a:t>Introduïm treball de lliscaments??</a:t>
            </a:r>
            <a:r>
              <a:rPr lang="ca-ES" dirty="0" smtClean="0"/>
              <a:t/>
            </a:r>
            <a:br>
              <a:rPr lang="ca-ES" dirty="0" smtClean="0"/>
            </a:br>
            <a:endParaRPr lang="es-ES" dirty="0"/>
          </a:p>
        </p:txBody>
      </p:sp>
    </p:spTree>
    <p:extLst>
      <p:ext uri="{BB962C8B-B14F-4D97-AF65-F5344CB8AC3E}">
        <p14:creationId xmlns:p14="http://schemas.microsoft.com/office/powerpoint/2010/main" val="30263613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321</Words>
  <Application>Microsoft Office PowerPoint</Application>
  <PresentationFormat>Presentació en pantalla (4:3)</PresentationFormat>
  <Paragraphs>81</Paragraphs>
  <Slides>6</Slides>
  <Notes>0</Notes>
  <HiddenSlides>0</HiddenSlides>
  <MMClips>0</MMClips>
  <ScaleCrop>false</ScaleCrop>
  <HeadingPairs>
    <vt:vector size="4" baseType="variant">
      <vt:variant>
        <vt:lpstr>Tema</vt:lpstr>
      </vt:variant>
      <vt:variant>
        <vt:i4>1</vt:i4>
      </vt:variant>
      <vt:variant>
        <vt:lpstr>Títols de les diapositives</vt:lpstr>
      </vt:variant>
      <vt:variant>
        <vt:i4>6</vt:i4>
      </vt:variant>
    </vt:vector>
  </HeadingPairs>
  <TitlesOfParts>
    <vt:vector size="7" baseType="lpstr">
      <vt:lpstr>Tema de l'Office</vt:lpstr>
      <vt:lpstr>DEFINICIÓ: la FLOTACIÓ és la capacitat que tenen els cossos de mantenir-se en l’aigua (d’una forma estàtica), en equilibri. No tothom té aquesta capacitat igual.   Els nadons tenen una flotabilitat natural elevada; a partir de l’adolescència, aquesta capacitat de flotació disminueix considerablement. La majoria dels nens de 10-12 anys tenen  una major dificultat alhora de flotar en posició horitzontal, ja que hi ha un descens del teixit adipós en aquestes edats, i hi ha un major pes de les  cames ocasionat per l’augment de la musculatura. Hi ha diferència de flotabilitat entre sexes, la majoria de dones i homes floten amb una inspiració completa; els homes difícilment floten en espiració.   Al treballar el contingut de la flotació, hem de tenir en compte el nivell individual de flotabilitat i a una sèrie de factors interns i externs a l’individu, que fan que la flotació variï</vt:lpstr>
      <vt:lpstr>APRENDRE A NEDAR: FLOTACIÓ </vt:lpstr>
      <vt:lpstr>APRENDRE A NEDAR: FLOTACIÓ </vt:lpstr>
      <vt:lpstr>APRENDRE A NEDAR: FLOTACIÓ </vt:lpstr>
      <vt:lpstr>APRENDRE A NEDAR: FLOTACIÓ </vt:lpstr>
      <vt:lpstr>APRENDRE A NEDAR: FLOTACIÓ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DEFINICIÓ: la FLOTACIÓ és la capacitat que tenen els cossos de mantenir-se en l’aigua (d’una forma estàtica), en equilibri. No tothom té aquesta capacitat igual. Els nadons tenen una flotabilitat natural elevada; a partir de l’adolescència, aquesta capacitat de flotació disminueix considerablement.  La majoria dels nens de 10-12 anys tenen  una major dificultat alhora de flotar en posició horitzontal, ja que hi ha un descens del teixit adipós en aquestes edats, i hi ha un major pes de les  cames ocasionat per l’augment de la musculatura. Hi ha diferència de flotabilitat entre sexes, la majoria de dones i homes flo</dc:title>
  <dc:creator>usuari</dc:creator>
  <cp:lastModifiedBy>usuari</cp:lastModifiedBy>
  <cp:revision>7</cp:revision>
  <dcterms:created xsi:type="dcterms:W3CDTF">2015-10-04T15:20:57Z</dcterms:created>
  <dcterms:modified xsi:type="dcterms:W3CDTF">2015-10-12T20:22:31Z</dcterms:modified>
</cp:coreProperties>
</file>