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3" r:id="rId6"/>
    <p:sldId id="262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B19C-A962-4A36-A49E-9419B1F31120}" type="datetimeFigureOut">
              <a:rPr lang="es-ES" smtClean="0"/>
              <a:t>04/10/2015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63D6-62A9-4385-8DE7-1CCA59DF08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75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B19C-A962-4A36-A49E-9419B1F31120}" type="datetimeFigureOut">
              <a:rPr lang="es-ES" smtClean="0"/>
              <a:t>04/10/2015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63D6-62A9-4385-8DE7-1CCA59DF08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17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B19C-A962-4A36-A49E-9419B1F31120}" type="datetimeFigureOut">
              <a:rPr lang="es-ES" smtClean="0"/>
              <a:t>04/10/2015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63D6-62A9-4385-8DE7-1CCA59DF08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55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B19C-A962-4A36-A49E-9419B1F31120}" type="datetimeFigureOut">
              <a:rPr lang="es-ES" smtClean="0"/>
              <a:t>04/10/2015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63D6-62A9-4385-8DE7-1CCA59DF08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66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B19C-A962-4A36-A49E-9419B1F31120}" type="datetimeFigureOut">
              <a:rPr lang="es-ES" smtClean="0"/>
              <a:t>04/10/2015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63D6-62A9-4385-8DE7-1CCA59DF08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29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B19C-A962-4A36-A49E-9419B1F31120}" type="datetimeFigureOut">
              <a:rPr lang="es-ES" smtClean="0"/>
              <a:t>04/10/2015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63D6-62A9-4385-8DE7-1CCA59DF08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64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B19C-A962-4A36-A49E-9419B1F31120}" type="datetimeFigureOut">
              <a:rPr lang="es-ES" smtClean="0"/>
              <a:t>04/10/2015</a:t>
            </a:fld>
            <a:endParaRPr lang="es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63D6-62A9-4385-8DE7-1CCA59DF08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50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B19C-A962-4A36-A49E-9419B1F31120}" type="datetimeFigureOut">
              <a:rPr lang="es-ES" smtClean="0"/>
              <a:t>04/10/2015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63D6-62A9-4385-8DE7-1CCA59DF08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40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B19C-A962-4A36-A49E-9419B1F31120}" type="datetimeFigureOut">
              <a:rPr lang="es-ES" smtClean="0"/>
              <a:t>04/10/2015</a:t>
            </a:fld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63D6-62A9-4385-8DE7-1CCA59DF08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25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B19C-A962-4A36-A49E-9419B1F31120}" type="datetimeFigureOut">
              <a:rPr lang="es-ES" smtClean="0"/>
              <a:t>04/10/2015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63D6-62A9-4385-8DE7-1CCA59DF08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6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B19C-A962-4A36-A49E-9419B1F31120}" type="datetimeFigureOut">
              <a:rPr lang="es-ES" smtClean="0"/>
              <a:t>04/10/2015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63D6-62A9-4385-8DE7-1CCA59DF08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05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DB19C-A962-4A36-A49E-9419B1F31120}" type="datetimeFigureOut">
              <a:rPr lang="es-ES" smtClean="0"/>
              <a:t>04/10/2015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963D6-62A9-4385-8DE7-1CCA59DF08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48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0" y="-2583"/>
            <a:ext cx="9144000" cy="1228098"/>
          </a:xfrm>
        </p:spPr>
        <p:txBody>
          <a:bodyPr>
            <a:normAutofit/>
          </a:bodyPr>
          <a:lstStyle/>
          <a:p>
            <a:r>
              <a:rPr lang="ca-ES" b="1" u="sng" dirty="0" smtClean="0"/>
              <a:t>APRENDRE A </a:t>
            </a:r>
            <a:r>
              <a:rPr lang="ca-ES" b="1" u="sng" dirty="0" smtClean="0"/>
              <a:t>NEDAR</a:t>
            </a:r>
            <a:endParaRPr lang="es-ES" b="1" i="1" u="sng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0" y="943699"/>
            <a:ext cx="9144000" cy="5351682"/>
          </a:xfrm>
        </p:spPr>
        <p:txBody>
          <a:bodyPr>
            <a:normAutofit/>
          </a:bodyPr>
          <a:lstStyle/>
          <a:p>
            <a:r>
              <a:rPr lang="ca-ES" sz="2400" dirty="0" smtClean="0">
                <a:solidFill>
                  <a:schemeClr val="tx1"/>
                </a:solidFill>
              </a:rPr>
              <a:t>Les </a:t>
            </a:r>
            <a:r>
              <a:rPr lang="ca-ES" sz="2400" dirty="0" smtClean="0">
                <a:solidFill>
                  <a:schemeClr val="tx1"/>
                </a:solidFill>
              </a:rPr>
              <a:t>activitats aquàtiques estan classificades per plantejaments de tipus:</a:t>
            </a:r>
          </a:p>
          <a:p>
            <a:r>
              <a:rPr lang="ca-ES" sz="2400" dirty="0" smtClean="0">
                <a:solidFill>
                  <a:schemeClr val="tx1"/>
                </a:solidFill>
              </a:rPr>
              <a:t>-</a:t>
            </a:r>
            <a:r>
              <a:rPr lang="ca-ES" sz="2400" b="1" i="1" u="sng" dirty="0" smtClean="0">
                <a:solidFill>
                  <a:schemeClr val="tx1"/>
                </a:solidFill>
              </a:rPr>
              <a:t>UTILITARI</a:t>
            </a:r>
            <a:r>
              <a:rPr lang="ca-ES" sz="2400" dirty="0" smtClean="0">
                <a:solidFill>
                  <a:schemeClr val="tx1"/>
                </a:solidFill>
              </a:rPr>
              <a:t>: s’obté un aprenentatge útil</a:t>
            </a:r>
          </a:p>
          <a:p>
            <a:r>
              <a:rPr lang="ca-ES" sz="2400" dirty="0" smtClean="0">
                <a:solidFill>
                  <a:schemeClr val="tx1"/>
                </a:solidFill>
              </a:rPr>
              <a:t>-HIGIÈNIC: millora de la qualitat de vida</a:t>
            </a:r>
          </a:p>
          <a:p>
            <a:r>
              <a:rPr lang="ca-ES" sz="2400" dirty="0" smtClean="0">
                <a:solidFill>
                  <a:schemeClr val="tx1"/>
                </a:solidFill>
              </a:rPr>
              <a:t>-EDUCATIU: per a la formació educativa</a:t>
            </a:r>
          </a:p>
          <a:p>
            <a:r>
              <a:rPr lang="ca-ES" sz="2400" dirty="0" smtClean="0">
                <a:solidFill>
                  <a:schemeClr val="tx1"/>
                </a:solidFill>
              </a:rPr>
              <a:t>-RECREATIU: com a factor de diversió</a:t>
            </a:r>
          </a:p>
          <a:p>
            <a:r>
              <a:rPr lang="ca-ES" sz="2400" dirty="0" smtClean="0">
                <a:solidFill>
                  <a:schemeClr val="tx1"/>
                </a:solidFill>
              </a:rPr>
              <a:t>-3ª EDAT: millora l’autonomia</a:t>
            </a:r>
          </a:p>
          <a:p>
            <a:r>
              <a:rPr lang="ca-ES" sz="2400" dirty="0" smtClean="0">
                <a:solidFill>
                  <a:schemeClr val="tx1"/>
                </a:solidFill>
              </a:rPr>
              <a:t>-COMPETITIU: busca un rendiment</a:t>
            </a:r>
          </a:p>
          <a:p>
            <a:r>
              <a:rPr lang="ca-ES" sz="2400" dirty="0" smtClean="0">
                <a:solidFill>
                  <a:schemeClr val="tx1"/>
                </a:solidFill>
              </a:rPr>
              <a:t>En les </a:t>
            </a:r>
            <a:r>
              <a:rPr lang="ca-ES" sz="2400" dirty="0" err="1" smtClean="0">
                <a:solidFill>
                  <a:schemeClr val="tx1"/>
                </a:solidFill>
              </a:rPr>
              <a:t>act</a:t>
            </a:r>
            <a:r>
              <a:rPr lang="ca-ES" sz="2400" dirty="0" smtClean="0">
                <a:solidFill>
                  <a:schemeClr val="tx1"/>
                </a:solidFill>
              </a:rPr>
              <a:t> aquàtiques incideixen uns factors de tipus metodològic:</a:t>
            </a:r>
          </a:p>
          <a:p>
            <a:r>
              <a:rPr lang="ca-ES" sz="2400" dirty="0" smtClean="0">
                <a:solidFill>
                  <a:schemeClr val="tx1"/>
                </a:solidFill>
              </a:rPr>
              <a:t>-TIPUS DE PISCINA: Poc profunda (PPP) o Profunda (</a:t>
            </a:r>
            <a:r>
              <a:rPr lang="ca-ES" sz="2400" b="1" dirty="0" smtClean="0">
                <a:solidFill>
                  <a:schemeClr val="tx1"/>
                </a:solidFill>
              </a:rPr>
              <a:t>PP</a:t>
            </a:r>
            <a:r>
              <a:rPr lang="ca-ES" sz="2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ca-ES" sz="2400" dirty="0" smtClean="0">
                <a:solidFill>
                  <a:schemeClr val="tx1"/>
                </a:solidFill>
              </a:rPr>
              <a:t>-MATERIAL</a:t>
            </a:r>
          </a:p>
          <a:p>
            <a:r>
              <a:rPr lang="ca-ES" sz="2400" dirty="0" smtClean="0">
                <a:solidFill>
                  <a:schemeClr val="tx1"/>
                </a:solidFill>
              </a:rPr>
              <a:t>Altres factors que incideixen en com plantegem les </a:t>
            </a:r>
            <a:r>
              <a:rPr lang="ca-ES" sz="2400" dirty="0" err="1" smtClean="0">
                <a:solidFill>
                  <a:schemeClr val="tx1"/>
                </a:solidFill>
              </a:rPr>
              <a:t>act</a:t>
            </a:r>
            <a:r>
              <a:rPr lang="ca-ES" sz="2400" dirty="0" smtClean="0">
                <a:solidFill>
                  <a:schemeClr val="tx1"/>
                </a:solidFill>
              </a:rPr>
              <a:t>. aquàtiques:</a:t>
            </a:r>
          </a:p>
          <a:p>
            <a:r>
              <a:rPr lang="ca-ES" sz="2400" dirty="0" smtClean="0">
                <a:solidFill>
                  <a:schemeClr val="tx1"/>
                </a:solidFill>
              </a:rPr>
              <a:t>GESTIÓ, EDAT DELS ALUMNES, FREQÜÈNCIA, DURACIÓ....</a:t>
            </a:r>
          </a:p>
          <a:p>
            <a:endParaRPr lang="es-ES" dirty="0"/>
          </a:p>
        </p:txBody>
      </p:sp>
      <p:sp>
        <p:nvSpPr>
          <p:cNvPr id="5" name="Rectangle 4"/>
          <p:cNvSpPr/>
          <p:nvPr/>
        </p:nvSpPr>
        <p:spPr>
          <a:xfrm>
            <a:off x="458146" y="358924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a-ES" sz="3200" b="1" i="1" dirty="0" smtClean="0"/>
              <a:t>. </a:t>
            </a:r>
            <a:endParaRPr lang="es-ES" sz="3200" dirty="0"/>
          </a:p>
        </p:txBody>
      </p:sp>
      <p:sp>
        <p:nvSpPr>
          <p:cNvPr id="6" name="Subtítol 2"/>
          <p:cNvSpPr txBox="1">
            <a:spLocks/>
          </p:cNvSpPr>
          <p:nvPr/>
        </p:nvSpPr>
        <p:spPr>
          <a:xfrm>
            <a:off x="1833689" y="6370265"/>
            <a:ext cx="6400800" cy="451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b="1" dirty="0" smtClean="0"/>
              <a:t>CRÈDIT 2 – </a:t>
            </a:r>
            <a:r>
              <a:rPr lang="ca-ES" b="1" dirty="0" err="1" smtClean="0"/>
              <a:t>Act</a:t>
            </a:r>
            <a:r>
              <a:rPr lang="ca-ES" b="1" dirty="0" smtClean="0"/>
              <a:t>. </a:t>
            </a:r>
            <a:r>
              <a:rPr lang="ca-ES" b="1" dirty="0" err="1" smtClean="0"/>
              <a:t>Físico</a:t>
            </a:r>
            <a:r>
              <a:rPr lang="ca-ES" b="1" dirty="0" smtClean="0"/>
              <a:t> Esportives INDIVIDUALS: NATACIÓ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7" name="Imatge 6" descr="C:\Users\usuari\Desktop\LOGO INS JOSEP TAPIR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6" y="6295381"/>
            <a:ext cx="71437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tge 7" descr="C:\Users\usuari\Desktop\LOGO INS JOSEP TAPIR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675" y="6295381"/>
            <a:ext cx="71437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68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784976" cy="5184575"/>
          </a:xfrm>
        </p:spPr>
        <p:txBody>
          <a:bodyPr>
            <a:normAutofit fontScale="90000"/>
          </a:bodyPr>
          <a:lstStyle/>
          <a:p>
            <a:r>
              <a:rPr lang="ca-ES" sz="2200" dirty="0" smtClean="0"/>
              <a:t>OBJECTIU: </a:t>
            </a:r>
            <a:r>
              <a:rPr lang="ca-ES" sz="2700" dirty="0" smtClean="0"/>
              <a:t>Aprendre a nedar</a:t>
            </a:r>
            <a:r>
              <a:rPr lang="ca-ES" sz="2200" dirty="0" smtClean="0"/>
              <a:t/>
            </a:r>
            <a:br>
              <a:rPr lang="ca-ES" sz="2200" dirty="0" smtClean="0"/>
            </a:br>
            <a:r>
              <a:rPr lang="ca-ES" sz="2200" dirty="0" smtClean="0"/>
              <a:t/>
            </a:r>
            <a:br>
              <a:rPr lang="ca-ES" sz="2200" dirty="0" smtClean="0"/>
            </a:br>
            <a:r>
              <a:rPr lang="ca-ES" sz="2200" dirty="0" smtClean="0"/>
              <a:t>CONTINGUTS PRINCIPALS: </a:t>
            </a:r>
            <a:br>
              <a:rPr lang="ca-ES" sz="2200" dirty="0" smtClean="0"/>
            </a:br>
            <a:r>
              <a:rPr lang="ca-ES" sz="2000" dirty="0" smtClean="0"/>
              <a:t/>
            </a:r>
            <a:br>
              <a:rPr lang="ca-ES" sz="2000" dirty="0" smtClean="0"/>
            </a:br>
            <a:r>
              <a:rPr lang="ca-ES" sz="2700" dirty="0" smtClean="0"/>
              <a:t>1. FAMILIARITZACIÓ 2. RESPIRACIÓ 3. FLOTACIÓ 4.PROPULSIÓ</a:t>
            </a:r>
            <a:br>
              <a:rPr lang="ca-ES" sz="2700" dirty="0" smtClean="0"/>
            </a:br>
            <a:r>
              <a:rPr lang="ca-ES" sz="2000" dirty="0" smtClean="0"/>
              <a:t/>
            </a:r>
            <a:br>
              <a:rPr lang="ca-ES" sz="2000" dirty="0" smtClean="0"/>
            </a:br>
            <a:r>
              <a:rPr lang="ca-ES" sz="2000" dirty="0" smtClean="0"/>
              <a:t>En aquest nivell, els moviments propulsius seran MITJANS de treball per aconseguir una finalitat ÚTIL: desplaçar-se</a:t>
            </a:r>
            <a:br>
              <a:rPr lang="ca-ES" sz="2000" dirty="0" smtClean="0"/>
            </a:br>
            <a:r>
              <a:rPr lang="ca-ES" sz="2000" dirty="0"/>
              <a:t/>
            </a:r>
            <a:br>
              <a:rPr lang="ca-ES" sz="2000" dirty="0"/>
            </a:br>
            <a:r>
              <a:rPr lang="ca-ES" sz="2000" dirty="0" smtClean="0"/>
              <a:t/>
            </a:r>
            <a:br>
              <a:rPr lang="ca-ES" sz="2000" dirty="0" smtClean="0"/>
            </a:br>
            <a:r>
              <a:rPr lang="ca-ES" sz="2000" dirty="0"/>
              <a:t/>
            </a:r>
            <a:br>
              <a:rPr lang="ca-ES" sz="2000" dirty="0"/>
            </a:br>
            <a:r>
              <a:rPr lang="ca-ES" sz="2000" dirty="0" smtClean="0"/>
              <a:t/>
            </a:r>
            <a:br>
              <a:rPr lang="ca-ES" sz="2000" dirty="0" smtClean="0"/>
            </a:br>
            <a:r>
              <a:rPr lang="ca-ES" sz="2000" dirty="0"/>
              <a:t/>
            </a:r>
            <a:br>
              <a:rPr lang="ca-ES" sz="2000" dirty="0"/>
            </a:br>
            <a:r>
              <a:rPr lang="ca-ES" sz="2000" dirty="0" smtClean="0"/>
              <a:t/>
            </a:r>
            <a:br>
              <a:rPr lang="ca-ES" sz="2000" dirty="0" smtClean="0"/>
            </a:br>
            <a:r>
              <a:rPr lang="ca-ES" sz="2000" dirty="0"/>
              <a:t/>
            </a:r>
            <a:br>
              <a:rPr lang="ca-ES" sz="2000" dirty="0"/>
            </a:br>
            <a:r>
              <a:rPr lang="ca-ES" sz="2000" dirty="0" smtClean="0"/>
              <a:t/>
            </a:r>
            <a:br>
              <a:rPr lang="ca-ES" sz="2000" dirty="0" smtClean="0"/>
            </a:br>
            <a:endParaRPr lang="es-ES" sz="2000" dirty="0"/>
          </a:p>
        </p:txBody>
      </p:sp>
      <p:sp>
        <p:nvSpPr>
          <p:cNvPr id="6" name="Subtítol 2"/>
          <p:cNvSpPr txBox="1">
            <a:spLocks/>
          </p:cNvSpPr>
          <p:nvPr/>
        </p:nvSpPr>
        <p:spPr>
          <a:xfrm>
            <a:off x="1981919" y="6370265"/>
            <a:ext cx="6400800" cy="451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b="1" dirty="0" smtClean="0">
                <a:solidFill>
                  <a:prstClr val="black"/>
                </a:solidFill>
              </a:rPr>
              <a:t>CRÈDIT 2 – </a:t>
            </a:r>
            <a:r>
              <a:rPr lang="ca-ES" b="1" dirty="0" err="1" smtClean="0">
                <a:solidFill>
                  <a:prstClr val="black"/>
                </a:solidFill>
              </a:rPr>
              <a:t>Act</a:t>
            </a:r>
            <a:r>
              <a:rPr lang="ca-ES" b="1" dirty="0" smtClean="0">
                <a:solidFill>
                  <a:prstClr val="black"/>
                </a:solidFill>
              </a:rPr>
              <a:t>. </a:t>
            </a:r>
            <a:r>
              <a:rPr lang="ca-ES" b="1" dirty="0" err="1" smtClean="0">
                <a:solidFill>
                  <a:prstClr val="black"/>
                </a:solidFill>
              </a:rPr>
              <a:t>Físico</a:t>
            </a:r>
            <a:r>
              <a:rPr lang="ca-ES" b="1" dirty="0" smtClean="0">
                <a:solidFill>
                  <a:prstClr val="black"/>
                </a:solidFill>
              </a:rPr>
              <a:t> Esportives INDIVIDUALS: NATACIÓ</a:t>
            </a:r>
            <a:endParaRPr lang="es-ES" dirty="0" smtClean="0">
              <a:solidFill>
                <a:prstClr val="black"/>
              </a:solidFill>
            </a:endParaRPr>
          </a:p>
          <a:p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7" name="Imatge 6" descr="C:\Users\usuari\Desktop\LOGO INS JOSEP TAPIR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6" y="6317827"/>
            <a:ext cx="71437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tge 7" descr="C:\Users\usuari\Desktop\LOGO INS JOSEP TAPIR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95381"/>
            <a:ext cx="71437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ítol 1"/>
          <p:cNvSpPr txBox="1">
            <a:spLocks/>
          </p:cNvSpPr>
          <p:nvPr/>
        </p:nvSpPr>
        <p:spPr>
          <a:xfrm>
            <a:off x="29628" y="37262"/>
            <a:ext cx="9144000" cy="122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 u="sng" dirty="0" smtClean="0"/>
              <a:t>APRENDRE A </a:t>
            </a:r>
            <a:r>
              <a:rPr lang="ca-ES" b="1" u="sng" dirty="0" smtClean="0"/>
              <a:t>NEDAR</a:t>
            </a:r>
            <a:endParaRPr lang="es-ES" b="1" i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640832"/>
            <a:ext cx="2857500" cy="194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85084"/>
            <a:ext cx="2664296" cy="178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55" y="3640832"/>
            <a:ext cx="2619375" cy="194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7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79512" y="1244123"/>
            <a:ext cx="8784976" cy="5051258"/>
          </a:xfrm>
        </p:spPr>
        <p:txBody>
          <a:bodyPr>
            <a:normAutofit/>
          </a:bodyPr>
          <a:lstStyle/>
          <a:p>
            <a:r>
              <a:rPr lang="ca-ES" sz="2000" dirty="0" smtClean="0"/>
              <a:t>* </a:t>
            </a:r>
            <a:r>
              <a:rPr lang="ca-ES" sz="2000" dirty="0" smtClean="0"/>
              <a:t>L’usuari necessitarà habituar-se a un MEDI DIFERENT a l’habitual, amb  la conseqüent adquisició de noves sensacions en el propi cos. Aquesta necessitats la cobrirem inicialment amb la 1ª fase de la </a:t>
            </a:r>
            <a:r>
              <a:rPr lang="ca-ES" sz="2000" b="1" dirty="0" smtClean="0">
                <a:solidFill>
                  <a:schemeClr val="bg1"/>
                </a:solidFill>
              </a:rPr>
              <a:t>FAMILIARITZACIÓ</a:t>
            </a:r>
            <a:r>
              <a:rPr lang="ca-ES" sz="2000" dirty="0" smtClean="0"/>
              <a:t/>
            </a:r>
            <a:br>
              <a:rPr lang="ca-ES" sz="2000" dirty="0" smtClean="0"/>
            </a:br>
            <a:r>
              <a:rPr lang="ca-ES" sz="2000" dirty="0" smtClean="0"/>
              <a:t/>
            </a:r>
            <a:br>
              <a:rPr lang="ca-ES" sz="2000" dirty="0" smtClean="0"/>
            </a:br>
            <a:r>
              <a:rPr lang="ca-ES" sz="2000" dirty="0" smtClean="0"/>
              <a:t>* L’alumne necessitarà adequar la seva respiració habitual a la del medi aquàtic. Aquesta es desenvoluparà amb la </a:t>
            </a:r>
            <a:r>
              <a:rPr lang="ca-ES" sz="2000" b="1" dirty="0" smtClean="0">
                <a:solidFill>
                  <a:schemeClr val="bg1"/>
                </a:solidFill>
              </a:rPr>
              <a:t>RESPIRACIÓ</a:t>
            </a:r>
            <a:r>
              <a:rPr lang="ca-ES" sz="2000" dirty="0" smtClean="0"/>
              <a:t>, treballant les variacions de la respiració aquàtica</a:t>
            </a:r>
            <a:br>
              <a:rPr lang="ca-ES" sz="2000" dirty="0" smtClean="0"/>
            </a:br>
            <a:r>
              <a:rPr lang="ca-ES" sz="2000" dirty="0"/>
              <a:t/>
            </a:r>
            <a:br>
              <a:rPr lang="ca-ES" sz="2000" dirty="0"/>
            </a:br>
            <a:r>
              <a:rPr lang="ca-ES" sz="2000" dirty="0" smtClean="0"/>
              <a:t>*A continuació, l’alumne necessitarà saber que el seu cos flota a l’aigua. Ho treballarem amb la següent fase, la </a:t>
            </a:r>
            <a:r>
              <a:rPr lang="ca-ES" sz="2000" b="1" dirty="0" smtClean="0">
                <a:solidFill>
                  <a:schemeClr val="bg1"/>
                </a:solidFill>
              </a:rPr>
              <a:t>FLOTACIÓ</a:t>
            </a:r>
            <a:r>
              <a:rPr lang="ca-ES" sz="2000" dirty="0" smtClean="0"/>
              <a:t>, que també li aportarà una sensació de seguretat</a:t>
            </a:r>
            <a:br>
              <a:rPr lang="ca-ES" sz="2000" dirty="0" smtClean="0"/>
            </a:br>
            <a:r>
              <a:rPr lang="ca-ES" sz="2000" dirty="0"/>
              <a:t/>
            </a:r>
            <a:br>
              <a:rPr lang="ca-ES" sz="2000" dirty="0"/>
            </a:br>
            <a:r>
              <a:rPr lang="ca-ES" sz="2000" dirty="0" smtClean="0"/>
              <a:t>*I per últim, amb les 3 fases anteriors adquirides, arribarà la darrera, la de </a:t>
            </a:r>
            <a:r>
              <a:rPr lang="ca-ES" sz="2000" b="1" dirty="0" smtClean="0">
                <a:solidFill>
                  <a:schemeClr val="bg1"/>
                </a:solidFill>
              </a:rPr>
              <a:t>PROPULSIÓ</a:t>
            </a:r>
            <a:r>
              <a:rPr lang="ca-ES" sz="2000" dirty="0" smtClean="0"/>
              <a:t>, per la necessitat de recórrer i desplaçar-se en el medi, coneixent les  formes de propulsió i el domini de les trajectòries en l’aigua.</a:t>
            </a:r>
            <a:br>
              <a:rPr lang="ca-ES" sz="2000" dirty="0" smtClean="0"/>
            </a:br>
            <a:endParaRPr lang="es-ES" sz="2000" dirty="0"/>
          </a:p>
        </p:txBody>
      </p:sp>
      <p:sp>
        <p:nvSpPr>
          <p:cNvPr id="5" name="Rectangle 4"/>
          <p:cNvSpPr/>
          <p:nvPr/>
        </p:nvSpPr>
        <p:spPr>
          <a:xfrm>
            <a:off x="458146" y="35892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a-ES" b="1" i="1" u="sng" dirty="0" smtClean="0">
                <a:solidFill>
                  <a:schemeClr val="bg1"/>
                </a:solidFill>
              </a:rPr>
              <a:t> </a:t>
            </a:r>
            <a:endParaRPr lang="es-ES" sz="3200" dirty="0"/>
          </a:p>
        </p:txBody>
      </p:sp>
      <p:sp>
        <p:nvSpPr>
          <p:cNvPr id="6" name="Subtítol 2"/>
          <p:cNvSpPr txBox="1">
            <a:spLocks/>
          </p:cNvSpPr>
          <p:nvPr/>
        </p:nvSpPr>
        <p:spPr>
          <a:xfrm>
            <a:off x="1837062" y="6436150"/>
            <a:ext cx="6400800" cy="451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b="1" dirty="0" smtClean="0"/>
              <a:t>CRÈDIT 2 – </a:t>
            </a:r>
            <a:r>
              <a:rPr lang="ca-ES" b="1" dirty="0" err="1" smtClean="0"/>
              <a:t>Act</a:t>
            </a:r>
            <a:r>
              <a:rPr lang="ca-ES" b="1" dirty="0" smtClean="0"/>
              <a:t>. </a:t>
            </a:r>
            <a:r>
              <a:rPr lang="ca-ES" b="1" dirty="0" err="1" smtClean="0"/>
              <a:t>Físico</a:t>
            </a:r>
            <a:r>
              <a:rPr lang="ca-ES" b="1" dirty="0" smtClean="0"/>
              <a:t> Esportives INDIVIDUALS: NATACIÓ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7" name="Imatge 6" descr="C:\Users\usuari\Desktop\LOGO INS JOSEP TAPIR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74" y="6302706"/>
            <a:ext cx="71437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tge 7" descr="C:\Users\usuari\Desktop\LOGO INS JOSEP TAPIR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675" y="6295381"/>
            <a:ext cx="71437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ítol 1"/>
          <p:cNvSpPr txBox="1">
            <a:spLocks/>
          </p:cNvSpPr>
          <p:nvPr/>
        </p:nvSpPr>
        <p:spPr>
          <a:xfrm>
            <a:off x="55733" y="16024"/>
            <a:ext cx="9144000" cy="122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 u="sng" dirty="0" smtClean="0"/>
              <a:t>APRENDRE A </a:t>
            </a:r>
            <a:r>
              <a:rPr lang="ca-ES" b="1" u="sng" dirty="0" smtClean="0"/>
              <a:t>NEDAR</a:t>
            </a:r>
            <a:endParaRPr lang="es-ES" b="1" i="1" u="sng" dirty="0"/>
          </a:p>
        </p:txBody>
      </p:sp>
    </p:spTree>
    <p:extLst>
      <p:ext uri="{BB962C8B-B14F-4D97-AF65-F5344CB8AC3E}">
        <p14:creationId xmlns:p14="http://schemas.microsoft.com/office/powerpoint/2010/main" val="12667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223879" y="965563"/>
            <a:ext cx="8712968" cy="5751480"/>
          </a:xfrm>
        </p:spPr>
        <p:txBody>
          <a:bodyPr>
            <a:normAutofit lnSpcReduction="10000"/>
          </a:bodyPr>
          <a:lstStyle/>
          <a:p>
            <a:r>
              <a:rPr lang="ca-ES" sz="2000" dirty="0">
                <a:solidFill>
                  <a:schemeClr val="tx1"/>
                </a:solidFill>
              </a:rPr>
              <a:t>En les </a:t>
            </a:r>
            <a:r>
              <a:rPr lang="ca-ES" sz="2000" dirty="0" err="1">
                <a:solidFill>
                  <a:schemeClr val="tx1"/>
                </a:solidFill>
              </a:rPr>
              <a:t>act</a:t>
            </a:r>
            <a:r>
              <a:rPr lang="ca-ES" sz="2000" dirty="0">
                <a:solidFill>
                  <a:schemeClr val="tx1"/>
                </a:solidFill>
              </a:rPr>
              <a:t> aquàtiques incideixen uns factors de tipus </a:t>
            </a:r>
            <a:r>
              <a:rPr lang="ca-ES" sz="2000" dirty="0" smtClean="0">
                <a:solidFill>
                  <a:schemeClr val="tx1"/>
                </a:solidFill>
              </a:rPr>
              <a:t>metodològic, en aquesta etapa  d’APRENDRE A NEDAR:</a:t>
            </a:r>
            <a:endParaRPr lang="ca-ES" sz="2000" dirty="0">
              <a:solidFill>
                <a:schemeClr val="tx1"/>
              </a:solidFill>
            </a:endParaRPr>
          </a:p>
          <a:p>
            <a:r>
              <a:rPr lang="ca-ES" sz="2000" b="1" i="1" dirty="0">
                <a:solidFill>
                  <a:schemeClr val="tx1"/>
                </a:solidFill>
              </a:rPr>
              <a:t>-TIPUS DE PISCINA</a:t>
            </a:r>
            <a:r>
              <a:rPr lang="ca-ES" sz="2000" dirty="0" smtClean="0">
                <a:solidFill>
                  <a:schemeClr val="tx1"/>
                </a:solidFill>
              </a:rPr>
              <a:t>: en funció de la seva profunditat</a:t>
            </a:r>
          </a:p>
          <a:p>
            <a:r>
              <a:rPr lang="ca-ES" sz="2000" b="1" i="1" u="sng" dirty="0" smtClean="0">
                <a:solidFill>
                  <a:schemeClr val="tx1"/>
                </a:solidFill>
              </a:rPr>
              <a:t>PPP (piscina poc profunda)</a:t>
            </a:r>
            <a:r>
              <a:rPr lang="ca-ES" sz="2000" dirty="0" smtClean="0">
                <a:solidFill>
                  <a:schemeClr val="tx1"/>
                </a:solidFill>
              </a:rPr>
              <a:t>: </a:t>
            </a:r>
          </a:p>
          <a:p>
            <a:r>
              <a:rPr lang="ca-ES" sz="2000" i="1" dirty="0" smtClean="0">
                <a:solidFill>
                  <a:schemeClr val="tx1"/>
                </a:solidFill>
              </a:rPr>
              <a:t>AVANTATGES</a:t>
            </a:r>
            <a:r>
              <a:rPr lang="ca-ES" sz="2000" dirty="0" smtClean="0">
                <a:solidFill>
                  <a:schemeClr val="tx1"/>
                </a:solidFill>
              </a:rPr>
              <a:t>: -hi ha major seguretat i es podran aplicar més jocs i exercicis</a:t>
            </a:r>
          </a:p>
          <a:p>
            <a:r>
              <a:rPr lang="ca-ES" sz="2000" dirty="0" smtClean="0">
                <a:solidFill>
                  <a:schemeClr val="tx1"/>
                </a:solidFill>
              </a:rPr>
              <a:t>-és un aprenentatge molt més motivant</a:t>
            </a:r>
          </a:p>
          <a:p>
            <a:r>
              <a:rPr lang="ca-ES" sz="2000" dirty="0" smtClean="0">
                <a:solidFill>
                  <a:schemeClr val="tx1"/>
                </a:solidFill>
              </a:rPr>
              <a:t>-el factor “por” queda minimitzat</a:t>
            </a:r>
          </a:p>
          <a:p>
            <a:r>
              <a:rPr lang="ca-ES" sz="2000" i="1" dirty="0" smtClean="0">
                <a:solidFill>
                  <a:schemeClr val="tx1"/>
                </a:solidFill>
              </a:rPr>
              <a:t>INCONVENIENTS</a:t>
            </a:r>
            <a:r>
              <a:rPr lang="ca-ES" sz="2000" dirty="0" smtClean="0">
                <a:solidFill>
                  <a:schemeClr val="tx1"/>
                </a:solidFill>
              </a:rPr>
              <a:t>: -el treball queda incomplert ja que molts continguts s’han de desenvolupar i adequar situacions de profunditat</a:t>
            </a:r>
          </a:p>
          <a:p>
            <a:r>
              <a:rPr lang="ca-ES" sz="2000" b="1" i="1" u="sng" dirty="0" smtClean="0">
                <a:solidFill>
                  <a:schemeClr val="tx1"/>
                </a:solidFill>
              </a:rPr>
              <a:t>PP (piscina profunda)</a:t>
            </a:r>
            <a:r>
              <a:rPr lang="ca-ES" sz="2000" dirty="0" smtClean="0">
                <a:solidFill>
                  <a:schemeClr val="tx1"/>
                </a:solidFill>
              </a:rPr>
              <a:t>:</a:t>
            </a:r>
          </a:p>
          <a:p>
            <a:r>
              <a:rPr lang="ca-ES" sz="2000" dirty="0" smtClean="0">
                <a:solidFill>
                  <a:schemeClr val="tx1"/>
                </a:solidFill>
              </a:rPr>
              <a:t>AVANTATGES: -es completa el treball d’aquesta fase, enfrontant-se a la profunditat</a:t>
            </a:r>
          </a:p>
          <a:p>
            <a:r>
              <a:rPr lang="ca-ES" sz="2000" dirty="0" smtClean="0">
                <a:solidFill>
                  <a:schemeClr val="tx1"/>
                </a:solidFill>
              </a:rPr>
              <a:t>-no es planteja el problema del pas d’una poca profunditat a una major</a:t>
            </a:r>
          </a:p>
          <a:p>
            <a:r>
              <a:rPr lang="ca-ES" sz="2000" dirty="0" smtClean="0">
                <a:solidFill>
                  <a:schemeClr val="tx1"/>
                </a:solidFill>
              </a:rPr>
              <a:t>-s’accelera el procés d’aprenentatge</a:t>
            </a:r>
          </a:p>
          <a:p>
            <a:r>
              <a:rPr lang="ca-ES" sz="2000" i="1" dirty="0" smtClean="0">
                <a:solidFill>
                  <a:schemeClr val="tx1"/>
                </a:solidFill>
              </a:rPr>
              <a:t>INCONVENIENTS</a:t>
            </a:r>
            <a:r>
              <a:rPr lang="ca-ES" sz="2000" dirty="0" smtClean="0">
                <a:solidFill>
                  <a:schemeClr val="tx1"/>
                </a:solidFill>
              </a:rPr>
              <a:t>: -problema de necessitat (necessària la utilització de material)</a:t>
            </a:r>
          </a:p>
          <a:p>
            <a:r>
              <a:rPr lang="ca-ES" sz="2000" dirty="0" smtClean="0">
                <a:solidFill>
                  <a:schemeClr val="tx1"/>
                </a:solidFill>
              </a:rPr>
              <a:t>-poca capacitat de realitzar jocs i exercicis divertits</a:t>
            </a:r>
          </a:p>
          <a:p>
            <a:r>
              <a:rPr lang="ca-ES" sz="2000" dirty="0" smtClean="0">
                <a:solidFill>
                  <a:schemeClr val="tx1"/>
                </a:solidFill>
              </a:rPr>
              <a:t>-el factor “por” es veu incrementat</a:t>
            </a:r>
          </a:p>
          <a:p>
            <a:endParaRPr lang="ca-ES" sz="2000" dirty="0" smtClean="0">
              <a:solidFill>
                <a:schemeClr val="tx1"/>
              </a:solidFill>
            </a:endParaRPr>
          </a:p>
          <a:p>
            <a:endParaRPr lang="ca-ES" sz="2000" dirty="0">
              <a:solidFill>
                <a:schemeClr val="tx1"/>
              </a:solidFill>
            </a:endParaRPr>
          </a:p>
          <a:p>
            <a:endParaRPr lang="ca-ES" sz="2000" dirty="0">
              <a:solidFill>
                <a:schemeClr val="tx1"/>
              </a:solidFill>
            </a:endParaRPr>
          </a:p>
          <a:p>
            <a:endParaRPr lang="es-ES" sz="2000" dirty="0"/>
          </a:p>
        </p:txBody>
      </p:sp>
      <p:sp>
        <p:nvSpPr>
          <p:cNvPr id="6" name="Subtítol 2"/>
          <p:cNvSpPr txBox="1">
            <a:spLocks/>
          </p:cNvSpPr>
          <p:nvPr/>
        </p:nvSpPr>
        <p:spPr>
          <a:xfrm>
            <a:off x="1683385" y="6386675"/>
            <a:ext cx="6400800" cy="451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b="1" dirty="0" smtClean="0">
                <a:solidFill>
                  <a:prstClr val="black"/>
                </a:solidFill>
              </a:rPr>
              <a:t>CRÈDIT 2 – </a:t>
            </a:r>
            <a:r>
              <a:rPr lang="ca-ES" b="1" dirty="0" err="1" smtClean="0">
                <a:solidFill>
                  <a:prstClr val="black"/>
                </a:solidFill>
              </a:rPr>
              <a:t>Act</a:t>
            </a:r>
            <a:r>
              <a:rPr lang="ca-ES" b="1" dirty="0" smtClean="0">
                <a:solidFill>
                  <a:prstClr val="black"/>
                </a:solidFill>
              </a:rPr>
              <a:t>. </a:t>
            </a:r>
            <a:r>
              <a:rPr lang="ca-ES" b="1" dirty="0" err="1" smtClean="0">
                <a:solidFill>
                  <a:prstClr val="black"/>
                </a:solidFill>
              </a:rPr>
              <a:t>Físico</a:t>
            </a:r>
            <a:r>
              <a:rPr lang="ca-ES" b="1" dirty="0" smtClean="0">
                <a:solidFill>
                  <a:prstClr val="black"/>
                </a:solidFill>
              </a:rPr>
              <a:t> Esportives INDIVIDUALS: NATACIÓ</a:t>
            </a:r>
            <a:endParaRPr lang="es-ES" dirty="0" smtClean="0">
              <a:solidFill>
                <a:prstClr val="black"/>
              </a:solidFill>
            </a:endParaRPr>
          </a:p>
          <a:p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7" name="Imatge 6" descr="C:\Users\usuari\Desktop\LOGO INS JOSEP TAPIR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6" y="6318860"/>
            <a:ext cx="71437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tge 7" descr="C:\Users\usuari\Desktop\LOGO INS JOSEP TAPIR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998" y="6300161"/>
            <a:ext cx="71437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ítol 1"/>
          <p:cNvSpPr txBox="1">
            <a:spLocks/>
          </p:cNvSpPr>
          <p:nvPr/>
        </p:nvSpPr>
        <p:spPr>
          <a:xfrm>
            <a:off x="8363" y="0"/>
            <a:ext cx="9144000" cy="122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 u="sng" dirty="0" smtClean="0"/>
              <a:t>APRENDRE A </a:t>
            </a:r>
            <a:r>
              <a:rPr lang="ca-ES" b="1" u="sng" dirty="0" smtClean="0"/>
              <a:t>NEDAR</a:t>
            </a:r>
            <a:endParaRPr lang="es-ES" b="1" i="1" u="sng" dirty="0"/>
          </a:p>
        </p:txBody>
      </p:sp>
      <p:sp>
        <p:nvSpPr>
          <p:cNvPr id="4" name="Fletxa a la dreta ratllada 3"/>
          <p:cNvSpPr/>
          <p:nvPr/>
        </p:nvSpPr>
        <p:spPr>
          <a:xfrm>
            <a:off x="2523385" y="1988840"/>
            <a:ext cx="540060" cy="216024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txa a la dreta ratllada 9"/>
          <p:cNvSpPr/>
          <p:nvPr/>
        </p:nvSpPr>
        <p:spPr>
          <a:xfrm>
            <a:off x="2793415" y="3942109"/>
            <a:ext cx="540060" cy="216024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7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79512" y="836713"/>
            <a:ext cx="8784976" cy="5407176"/>
          </a:xfrm>
        </p:spPr>
        <p:txBody>
          <a:bodyPr>
            <a:normAutofit/>
          </a:bodyPr>
          <a:lstStyle/>
          <a:p>
            <a:r>
              <a:rPr lang="ca-ES" sz="2000" dirty="0">
                <a:solidFill>
                  <a:schemeClr val="tx1"/>
                </a:solidFill>
              </a:rPr>
              <a:t>En les </a:t>
            </a:r>
            <a:r>
              <a:rPr lang="ca-ES" sz="2000" dirty="0" err="1">
                <a:solidFill>
                  <a:schemeClr val="tx1"/>
                </a:solidFill>
              </a:rPr>
              <a:t>act</a:t>
            </a:r>
            <a:r>
              <a:rPr lang="ca-ES" sz="2000" dirty="0">
                <a:solidFill>
                  <a:schemeClr val="tx1"/>
                </a:solidFill>
              </a:rPr>
              <a:t> aquàtiques incideixen uns factors de tipus metodològic, en aquesta etapa  d’APRENDRE A NEDAR:</a:t>
            </a:r>
          </a:p>
          <a:p>
            <a:r>
              <a:rPr lang="ca-ES" sz="2000" i="1" dirty="0" smtClean="0">
                <a:solidFill>
                  <a:schemeClr val="tx1"/>
                </a:solidFill>
              </a:rPr>
              <a:t>-</a:t>
            </a:r>
            <a:r>
              <a:rPr lang="ca-ES" sz="2000" b="1" i="1" dirty="0" smtClean="0">
                <a:solidFill>
                  <a:schemeClr val="tx1"/>
                </a:solidFill>
              </a:rPr>
              <a:t>MATERIAL</a:t>
            </a:r>
            <a:r>
              <a:rPr lang="ca-ES" sz="2000" dirty="0" smtClean="0">
                <a:solidFill>
                  <a:schemeClr val="tx1"/>
                </a:solidFill>
              </a:rPr>
              <a:t>: </a:t>
            </a:r>
          </a:p>
          <a:p>
            <a:r>
              <a:rPr lang="ca-ES" sz="2000" b="1" dirty="0" smtClean="0">
                <a:solidFill>
                  <a:schemeClr val="tx1"/>
                </a:solidFill>
              </a:rPr>
              <a:t>MATERIAL TRADICIONAL:</a:t>
            </a:r>
          </a:p>
          <a:p>
            <a:r>
              <a:rPr lang="ca-ES" sz="2000" b="1" dirty="0" smtClean="0">
                <a:solidFill>
                  <a:schemeClr val="tx1"/>
                </a:solidFill>
              </a:rPr>
              <a:t>-</a:t>
            </a:r>
            <a:r>
              <a:rPr lang="ca-ES" sz="2000" b="1" i="1" u="sng" dirty="0" smtClean="0">
                <a:solidFill>
                  <a:schemeClr val="tx1"/>
                </a:solidFill>
              </a:rPr>
              <a:t>MATERIAL D’AJUDA TOTAL</a:t>
            </a:r>
            <a:r>
              <a:rPr lang="ca-ES" sz="2000" dirty="0" smtClean="0">
                <a:solidFill>
                  <a:schemeClr val="tx1"/>
                </a:solidFill>
              </a:rPr>
              <a:t>: aquell que possibilita el manteniment de l’alumne en la superfície de forma totalment lliure, permetent la propulsió de braços i cames ( bombolles, </a:t>
            </a:r>
            <a:r>
              <a:rPr lang="ca-ES" sz="2000" dirty="0" err="1" smtClean="0">
                <a:solidFill>
                  <a:schemeClr val="tx1"/>
                </a:solidFill>
              </a:rPr>
              <a:t>fotadors</a:t>
            </a:r>
            <a:r>
              <a:rPr lang="ca-ES" sz="2000" dirty="0" smtClean="0">
                <a:solidFill>
                  <a:schemeClr val="tx1"/>
                </a:solidFill>
              </a:rPr>
              <a:t> de suros,...)</a:t>
            </a:r>
          </a:p>
          <a:p>
            <a:r>
              <a:rPr lang="ca-ES" sz="2000" b="1" dirty="0" smtClean="0">
                <a:solidFill>
                  <a:schemeClr val="tx1"/>
                </a:solidFill>
              </a:rPr>
              <a:t>-</a:t>
            </a:r>
            <a:r>
              <a:rPr lang="ca-ES" sz="2000" b="1" i="1" u="sng" dirty="0" smtClean="0">
                <a:solidFill>
                  <a:schemeClr val="tx1"/>
                </a:solidFill>
              </a:rPr>
              <a:t>MATERIAL D’AJUDA PARCIAL</a:t>
            </a:r>
            <a:r>
              <a:rPr lang="ca-ES" sz="2000" b="1" dirty="0" smtClean="0">
                <a:solidFill>
                  <a:schemeClr val="tx1"/>
                </a:solidFill>
              </a:rPr>
              <a:t>: </a:t>
            </a:r>
            <a:r>
              <a:rPr lang="ca-ES" sz="2000" dirty="0" smtClean="0">
                <a:solidFill>
                  <a:schemeClr val="tx1"/>
                </a:solidFill>
              </a:rPr>
              <a:t>aquell que proporciona una certa seguretat per mantenir-se a la superfície però que no li permet un moviment lliure total</a:t>
            </a:r>
          </a:p>
          <a:p>
            <a:r>
              <a:rPr lang="ca-ES" sz="2000" b="1" dirty="0" smtClean="0">
                <a:solidFill>
                  <a:schemeClr val="tx1"/>
                </a:solidFill>
              </a:rPr>
              <a:t>		</a:t>
            </a:r>
            <a:r>
              <a:rPr lang="ca-ES" sz="2000" b="1" i="1" u="sng" dirty="0" smtClean="0">
                <a:solidFill>
                  <a:schemeClr val="tx1"/>
                </a:solidFill>
              </a:rPr>
              <a:t>d’AJUDA FIXE</a:t>
            </a:r>
            <a:r>
              <a:rPr lang="ca-ES" sz="2000" dirty="0" smtClean="0">
                <a:solidFill>
                  <a:schemeClr val="tx1"/>
                </a:solidFill>
              </a:rPr>
              <a:t>: El que trobem a la piscina: corxeres, </a:t>
            </a:r>
            <a:r>
              <a:rPr lang="ca-ES" sz="2000" dirty="0" err="1" smtClean="0">
                <a:solidFill>
                  <a:schemeClr val="tx1"/>
                </a:solidFill>
              </a:rPr>
              <a:t>borde</a:t>
            </a:r>
            <a:r>
              <a:rPr lang="ca-ES" sz="2000" dirty="0" smtClean="0">
                <a:solidFill>
                  <a:schemeClr val="tx1"/>
                </a:solidFill>
              </a:rPr>
              <a:t>, escales, trampolins,..</a:t>
            </a:r>
          </a:p>
          <a:p>
            <a:r>
              <a:rPr lang="ca-ES" sz="2000" dirty="0" smtClean="0">
                <a:solidFill>
                  <a:schemeClr val="tx1"/>
                </a:solidFill>
              </a:rPr>
              <a:t>		</a:t>
            </a:r>
            <a:r>
              <a:rPr lang="ca-ES" sz="2000" b="1" i="1" dirty="0" smtClean="0">
                <a:solidFill>
                  <a:schemeClr val="tx1"/>
                </a:solidFill>
              </a:rPr>
              <a:t>     </a:t>
            </a:r>
            <a:r>
              <a:rPr lang="ca-ES" sz="2000" b="1" i="1" u="sng" dirty="0" smtClean="0">
                <a:solidFill>
                  <a:schemeClr val="tx1"/>
                </a:solidFill>
              </a:rPr>
              <a:t> d’AJUDA MÒBIL</a:t>
            </a:r>
            <a:r>
              <a:rPr lang="ca-ES" sz="2000" dirty="0" smtClean="0">
                <a:solidFill>
                  <a:schemeClr val="tx1"/>
                </a:solidFill>
              </a:rPr>
              <a:t>: aquell que s’utilitza de forma individual </a:t>
            </a:r>
            <a:r>
              <a:rPr lang="ca-ES" sz="2000" dirty="0" err="1" smtClean="0">
                <a:solidFill>
                  <a:schemeClr val="tx1"/>
                </a:solidFill>
              </a:rPr>
              <a:t>oen</a:t>
            </a:r>
            <a:r>
              <a:rPr lang="ca-ES" sz="2000" dirty="0" smtClean="0">
                <a:solidFill>
                  <a:schemeClr val="tx1"/>
                </a:solidFill>
              </a:rPr>
              <a:t> 		   	    situacions dinàmiques. Facilita el desplaçament 		      (fustes, </a:t>
            </a:r>
            <a:r>
              <a:rPr lang="ca-ES" sz="2000" dirty="0" err="1" smtClean="0">
                <a:solidFill>
                  <a:schemeClr val="tx1"/>
                </a:solidFill>
              </a:rPr>
              <a:t>pullboys</a:t>
            </a:r>
            <a:r>
              <a:rPr lang="ca-ES" sz="2000" dirty="0" smtClean="0">
                <a:solidFill>
                  <a:schemeClr val="tx1"/>
                </a:solidFill>
              </a:rPr>
              <a:t>, xurros, pilotes,...)</a:t>
            </a:r>
          </a:p>
          <a:p>
            <a:r>
              <a:rPr lang="ca-ES" sz="2000" b="1" dirty="0" smtClean="0">
                <a:solidFill>
                  <a:schemeClr val="tx1"/>
                </a:solidFill>
              </a:rPr>
              <a:t>MATERIAL NO CONVENCIONAL</a:t>
            </a:r>
            <a:r>
              <a:rPr lang="ca-ES" sz="2000" dirty="0" smtClean="0">
                <a:solidFill>
                  <a:schemeClr val="tx1"/>
                </a:solidFill>
              </a:rPr>
              <a:t>: en ocasions podem utilitzar gots,                                    </a:t>
            </a:r>
            <a:r>
              <a:rPr lang="ca-ES" sz="2000" dirty="0" err="1" smtClean="0">
                <a:solidFill>
                  <a:schemeClr val="tx1"/>
                </a:solidFill>
              </a:rPr>
              <a:t>regadroes</a:t>
            </a:r>
            <a:r>
              <a:rPr lang="ca-ES" sz="2000" dirty="0" smtClean="0">
                <a:solidFill>
                  <a:schemeClr val="tx1"/>
                </a:solidFill>
              </a:rPr>
              <a:t>, </a:t>
            </a:r>
            <a:r>
              <a:rPr lang="ca-ES" sz="2000" dirty="0" err="1" smtClean="0">
                <a:solidFill>
                  <a:schemeClr val="tx1"/>
                </a:solidFill>
              </a:rPr>
              <a:t>mangueres</a:t>
            </a:r>
            <a:r>
              <a:rPr lang="ca-ES" sz="2000" dirty="0" smtClean="0">
                <a:solidFill>
                  <a:schemeClr val="tx1"/>
                </a:solidFill>
              </a:rPr>
              <a:t>, cubells,...</a:t>
            </a:r>
            <a:endParaRPr lang="ca-ES" sz="2000" dirty="0">
              <a:solidFill>
                <a:schemeClr val="tx1"/>
              </a:solidFill>
            </a:endParaRPr>
          </a:p>
          <a:p>
            <a:endParaRPr lang="es-ES" sz="2000" dirty="0"/>
          </a:p>
        </p:txBody>
      </p:sp>
      <p:sp>
        <p:nvSpPr>
          <p:cNvPr id="6" name="Subtítol 2"/>
          <p:cNvSpPr txBox="1">
            <a:spLocks/>
          </p:cNvSpPr>
          <p:nvPr/>
        </p:nvSpPr>
        <p:spPr>
          <a:xfrm>
            <a:off x="1837062" y="6433425"/>
            <a:ext cx="6400800" cy="451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b="1" dirty="0" smtClean="0"/>
              <a:t>CRÈDIT 2 – </a:t>
            </a:r>
            <a:r>
              <a:rPr lang="ca-ES" b="1" dirty="0" err="1" smtClean="0"/>
              <a:t>Act</a:t>
            </a:r>
            <a:r>
              <a:rPr lang="ca-ES" b="1" dirty="0" smtClean="0"/>
              <a:t>. </a:t>
            </a:r>
            <a:r>
              <a:rPr lang="ca-ES" b="1" dirty="0" err="1" smtClean="0"/>
              <a:t>Físico</a:t>
            </a:r>
            <a:r>
              <a:rPr lang="ca-ES" b="1" dirty="0" smtClean="0"/>
              <a:t> Esportives INDIVIDUALS: NATACIÓ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7" name="Imatge 6" descr="C:\Users\usuari\Desktop\LOGO INS JOSEP TAPIR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5" y="6273316"/>
            <a:ext cx="71437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tge 7" descr="C:\Users\usuari\Desktop\LOGO INS JOSEP TAPIR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675" y="6243889"/>
            <a:ext cx="71437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ítol 1"/>
          <p:cNvSpPr txBox="1">
            <a:spLocks/>
          </p:cNvSpPr>
          <p:nvPr/>
        </p:nvSpPr>
        <p:spPr>
          <a:xfrm>
            <a:off x="12614" y="-13231"/>
            <a:ext cx="9144000" cy="122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 dirty="0" smtClean="0"/>
              <a:t>APRENDRE A </a:t>
            </a:r>
            <a:r>
              <a:rPr lang="ca-ES" b="1" dirty="0" smtClean="0"/>
              <a:t>NEDAR</a:t>
            </a:r>
            <a:endParaRPr lang="es-ES" b="1" i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2" y="4581128"/>
            <a:ext cx="10429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21" y="4581128"/>
            <a:ext cx="123923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1202291"/>
            <a:ext cx="1164831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02292"/>
            <a:ext cx="127250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77" y="1214867"/>
            <a:ext cx="1812383" cy="93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7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8146" y="35892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a-ES" b="1" i="1" u="sng" dirty="0" smtClean="0">
                <a:solidFill>
                  <a:schemeClr val="bg1"/>
                </a:solidFill>
              </a:rPr>
              <a:t> </a:t>
            </a:r>
            <a:endParaRPr lang="es-ES" sz="3200" dirty="0"/>
          </a:p>
        </p:txBody>
      </p:sp>
      <p:sp>
        <p:nvSpPr>
          <p:cNvPr id="6" name="Subtítol 2"/>
          <p:cNvSpPr txBox="1">
            <a:spLocks/>
          </p:cNvSpPr>
          <p:nvPr/>
        </p:nvSpPr>
        <p:spPr>
          <a:xfrm>
            <a:off x="1850704" y="6433425"/>
            <a:ext cx="6400800" cy="451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b="1" dirty="0" smtClean="0"/>
              <a:t>CRÈDIT 2 – </a:t>
            </a:r>
            <a:r>
              <a:rPr lang="ca-ES" b="1" dirty="0" err="1" smtClean="0"/>
              <a:t>Act</a:t>
            </a:r>
            <a:r>
              <a:rPr lang="ca-ES" b="1" dirty="0" smtClean="0"/>
              <a:t>. </a:t>
            </a:r>
            <a:r>
              <a:rPr lang="ca-ES" b="1" dirty="0" err="1" smtClean="0"/>
              <a:t>Físico</a:t>
            </a:r>
            <a:r>
              <a:rPr lang="ca-ES" b="1" dirty="0" smtClean="0"/>
              <a:t> Esportives INDIVIDUALS: NATACIÓ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7" name="Imatge 6" descr="C:\Users\usuari\Desktop\LOGO INS JOSEP TAPIR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6" y="6307930"/>
            <a:ext cx="71437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tge 7" descr="C:\Users\usuari\Desktop\LOGO INS JOSEP TAPIR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675" y="6265713"/>
            <a:ext cx="71437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ítol 1"/>
          <p:cNvSpPr txBox="1">
            <a:spLocks/>
          </p:cNvSpPr>
          <p:nvPr/>
        </p:nvSpPr>
        <p:spPr>
          <a:xfrm>
            <a:off x="17015" y="29299"/>
            <a:ext cx="9144000" cy="122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 dirty="0" smtClean="0"/>
              <a:t>APRENDRE A </a:t>
            </a:r>
            <a:r>
              <a:rPr lang="ca-ES" b="1" dirty="0" smtClean="0"/>
              <a:t>NEDAR</a:t>
            </a:r>
            <a:endParaRPr lang="es-ES" b="1" i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7"/>
            <a:ext cx="254317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29" y="1056172"/>
            <a:ext cx="2514600" cy="158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87275"/>
            <a:ext cx="2619375" cy="152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94271"/>
            <a:ext cx="2628900" cy="154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3" y="2852936"/>
            <a:ext cx="251164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41" y="4687274"/>
            <a:ext cx="2619375" cy="148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92" y="2829012"/>
            <a:ext cx="2547137" cy="163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09" y="2852935"/>
            <a:ext cx="2619375" cy="15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85" y="4690096"/>
            <a:ext cx="2466975" cy="148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7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461</Words>
  <Application>Microsoft Office PowerPoint</Application>
  <PresentationFormat>Presentació en pantalla (4:3)</PresentationFormat>
  <Paragraphs>53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6</vt:i4>
      </vt:variant>
    </vt:vector>
  </HeadingPairs>
  <TitlesOfParts>
    <vt:vector size="7" baseType="lpstr">
      <vt:lpstr>Tema de l'Office</vt:lpstr>
      <vt:lpstr>APRENDRE A NEDAR</vt:lpstr>
      <vt:lpstr>OBJECTIU: Aprendre a nedar  CONTINGUTS PRINCIPALS:   1. FAMILIARITZACIÓ 2. RESPIRACIÓ 3. FLOTACIÓ 4.PROPULSIÓ  En aquest nivell, els moviments propulsius seran MITJANS de treball per aconseguir una finalitat ÚTIL: desplaçar-se         </vt:lpstr>
      <vt:lpstr>* L’usuari necessitarà habituar-se a un MEDI DIFERENT a l’habitual, amb  la conseqüent adquisició de noves sensacions en el propi cos. Aquesta necessitats la cobrirem inicialment amb la 1ª fase de la FAMILIARITZACIÓ  * L’alumne necessitarà adequar la seva respiració habitual a la del medi aquàtic. Aquesta es desenvoluparà amb la RESPIRACIÓ, treballant les variacions de la respiració aquàtica  *A continuació, l’alumne necessitarà saber que el seu cos flota a l’aigua. Ho treballarem amb la següent fase, la FLOTACIÓ, que també li aportarà una sensació de seguretat  *I per últim, amb les 3 fases anteriors adquirides, arribarà la darrera, la de PROPULSIÓ, per la necessitat de recórrer i desplaçar-se en el medi, coneixent les  formes de propulsió i el domini de les trajectòries en l’aigua. 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APRENDRE A NEDAR: LA FAMILIARITZACIÓ</dc:title>
  <dc:creator>usuari</dc:creator>
  <cp:lastModifiedBy>usuari</cp:lastModifiedBy>
  <cp:revision>9</cp:revision>
  <dcterms:created xsi:type="dcterms:W3CDTF">2015-10-03T18:10:15Z</dcterms:created>
  <dcterms:modified xsi:type="dcterms:W3CDTF">2015-10-04T10:31:01Z</dcterms:modified>
</cp:coreProperties>
</file>