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4" d="100"/>
        <a:sy n="164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0DA535-9335-43A2-A738-80890B3E5153}" type="datetimeFigureOut">
              <a:rPr lang="es-ES" smtClean="0"/>
              <a:t>10/11/2017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11CE44-0018-4536-8DB2-F22C7DECCA1B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NOU MARKETING PER A NOUS CONSUMIDORS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87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TRIBUS URBANAS: definición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Tribus urbanas son </a:t>
            </a:r>
            <a:r>
              <a:rPr lang="es-ES" dirty="0" smtClean="0"/>
              <a:t>aquellos grupos de </a:t>
            </a:r>
            <a:r>
              <a:rPr lang="es-ES" dirty="0"/>
              <a:t>amigos, pandillas, o simplemente agrupaciones de jóvenes que visten de forma similar, poseen hábitos comunes y lugares de reunión. </a:t>
            </a:r>
            <a:endParaRPr lang="es-ES" dirty="0" smtClean="0"/>
          </a:p>
          <a:p>
            <a:r>
              <a:rPr lang="es-ES" dirty="0"/>
              <a:t>Formar parte de una tribu urbana consiste en buscar en los congéneres modos de pensar y de sentir similares a los propios, compartiendo una cultura urbana, sin ser necesariamente conscientes de ello.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397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Por qué hay </a:t>
            </a:r>
            <a:r>
              <a:rPr lang="es-ES" dirty="0" err="1" smtClean="0"/>
              <a:t>irruptido</a:t>
            </a:r>
            <a:r>
              <a:rPr lang="es-ES" dirty="0" smtClean="0"/>
              <a:t> con fuerza?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0558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  <a:p>
            <a:r>
              <a:rPr lang="es-ES" sz="2000" dirty="0"/>
              <a:t>E</a:t>
            </a:r>
            <a:r>
              <a:rPr lang="es-ES" sz="2000" dirty="0" smtClean="0"/>
              <a:t>n </a:t>
            </a:r>
            <a:r>
              <a:rPr lang="es-ES" sz="2000" dirty="0"/>
              <a:t>conjunto, las nuevas tribus suman casi 20 millones de potenciales clientes, una cifra nada despreciable como para seguirlos considerando grupos minoritarios. Pero aún hay más: algunos, como los singles, los </a:t>
            </a:r>
            <a:r>
              <a:rPr lang="es-ES" sz="2000" dirty="0" err="1"/>
              <a:t>dinkis</a:t>
            </a:r>
            <a:r>
              <a:rPr lang="es-ES" sz="2000" dirty="0"/>
              <a:t> o los </a:t>
            </a:r>
            <a:r>
              <a:rPr lang="es-ES" sz="2000" dirty="0" err="1"/>
              <a:t>gays</a:t>
            </a:r>
            <a:r>
              <a:rPr lang="es-ES" sz="2000" dirty="0"/>
              <a:t> pertenecen a un pequeño segmento de consumidores que se han convertido en el objeto de deseo de cualquier experto en </a:t>
            </a:r>
            <a:r>
              <a:rPr lang="es-ES" sz="2000" dirty="0" err="1"/>
              <a:t>márketing</a:t>
            </a:r>
            <a:r>
              <a:rPr lang="es-ES" sz="2000" dirty="0"/>
              <a:t> porque son lo que ellos llaman </a:t>
            </a:r>
            <a:r>
              <a:rPr lang="es-ES" sz="2000" dirty="0" err="1"/>
              <a:t>early</a:t>
            </a:r>
            <a:r>
              <a:rPr lang="es-ES" sz="2000" dirty="0"/>
              <a:t> </a:t>
            </a:r>
            <a:r>
              <a:rPr lang="es-ES" sz="2000" dirty="0" err="1"/>
              <a:t>adopters</a:t>
            </a:r>
            <a:r>
              <a:rPr lang="es-ES" sz="2000" dirty="0"/>
              <a:t>: los primeros en adoptar cualquier novedad que llega al mercado y que sirven de trampolín para que esas innovaciones se conviertan en un éxito de masas. </a:t>
            </a:r>
            <a:endParaRPr lang="es-ES" sz="2000" dirty="0" smtClean="0"/>
          </a:p>
          <a:p>
            <a:r>
              <a:rPr lang="es-ES" sz="2000" dirty="0" smtClean="0"/>
              <a:t> </a:t>
            </a:r>
            <a:r>
              <a:rPr lang="es-ES" sz="2000" b="1" dirty="0" smtClean="0"/>
              <a:t>La </a:t>
            </a:r>
            <a:r>
              <a:rPr lang="es-ES" sz="2000" b="1" dirty="0"/>
              <a:t>transformación vivida por la sociedad española </a:t>
            </a:r>
            <a:r>
              <a:rPr lang="es-ES" sz="2000" dirty="0"/>
              <a:t>en los últimos años ha dejado anticuada la forma tradicional de clasificar a los consumidores. Los clientes potenciales son mucho más complejos que antes. Ya no caben en una segmentación simplona como la edad que tienen, el sexo o la clase social a la que </a:t>
            </a:r>
            <a:r>
              <a:rPr lang="es-ES" sz="2000" dirty="0" smtClean="0"/>
              <a:t>pertenecen.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44942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919936"/>
          </a:xfrm>
        </p:spPr>
        <p:txBody>
          <a:bodyPr>
            <a:normAutofit fontScale="77500" lnSpcReduction="20000"/>
          </a:bodyPr>
          <a:lstStyle/>
          <a:p>
            <a:r>
              <a:rPr lang="es-ES" b="1" dirty="0"/>
              <a:t>Cambio de valores</a:t>
            </a:r>
            <a:r>
              <a:rPr lang="es-ES" dirty="0"/>
              <a:t>. Otra transformación fundamental se ha producido en nuestra forma de entender la vida y de comportarnos. Antes estaba mal visto sacar el lado infantil, ahora es </a:t>
            </a:r>
            <a:r>
              <a:rPr lang="es-ES" dirty="0" err="1"/>
              <a:t>cool</a:t>
            </a:r>
            <a:r>
              <a:rPr lang="es-ES" dirty="0"/>
              <a:t> ser un poco Peter Pan. Ahí hay oportunidades con productos de niños diseñados para adultos. Pero también somos más individualistas y buscamos productos personalizados para quitarnos el complejo de masa de un mundo globalizado. Hemos aceptado sin ambages que nada es para siempre, que todo es de usar y tirar, y ya no buscamos pisos, muebles, ni ningún tipo de objeto para toda la vida. Ahí está el triunfo de </a:t>
            </a:r>
            <a:r>
              <a:rPr lang="es-ES" dirty="0" err="1"/>
              <a:t>Ikea</a:t>
            </a:r>
            <a:r>
              <a:rPr lang="es-ES" dirty="0"/>
              <a:t>, Zara y todas las marcas que venden moda a precio bajo aun a costa de menor calidad. ¡Si nos vamos a cansar antes de ellos! </a:t>
            </a:r>
            <a:endParaRPr lang="es-ES" dirty="0" smtClean="0"/>
          </a:p>
          <a:p>
            <a:r>
              <a:rPr lang="es-ES" b="1" dirty="0" smtClean="0"/>
              <a:t>Un </a:t>
            </a:r>
            <a:r>
              <a:rPr lang="es-ES" b="1" dirty="0"/>
              <a:t>consumidor mucho más complejo. </a:t>
            </a:r>
            <a:r>
              <a:rPr lang="es-ES" dirty="0"/>
              <a:t>También se han transformado los roles sociales. Las clases altas no consumen exclusivamente productos de su nivel y lo mismo compran en Armani que en Zara. Y, a la vez, la clase media busca productos de marca blanca y pide cada vez más artículos que le permitan darse un pequeño lujo: desde perfumes caros hasta </a:t>
            </a:r>
            <a:r>
              <a:rPr lang="es-ES" dirty="0" err="1"/>
              <a:t>comodities</a:t>
            </a:r>
            <a:r>
              <a:rPr lang="es-ES" dirty="0"/>
              <a:t> como el aceite o el agua con un envoltorio de lujo. Ahí está una de las mayores tendencias que nos encontramos ahora en el mercado y que se han convertido en una oportunidad enorme para emprender: el fenómeno del </a:t>
            </a:r>
            <a:r>
              <a:rPr lang="es-ES" dirty="0" err="1"/>
              <a:t>masstigio</a:t>
            </a:r>
            <a:r>
              <a:rPr lang="es-ES" dirty="0"/>
              <a:t> (productos de lujo para las clases medias).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09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Tribus sociales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  </a:t>
            </a:r>
            <a:r>
              <a:rPr lang="es-ES" sz="2000" b="1" dirty="0" smtClean="0"/>
              <a:t>TWEENS </a:t>
            </a:r>
            <a:r>
              <a:rPr lang="es-ES" sz="2000" dirty="0" smtClean="0"/>
              <a:t>son </a:t>
            </a:r>
            <a:r>
              <a:rPr lang="es-ES" sz="2000" dirty="0"/>
              <a:t>niños que tienen entre ocho y 12 años con prisa por parecerse a los adolescentes, su grupo de referencia, pero que aún son niños. Ofréceles ropa que siga la moda, pero adaptada a su edad, como la que vende </a:t>
            </a:r>
            <a:r>
              <a:rPr lang="es-ES" sz="2000" dirty="0" err="1"/>
              <a:t>Cheeky</a:t>
            </a:r>
            <a:r>
              <a:rPr lang="es-ES" sz="2000" dirty="0"/>
              <a:t> o ropa diseñada por ellos mismos, como la tienda </a:t>
            </a:r>
            <a:r>
              <a:rPr lang="es-ES" sz="2000" dirty="0" err="1"/>
              <a:t>Fashionology</a:t>
            </a:r>
            <a:r>
              <a:rPr lang="es-ES" sz="2000" dirty="0"/>
              <a:t>. Curiosamente, éste es un segmento muy poco explotado en España, pero que triunfa fuera. Como referencias nacionales, el libro destaca negocios como </a:t>
            </a:r>
            <a:r>
              <a:rPr lang="es-ES" sz="2000" dirty="0" err="1"/>
              <a:t>Pelilandia</a:t>
            </a:r>
            <a:r>
              <a:rPr lang="es-ES" sz="2000" dirty="0"/>
              <a:t> </a:t>
            </a:r>
            <a:r>
              <a:rPr lang="es-ES" sz="2000" dirty="0" err="1"/>
              <a:t>Fotokids</a:t>
            </a:r>
            <a:r>
              <a:rPr lang="es-ES" sz="2000" dirty="0"/>
              <a:t> (peluquería con propuestas de fantasía para niñas y estudio de fotografía) o Paredes de Cuento (que ofrece la posibilidad de decorar las paredes de sus dormitorios a su gusto</a:t>
            </a:r>
            <a:r>
              <a:rPr lang="es-ES" sz="2000" dirty="0" smtClean="0"/>
              <a:t>).</a:t>
            </a:r>
          </a:p>
          <a:p>
            <a:r>
              <a:rPr lang="es-ES" sz="2000" b="1" dirty="0" smtClean="0"/>
              <a:t>GENERACION NET </a:t>
            </a:r>
            <a:r>
              <a:rPr lang="es-ES" sz="2000" dirty="0" smtClean="0"/>
              <a:t>: son jóvenes enganchados a </a:t>
            </a:r>
            <a:r>
              <a:rPr lang="es-ES" sz="2000" dirty="0"/>
              <a:t>la </a:t>
            </a:r>
            <a:r>
              <a:rPr lang="es-ES" sz="2000" dirty="0" smtClean="0"/>
              <a:t>tecnología  y que </a:t>
            </a:r>
            <a:r>
              <a:rPr lang="es-ES" sz="2000" dirty="0"/>
              <a:t>han crecido con </a:t>
            </a:r>
            <a:r>
              <a:rPr lang="es-ES" sz="2000" dirty="0" smtClean="0"/>
              <a:t>ella, </a:t>
            </a:r>
            <a:r>
              <a:rPr lang="es-ES" sz="2000" dirty="0"/>
              <a:t>se han acostumbrado a obtener todo a un simple golpe de clic (y gratis), desconfían de las marcas y les gusta participar en todo, tendrás que ofrecerles retos: como </a:t>
            </a:r>
            <a:r>
              <a:rPr lang="es-ES" sz="2000" dirty="0" err="1"/>
              <a:t>Zazzle</a:t>
            </a:r>
            <a:r>
              <a:rPr lang="es-ES" sz="2000" dirty="0"/>
              <a:t>, que pone a trabajar a sus clientes para diseñar camisetas, sellos, tazas de café y todo tipo de artículos a cambio de un porcentaje; contenidos gratis buscando ingresos por otro lado, como la web de música </a:t>
            </a:r>
            <a:r>
              <a:rPr lang="es-ES" sz="2000" dirty="0" err="1"/>
              <a:t>Spotify</a:t>
            </a:r>
            <a:r>
              <a:rPr lang="es-ES" sz="2000" dirty="0"/>
              <a:t>; artículos a precios chollos, como los de </a:t>
            </a:r>
            <a:r>
              <a:rPr lang="es-ES" sz="2000" dirty="0" err="1"/>
              <a:t>Menudapuja</a:t>
            </a:r>
            <a:r>
              <a:rPr lang="es-ES" sz="2000" dirty="0"/>
              <a:t>, que se ha especializado en subastas inversas, o juegos y promociones a través de las redes sociales, como ya hacen las grandes empresas.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5613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dirty="0" smtClean="0"/>
              <a:t>METROSEXUALES</a:t>
            </a:r>
            <a:r>
              <a:rPr lang="es-ES" dirty="0"/>
              <a:t>: </a:t>
            </a:r>
            <a:r>
              <a:rPr lang="es-ES" dirty="0" smtClean="0"/>
              <a:t>Los </a:t>
            </a:r>
            <a:r>
              <a:rPr lang="es-ES" dirty="0"/>
              <a:t>hombres coquetos y que se gustan a sí mismos han ganado la batalla al macho de toda la vida. No dudan en acudir a centros de belleza exclusivos para ellos, como </a:t>
            </a:r>
            <a:r>
              <a:rPr lang="es-ES" dirty="0" err="1"/>
              <a:t>Logic</a:t>
            </a:r>
            <a:r>
              <a:rPr lang="es-ES" dirty="0"/>
              <a:t> </a:t>
            </a:r>
            <a:r>
              <a:rPr lang="es-ES" dirty="0" err="1"/>
              <a:t>Men</a:t>
            </a:r>
            <a:r>
              <a:rPr lang="es-ES" dirty="0"/>
              <a:t> o </a:t>
            </a:r>
            <a:r>
              <a:rPr lang="es-ES" dirty="0" err="1"/>
              <a:t>Life</a:t>
            </a:r>
            <a:r>
              <a:rPr lang="es-ES" dirty="0"/>
              <a:t> &amp; </a:t>
            </a:r>
            <a:r>
              <a:rPr lang="es-ES" dirty="0" err="1"/>
              <a:t>Men</a:t>
            </a:r>
            <a:r>
              <a:rPr lang="es-ES" dirty="0"/>
              <a:t>; compran en comercios </a:t>
            </a:r>
            <a:r>
              <a:rPr lang="es-ES" dirty="0" err="1"/>
              <a:t>on</a:t>
            </a:r>
            <a:r>
              <a:rPr lang="es-ES" dirty="0"/>
              <a:t> line especializados en productos de belleza, como Ego </a:t>
            </a:r>
            <a:r>
              <a:rPr lang="es-ES" dirty="0" err="1"/>
              <a:t>Homme</a:t>
            </a:r>
            <a:r>
              <a:rPr lang="es-ES" dirty="0"/>
              <a:t>; y demandan marcas blancas de este tipo de artículos (no todos pueden pagar las primeras marcas). También demandan líneas de cáterin para la oficina que les ayude a cuidar su dieta, como la que ofrece </a:t>
            </a:r>
            <a:r>
              <a:rPr lang="es-ES" dirty="0" err="1"/>
              <a:t>L´Obrador</a:t>
            </a:r>
            <a:r>
              <a:rPr lang="es-ES" dirty="0"/>
              <a:t> o moda y complementos pensados para ellos, como la bisutería de Unode50 o la ropa de </a:t>
            </a:r>
            <a:r>
              <a:rPr lang="es-ES" dirty="0" err="1"/>
              <a:t>Cooked</a:t>
            </a:r>
            <a:r>
              <a:rPr lang="es-ES" dirty="0"/>
              <a:t> in Barcelona, adaptadas para conectar el mp3.</a:t>
            </a:r>
          </a:p>
          <a:p>
            <a:endParaRPr lang="es-ES" dirty="0"/>
          </a:p>
          <a:p>
            <a:r>
              <a:rPr lang="es-ES" b="1" dirty="0" smtClean="0"/>
              <a:t>BOBOS</a:t>
            </a:r>
            <a:r>
              <a:rPr lang="es-ES" dirty="0" smtClean="0"/>
              <a:t> los </a:t>
            </a:r>
            <a:r>
              <a:rPr lang="es-ES" dirty="0"/>
              <a:t>bohemios de clase alta (una mezcla del </a:t>
            </a:r>
            <a:r>
              <a:rPr lang="es-ES" dirty="0" err="1"/>
              <a:t>yuppi</a:t>
            </a:r>
            <a:r>
              <a:rPr lang="es-ES" dirty="0"/>
              <a:t> y el hippy) buscan productos elitistas, pero con un envoltorio espiritual, ecológico, cultural o auténtico. ¿Qué puedes ofrecerles? Cualquier producto de masas, pero de máxima calidad: hamburguesas elaboradas con carne de buey de Kobe (la más cara y sana del mundo); venados ecológicos como los que cría la española </a:t>
            </a:r>
            <a:r>
              <a:rPr lang="es-ES" dirty="0" err="1"/>
              <a:t>Venison</a:t>
            </a:r>
            <a:r>
              <a:rPr lang="es-ES" dirty="0"/>
              <a:t> </a:t>
            </a:r>
            <a:r>
              <a:rPr lang="es-ES" dirty="0" err="1"/>
              <a:t>Deer</a:t>
            </a:r>
            <a:r>
              <a:rPr lang="es-ES" dirty="0"/>
              <a:t>; utensilios para elaborar recetas de alta cocina como los que comercializa Cocineros.info; libros descatalogados en ediciones exclusivas, como los que vende la británica Faber &amp; Faber o artículos deportivos de calidad y con garantía ecológica, como los de El Naturalista.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9124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MILLENNIALS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El 42% de los </a:t>
            </a:r>
            <a:r>
              <a:rPr lang="es-ES" dirty="0" err="1"/>
              <a:t>millennials</a:t>
            </a:r>
            <a:r>
              <a:rPr lang="es-ES" dirty="0"/>
              <a:t>, según Forbes, muestra interés por participar en la creación de contenidos. Les gusta interactuar con las marcas, comunicarse y si, además, la empresa les permite </a:t>
            </a:r>
            <a:r>
              <a:rPr lang="es-ES" dirty="0" err="1"/>
              <a:t>cocrear</a:t>
            </a:r>
            <a:r>
              <a:rPr lang="es-ES" dirty="0"/>
              <a:t> y participar en la cadena de valor, el resultado está garantizado. Elaborar mensajes cortos y </a:t>
            </a:r>
            <a:r>
              <a:rPr lang="es-ES" dirty="0" smtClean="0"/>
              <a:t>rápidos, </a:t>
            </a:r>
          </a:p>
          <a:p>
            <a:r>
              <a:rPr lang="es-ES" dirty="0" smtClean="0"/>
              <a:t>REDES SOCIALES</a:t>
            </a:r>
            <a:endParaRPr lang="es-ES" dirty="0"/>
          </a:p>
          <a:p>
            <a:r>
              <a:rPr lang="ca-ES" dirty="0" err="1"/>
              <a:t>Marketing</a:t>
            </a:r>
            <a:r>
              <a:rPr lang="ca-ES" dirty="0"/>
              <a:t> </a:t>
            </a:r>
            <a:r>
              <a:rPr lang="ca-ES" dirty="0" err="1" smtClean="0"/>
              <a:t>Experiencial</a:t>
            </a:r>
            <a:endParaRPr lang="ca-ES" dirty="0" smtClean="0"/>
          </a:p>
          <a:p>
            <a:r>
              <a:rPr lang="es-ES" dirty="0" smtClean="0"/>
              <a:t>Marketing </a:t>
            </a:r>
            <a:r>
              <a:rPr lang="es-ES" dirty="0" err="1"/>
              <a:t>Inbound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Es el triunfo del aquí y el ahora del que hablábamos antes</a:t>
            </a:r>
            <a:r>
              <a:rPr lang="es-ES"/>
              <a:t>. </a:t>
            </a:r>
            <a:r>
              <a:rPr lang="es-ES" smtClean="0"/>
              <a:t>De </a:t>
            </a:r>
            <a:r>
              <a:rPr lang="es-ES" dirty="0"/>
              <a:t>manera que hay que tener contenidos preparados para su consumo inmediato, porque ellos deciden cuando lo quieren, </a:t>
            </a:r>
          </a:p>
          <a:p>
            <a:pPr marL="0" indent="0">
              <a:buNone/>
            </a:pPr>
            <a:r>
              <a:rPr lang="es-ES" dirty="0"/>
              <a:t>no hay horarios ni días </a:t>
            </a:r>
            <a:r>
              <a:rPr lang="es-ES" dirty="0" smtClean="0"/>
              <a:t>determinados.</a:t>
            </a:r>
            <a:endParaRPr lang="ca-ES" dirty="0" smtClean="0"/>
          </a:p>
          <a:p>
            <a:r>
              <a:rPr lang="ca-ES" dirty="0" err="1" smtClean="0"/>
              <a:t>Importan</a:t>
            </a:r>
            <a:r>
              <a:rPr lang="ca-ES" dirty="0" smtClean="0"/>
              <a:t> </a:t>
            </a:r>
            <a:r>
              <a:rPr lang="ca-ES" dirty="0" err="1" smtClean="0"/>
              <a:t>recomendaciones</a:t>
            </a:r>
            <a:endParaRPr lang="ca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4709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52070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ONE PARENTS hogares monoparentales , casi medio millón en nuestro país</a:t>
            </a:r>
          </a:p>
          <a:p>
            <a:r>
              <a:rPr lang="es-ES" dirty="0" smtClean="0"/>
              <a:t>SINGLES personas independizadas sin pareja, 3,5 millones en España</a:t>
            </a:r>
          </a:p>
          <a:p>
            <a:r>
              <a:rPr lang="es-ES" dirty="0" smtClean="0"/>
              <a:t>DINKIS parejas sin hijos , un millón</a:t>
            </a:r>
          </a:p>
          <a:p>
            <a:r>
              <a:rPr lang="es-ES" dirty="0" smtClean="0"/>
              <a:t>ADULTESCENTES adultos que tienen conductas adolescentes</a:t>
            </a:r>
          </a:p>
          <a:p>
            <a:r>
              <a:rPr lang="es-ES" dirty="0" smtClean="0"/>
              <a:t>GAYS </a:t>
            </a:r>
          </a:p>
          <a:p>
            <a:r>
              <a:rPr lang="es-ES" dirty="0" smtClean="0"/>
              <a:t>FAMILIA </a:t>
            </a:r>
            <a:r>
              <a:rPr lang="es-ES" dirty="0" smtClean="0"/>
              <a:t>TRADICIONAL</a:t>
            </a:r>
          </a:p>
        </p:txBody>
      </p:sp>
    </p:spTree>
    <p:extLst>
      <p:ext uri="{BB962C8B-B14F-4D97-AF65-F5344CB8AC3E}">
        <p14:creationId xmlns:p14="http://schemas.microsoft.com/office/powerpoint/2010/main" val="75460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</TotalTime>
  <Words>1133</Words>
  <Application>Microsoft Office PowerPoint</Application>
  <PresentationFormat>Presentación en pantalla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NOU MARKETING PER A NOUS CONSUMIDORS</vt:lpstr>
      <vt:lpstr>TRIBUS URBANAS: definición</vt:lpstr>
      <vt:lpstr>Por qué hay irruptido con fuerza?</vt:lpstr>
      <vt:lpstr>Presentación de PowerPoint</vt:lpstr>
      <vt:lpstr>Tribus sociales</vt:lpstr>
      <vt:lpstr>Presentación de PowerPoint</vt:lpstr>
      <vt:lpstr>MILLENNIALS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 MARKETING PER A NOUS CONSUMIDORS</dc:title>
  <dc:creator>INSTITUT TAPIRÓ</dc:creator>
  <cp:lastModifiedBy>Departament d'Educació</cp:lastModifiedBy>
  <cp:revision>13</cp:revision>
  <dcterms:created xsi:type="dcterms:W3CDTF">2015-04-22T10:26:04Z</dcterms:created>
  <dcterms:modified xsi:type="dcterms:W3CDTF">2017-11-10T09:37:02Z</dcterms:modified>
</cp:coreProperties>
</file>