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882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673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0073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388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97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32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1441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8569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396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1975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78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258E5-3CCA-4A64-B90B-A729AF1521A1}" type="datetimeFigureOut">
              <a:rPr lang="es-ES" smtClean="0"/>
              <a:t>12/10/2015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CBBA3-AD79-457C-8DAE-C28589FD386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5689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198455" y="1052736"/>
            <a:ext cx="8820472" cy="2666727"/>
          </a:xfrm>
        </p:spPr>
        <p:txBody>
          <a:bodyPr>
            <a:normAutofit/>
          </a:bodyPr>
          <a:lstStyle/>
          <a:p>
            <a:pPr algn="l"/>
            <a:r>
              <a:rPr lang="ca-ES" sz="2000" b="1" i="1" u="sng" dirty="0" smtClean="0"/>
              <a:t>DEFINICIÓ</a:t>
            </a:r>
            <a:r>
              <a:rPr lang="ca-ES" sz="2000" dirty="0" smtClean="0"/>
              <a:t>: entenem per </a:t>
            </a:r>
            <a:r>
              <a:rPr lang="ca-ES" sz="2000" b="1" dirty="0" smtClean="0"/>
              <a:t>PROPULSIÓ </a:t>
            </a:r>
            <a:r>
              <a:rPr lang="ca-ES" sz="2000" dirty="0" smtClean="0"/>
              <a:t>la força gràcies a la qual el cos aconsegueix desplaçar-se a través de l’aigua. Aquesta força es genera pels braços i en algunes  ocasions, per les cames. El sentit i aplicació de les forces marcarà la direcció del desplaçament complint la 3ª Llei de Newton:</a:t>
            </a:r>
            <a:br>
              <a:rPr lang="ca-ES" sz="2000" dirty="0" smtClean="0"/>
            </a:br>
            <a:r>
              <a:rPr lang="ca-ES" sz="2000" i="1" dirty="0" smtClean="0"/>
              <a:t>“A TOTA ACCIÓ LI CORRESPÒN UNA REACCIÓ D’IGUAL FORÇA I DE SENTIT CONTRARI”</a:t>
            </a:r>
            <a:br>
              <a:rPr lang="ca-ES" sz="2000" i="1" dirty="0" smtClean="0"/>
            </a:br>
            <a:r>
              <a:rPr lang="ca-ES" sz="2000" i="1" dirty="0" smtClean="0"/>
              <a:t>A nivell </a:t>
            </a:r>
            <a:r>
              <a:rPr lang="ca-ES" sz="2000" i="1" dirty="0" err="1" smtClean="0"/>
              <a:t>uilitari</a:t>
            </a:r>
            <a:r>
              <a:rPr lang="ca-ES" sz="2000" i="1" dirty="0" smtClean="0"/>
              <a:t>, persegueixen el coneixement de les possibilitats</a:t>
            </a:r>
            <a:br>
              <a:rPr lang="ca-ES" sz="2000" i="1" dirty="0" smtClean="0"/>
            </a:br>
            <a:r>
              <a:rPr lang="ca-ES" sz="2000" i="1" dirty="0" smtClean="0"/>
              <a:t>propulsives més adients en el medi i adaptables a cada subjecte</a:t>
            </a:r>
            <a:endParaRPr lang="es-ES" sz="2000" i="1" dirty="0"/>
          </a:p>
        </p:txBody>
      </p:sp>
      <p:sp>
        <p:nvSpPr>
          <p:cNvPr id="4" name="Rectangle 3"/>
          <p:cNvSpPr/>
          <p:nvPr/>
        </p:nvSpPr>
        <p:spPr>
          <a:xfrm>
            <a:off x="1331640" y="260648"/>
            <a:ext cx="6554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3600" b="1" u="sng" dirty="0" smtClean="0"/>
              <a:t>APRENDRE A NEDAR: PROPULSIÓ</a:t>
            </a:r>
            <a:endParaRPr lang="es-ES" sz="3600" dirty="0"/>
          </a:p>
        </p:txBody>
      </p:sp>
      <p:sp>
        <p:nvSpPr>
          <p:cNvPr id="5" name="Rectangle 4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tge 6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742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2 Marcador de contenido"/>
          <p:cNvSpPr txBox="1">
            <a:spLocks/>
          </p:cNvSpPr>
          <p:nvPr/>
        </p:nvSpPr>
        <p:spPr>
          <a:xfrm>
            <a:off x="179512" y="3818671"/>
            <a:ext cx="6863646" cy="2820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Char char="•"/>
            </a:pPr>
            <a:r>
              <a:rPr lang="es-ES" sz="2000" dirty="0" err="1" smtClean="0">
                <a:solidFill>
                  <a:schemeClr val="tx1"/>
                </a:solidFill>
              </a:rPr>
              <a:t>L’aigua</a:t>
            </a:r>
            <a:r>
              <a:rPr lang="es-ES" sz="2000" dirty="0" smtClean="0">
                <a:solidFill>
                  <a:schemeClr val="tx1"/>
                </a:solidFill>
              </a:rPr>
              <a:t> presenta una </a:t>
            </a:r>
            <a:r>
              <a:rPr lang="es-ES" sz="2000" dirty="0" err="1" smtClean="0">
                <a:solidFill>
                  <a:schemeClr val="tx1"/>
                </a:solidFill>
              </a:rPr>
              <a:t>resistència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molt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més</a:t>
            </a:r>
            <a:r>
              <a:rPr lang="es-ES" sz="2000" dirty="0" smtClean="0">
                <a:solidFill>
                  <a:schemeClr val="tx1"/>
                </a:solidFill>
              </a:rPr>
              <a:t> gran </a:t>
            </a:r>
            <a:r>
              <a:rPr lang="es-ES" sz="2000" dirty="0" err="1" smtClean="0">
                <a:solidFill>
                  <a:schemeClr val="tx1"/>
                </a:solidFill>
              </a:rPr>
              <a:t>als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moviments</a:t>
            </a:r>
            <a:r>
              <a:rPr lang="es-ES" sz="2000" dirty="0" smtClean="0">
                <a:solidFill>
                  <a:schemeClr val="tx1"/>
                </a:solidFill>
              </a:rPr>
              <a:t> de </a:t>
            </a:r>
            <a:r>
              <a:rPr lang="es-ES" sz="2000" dirty="0" err="1" smtClean="0">
                <a:solidFill>
                  <a:schemeClr val="tx1"/>
                </a:solidFill>
              </a:rPr>
              <a:t>l’èsser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humà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cap</a:t>
            </a:r>
            <a:r>
              <a:rPr lang="es-ES" sz="2000" dirty="0" smtClean="0">
                <a:solidFill>
                  <a:schemeClr val="tx1"/>
                </a:solidFill>
              </a:rPr>
              <a:t> al </a:t>
            </a:r>
            <a:r>
              <a:rPr lang="es-ES" sz="2000" dirty="0" err="1" smtClean="0">
                <a:solidFill>
                  <a:schemeClr val="tx1"/>
                </a:solidFill>
              </a:rPr>
              <a:t>davant</a:t>
            </a:r>
            <a:r>
              <a:rPr lang="es-ES" sz="2000" dirty="0" smtClean="0">
                <a:solidFill>
                  <a:schemeClr val="tx1"/>
                </a:solidFill>
              </a:rPr>
              <a:t>, </a:t>
            </a:r>
            <a:r>
              <a:rPr lang="es-ES" sz="2000" dirty="0" err="1" smtClean="0">
                <a:solidFill>
                  <a:schemeClr val="tx1"/>
                </a:solidFill>
              </a:rPr>
              <a:t>degut</a:t>
            </a:r>
            <a:r>
              <a:rPr lang="es-ES" sz="2000" dirty="0" smtClean="0">
                <a:solidFill>
                  <a:schemeClr val="tx1"/>
                </a:solidFill>
              </a:rPr>
              <a:t> a que es 1000 </a:t>
            </a:r>
            <a:r>
              <a:rPr lang="es-ES" sz="2000" dirty="0" err="1" smtClean="0">
                <a:solidFill>
                  <a:schemeClr val="tx1"/>
                </a:solidFill>
              </a:rPr>
              <a:t>cops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més</a:t>
            </a:r>
            <a:r>
              <a:rPr lang="es-ES" sz="2000" dirty="0" smtClean="0">
                <a:solidFill>
                  <a:schemeClr val="tx1"/>
                </a:solidFill>
              </a:rPr>
              <a:t> densa que </a:t>
            </a:r>
            <a:r>
              <a:rPr lang="es-ES" sz="2000" dirty="0" err="1" smtClean="0">
                <a:solidFill>
                  <a:schemeClr val="tx1"/>
                </a:solidFill>
              </a:rPr>
              <a:t>l’aire</a:t>
            </a:r>
            <a:r>
              <a:rPr lang="es-ES" sz="2000" dirty="0" smtClean="0">
                <a:solidFill>
                  <a:schemeClr val="tx1"/>
                </a:solidFill>
              </a:rPr>
              <a:t>; per </a:t>
            </a:r>
            <a:r>
              <a:rPr lang="es-ES" sz="2000" dirty="0" err="1" smtClean="0">
                <a:solidFill>
                  <a:schemeClr val="tx1"/>
                </a:solidFill>
              </a:rPr>
              <a:t>tant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l’eficàcia</a:t>
            </a:r>
            <a:r>
              <a:rPr lang="es-ES" sz="2000" dirty="0" smtClean="0">
                <a:solidFill>
                  <a:schemeClr val="tx1"/>
                </a:solidFill>
              </a:rPr>
              <a:t> de la </a:t>
            </a:r>
            <a:r>
              <a:rPr lang="es-ES" sz="2000" dirty="0" err="1" smtClean="0">
                <a:solidFill>
                  <a:schemeClr val="tx1"/>
                </a:solidFill>
              </a:rPr>
              <a:t>propulsió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és</a:t>
            </a:r>
            <a:r>
              <a:rPr lang="es-ES" sz="2000" dirty="0" smtClean="0">
                <a:solidFill>
                  <a:schemeClr val="tx1"/>
                </a:solidFill>
              </a:rPr>
              <a:t> inferior a </a:t>
            </a:r>
            <a:r>
              <a:rPr lang="es-ES" sz="2000" dirty="0" err="1" smtClean="0">
                <a:solidFill>
                  <a:schemeClr val="tx1"/>
                </a:solidFill>
              </a:rPr>
              <a:t>qualsevol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altra</a:t>
            </a:r>
            <a:r>
              <a:rPr lang="es-ES" sz="2000" dirty="0" smtClean="0">
                <a:solidFill>
                  <a:schemeClr val="tx1"/>
                </a:solidFill>
              </a:rPr>
              <a:t> disciplina </a:t>
            </a:r>
            <a:r>
              <a:rPr lang="es-ES" sz="2000" dirty="0" err="1" smtClean="0">
                <a:solidFill>
                  <a:schemeClr val="tx1"/>
                </a:solidFill>
              </a:rPr>
              <a:t>esportiva</a:t>
            </a:r>
            <a:r>
              <a:rPr lang="es-ES" sz="2000" dirty="0" smtClean="0">
                <a:solidFill>
                  <a:schemeClr val="tx1"/>
                </a:solidFill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es-ES" sz="2000" dirty="0" err="1" smtClean="0">
                <a:solidFill>
                  <a:schemeClr val="tx1"/>
                </a:solidFill>
              </a:rPr>
              <a:t>Avui</a:t>
            </a:r>
            <a:r>
              <a:rPr lang="es-ES" sz="2000" dirty="0" smtClean="0">
                <a:solidFill>
                  <a:schemeClr val="tx1"/>
                </a:solidFill>
              </a:rPr>
              <a:t> en </a:t>
            </a:r>
            <a:r>
              <a:rPr lang="es-ES" sz="2000" dirty="0" err="1" smtClean="0">
                <a:solidFill>
                  <a:schemeClr val="tx1"/>
                </a:solidFill>
              </a:rPr>
              <a:t>dia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sabem</a:t>
            </a:r>
            <a:r>
              <a:rPr lang="es-ES" sz="2000" dirty="0" smtClean="0">
                <a:solidFill>
                  <a:schemeClr val="tx1"/>
                </a:solidFill>
              </a:rPr>
              <a:t> que per incrementar </a:t>
            </a:r>
            <a:r>
              <a:rPr lang="es-ES" sz="2000" dirty="0" err="1" smtClean="0">
                <a:solidFill>
                  <a:schemeClr val="tx1"/>
                </a:solidFill>
              </a:rPr>
              <a:t>aquesta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eficàcia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hem</a:t>
            </a:r>
            <a:r>
              <a:rPr lang="es-ES" sz="2000" dirty="0" smtClean="0">
                <a:solidFill>
                  <a:schemeClr val="tx1"/>
                </a:solidFill>
              </a:rPr>
              <a:t> de </a:t>
            </a:r>
            <a:r>
              <a:rPr lang="es-ES" sz="2000" dirty="0" err="1" smtClean="0">
                <a:solidFill>
                  <a:schemeClr val="tx1"/>
                </a:solidFill>
              </a:rPr>
              <a:t>tractar</a:t>
            </a:r>
            <a:r>
              <a:rPr lang="es-ES" sz="2000" dirty="0" smtClean="0">
                <a:solidFill>
                  <a:schemeClr val="tx1"/>
                </a:solidFill>
              </a:rPr>
              <a:t> </a:t>
            </a:r>
            <a:r>
              <a:rPr lang="es-ES" sz="2000" dirty="0" err="1" smtClean="0">
                <a:solidFill>
                  <a:schemeClr val="tx1"/>
                </a:solidFill>
              </a:rPr>
              <a:t>d’</a:t>
            </a:r>
            <a:r>
              <a:rPr lang="es-ES" sz="2000" b="1" dirty="0" err="1" smtClean="0">
                <a:solidFill>
                  <a:schemeClr val="tx1"/>
                </a:solidFill>
              </a:rPr>
              <a:t>augmentar</a:t>
            </a:r>
            <a:r>
              <a:rPr lang="es-ES" sz="2000" b="1" dirty="0" smtClean="0">
                <a:solidFill>
                  <a:schemeClr val="tx1"/>
                </a:solidFill>
              </a:rPr>
              <a:t> la </a:t>
            </a:r>
            <a:r>
              <a:rPr lang="es-ES" sz="2000" b="1" dirty="0" err="1" smtClean="0">
                <a:solidFill>
                  <a:schemeClr val="tx1"/>
                </a:solidFill>
              </a:rPr>
              <a:t>força</a:t>
            </a:r>
            <a:r>
              <a:rPr lang="es-ES" sz="2000" b="1" dirty="0" smtClean="0">
                <a:solidFill>
                  <a:schemeClr val="tx1"/>
                </a:solidFill>
              </a:rPr>
              <a:t> propulsiva</a:t>
            </a:r>
            <a:r>
              <a:rPr lang="es-ES" sz="2000" dirty="0" smtClean="0">
                <a:solidFill>
                  <a:schemeClr val="tx1"/>
                </a:solidFill>
              </a:rPr>
              <a:t> a la vegada que </a:t>
            </a:r>
            <a:r>
              <a:rPr lang="es-ES" sz="2000" b="1" dirty="0" err="1" smtClean="0">
                <a:solidFill>
                  <a:schemeClr val="tx1"/>
                </a:solidFill>
              </a:rPr>
              <a:t>minimitzarem</a:t>
            </a:r>
            <a:r>
              <a:rPr lang="es-ES" sz="2000" b="1" dirty="0" smtClean="0">
                <a:solidFill>
                  <a:schemeClr val="tx1"/>
                </a:solidFill>
              </a:rPr>
              <a:t> la “</a:t>
            </a:r>
            <a:r>
              <a:rPr lang="es-ES" sz="2000" b="1" dirty="0" err="1" smtClean="0">
                <a:solidFill>
                  <a:schemeClr val="tx1"/>
                </a:solidFill>
              </a:rPr>
              <a:t>resistència</a:t>
            </a:r>
            <a:r>
              <a:rPr lang="es-ES" sz="2000" b="1" dirty="0" smtClean="0">
                <a:solidFill>
                  <a:schemeClr val="tx1"/>
                </a:solidFill>
              </a:rPr>
              <a:t> al avance” </a:t>
            </a:r>
            <a:r>
              <a:rPr lang="es-ES" sz="2000" dirty="0" smtClean="0">
                <a:solidFill>
                  <a:schemeClr val="tx1"/>
                </a:solidFill>
              </a:rPr>
              <a:t>en </a:t>
            </a:r>
            <a:r>
              <a:rPr lang="es-ES" sz="2000" dirty="0" err="1" smtClean="0">
                <a:solidFill>
                  <a:schemeClr val="tx1"/>
                </a:solidFill>
              </a:rPr>
              <a:t>aquest</a:t>
            </a:r>
            <a:r>
              <a:rPr lang="es-ES" sz="2000" dirty="0" smtClean="0">
                <a:solidFill>
                  <a:schemeClr val="tx1"/>
                </a:solidFill>
              </a:rPr>
              <a:t> fluid</a:t>
            </a:r>
          </a:p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890" y="3142235"/>
            <a:ext cx="1907704" cy="1352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48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4000" b="1" u="sng" dirty="0" smtClean="0"/>
              <a:t>APRENDRE A NEDAR: PROPULSIÓ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4" name="Rectangle 3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2021" y="6196538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179512" y="908720"/>
            <a:ext cx="868688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000" b="1" u="sng" dirty="0" smtClean="0">
                <a:latin typeface="+mj-lt"/>
              </a:rPr>
              <a:t>CONCEPTES D’HIDRODINÀMICA: </a:t>
            </a:r>
            <a:r>
              <a:rPr lang="es-ES" sz="2000" b="1" u="sng" dirty="0" err="1" smtClean="0">
                <a:latin typeface="+mj-lt"/>
              </a:rPr>
              <a:t>Forces</a:t>
            </a:r>
            <a:r>
              <a:rPr lang="es-ES" sz="2000" b="1" u="sng" dirty="0" smtClean="0">
                <a:latin typeface="+mj-lt"/>
              </a:rPr>
              <a:t> que </a:t>
            </a:r>
            <a:r>
              <a:rPr lang="es-ES" sz="2000" b="1" u="sng" dirty="0" err="1" smtClean="0">
                <a:latin typeface="+mj-lt"/>
              </a:rPr>
              <a:t>intervenen</a:t>
            </a:r>
            <a:r>
              <a:rPr lang="es-ES" sz="2000" b="1" u="sng" dirty="0" smtClean="0">
                <a:latin typeface="+mj-lt"/>
              </a:rPr>
              <a:t> en la </a:t>
            </a:r>
            <a:r>
              <a:rPr lang="es-ES" sz="2000" b="1" u="sng" dirty="0" err="1" smtClean="0">
                <a:latin typeface="+mj-lt"/>
              </a:rPr>
              <a:t>propulsió</a:t>
            </a:r>
            <a:endParaRPr lang="es-ES" sz="2000" b="1" u="sng" dirty="0" smtClean="0">
              <a:latin typeface="+mj-lt"/>
            </a:endParaRPr>
          </a:p>
          <a:p>
            <a:pPr algn="ctr">
              <a:defRPr/>
            </a:pPr>
            <a:endParaRPr lang="es-ES_tradnl" sz="2000" b="1" u="sng" dirty="0" smtClean="0">
              <a:solidFill>
                <a:srgbClr val="C00000"/>
              </a:solidFill>
              <a:latin typeface="+mj-lt"/>
            </a:endParaRPr>
          </a:p>
          <a:p>
            <a:pPr algn="ctr">
              <a:defRPr/>
            </a:pPr>
            <a:r>
              <a:rPr lang="es-ES" sz="2000" b="1" i="1" u="sng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PRINCIPI D’ACCIÓ I REACCIÓ (3ª LLEI DE NEWTON).</a:t>
            </a:r>
          </a:p>
          <a:p>
            <a:pPr algn="ctr">
              <a:defRPr/>
            </a:pPr>
            <a:endParaRPr lang="ca-ES" sz="2000" i="1" u="sng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s-ES" sz="2000" dirty="0" smtClean="0"/>
              <a:t>A </a:t>
            </a:r>
            <a:r>
              <a:rPr lang="es-ES" sz="2000" dirty="0" err="1" smtClean="0"/>
              <a:t>l’aplicar</a:t>
            </a:r>
            <a:r>
              <a:rPr lang="es-ES" sz="2000" dirty="0" smtClean="0"/>
              <a:t> una </a:t>
            </a:r>
            <a:r>
              <a:rPr lang="es-ES" sz="2000" dirty="0" err="1" smtClean="0"/>
              <a:t>força</a:t>
            </a:r>
            <a:r>
              <a:rPr lang="es-ES" sz="2000" dirty="0" smtClean="0"/>
              <a:t>, </a:t>
            </a:r>
            <a:r>
              <a:rPr lang="es-ES" sz="2000" dirty="0" err="1" smtClean="0"/>
              <a:t>dotem</a:t>
            </a:r>
            <a:r>
              <a:rPr lang="es-ES" sz="2000" dirty="0" smtClean="0"/>
              <a:t> a </a:t>
            </a:r>
            <a:r>
              <a:rPr lang="es-ES" sz="2000" dirty="0" err="1" smtClean="0"/>
              <a:t>l’aigua</a:t>
            </a:r>
            <a:r>
              <a:rPr lang="es-ES" sz="2000" dirty="0" smtClean="0"/>
              <a:t> de </a:t>
            </a:r>
            <a:r>
              <a:rPr lang="es-ES" sz="2000" dirty="0" err="1" smtClean="0"/>
              <a:t>certa</a:t>
            </a:r>
            <a:r>
              <a:rPr lang="es-ES" sz="2000" dirty="0" smtClean="0"/>
              <a:t> </a:t>
            </a:r>
            <a:r>
              <a:rPr lang="es-ES" sz="2000" dirty="0" err="1" smtClean="0"/>
              <a:t>inèrcia</a:t>
            </a:r>
            <a:r>
              <a:rPr lang="es-ES" sz="2000" dirty="0" smtClean="0"/>
              <a:t> </a:t>
            </a:r>
            <a:r>
              <a:rPr lang="es-ES" sz="2000" dirty="0" err="1" smtClean="0"/>
              <a:t>tornant</a:t>
            </a:r>
            <a:r>
              <a:rPr lang="es-ES" sz="2000" dirty="0" smtClean="0"/>
              <a:t>-me una </a:t>
            </a:r>
            <a:r>
              <a:rPr lang="es-ES" sz="2000" dirty="0" err="1" smtClean="0"/>
              <a:t>força</a:t>
            </a:r>
            <a:r>
              <a:rPr lang="es-ES" sz="2000" dirty="0" smtClean="0"/>
              <a:t> </a:t>
            </a:r>
            <a:r>
              <a:rPr lang="es-ES" sz="2000" dirty="0" err="1" smtClean="0"/>
              <a:t>d’igual</a:t>
            </a:r>
            <a:r>
              <a:rPr lang="es-ES" sz="2000" dirty="0" smtClean="0"/>
              <a:t> magnitud i </a:t>
            </a:r>
            <a:r>
              <a:rPr lang="es-ES" sz="2000" dirty="0" err="1" smtClean="0"/>
              <a:t>sentit</a:t>
            </a:r>
            <a:r>
              <a:rPr lang="es-ES" sz="2000" dirty="0" smtClean="0"/>
              <a:t> </a:t>
            </a:r>
            <a:r>
              <a:rPr lang="es-ES" sz="2000" dirty="0" err="1" smtClean="0"/>
              <a:t>contrari</a:t>
            </a:r>
            <a:r>
              <a:rPr lang="es-ES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es-ES" sz="2000" dirty="0" smtClean="0"/>
          </a:p>
          <a:p>
            <a:pPr>
              <a:buFont typeface="Arial" pitchFamily="34" charset="0"/>
              <a:buChar char="•"/>
            </a:pPr>
            <a:r>
              <a:rPr lang="es-ES" sz="2000" dirty="0" err="1" smtClean="0"/>
              <a:t>D’aquesta</a:t>
            </a:r>
            <a:r>
              <a:rPr lang="es-ES" sz="2000" dirty="0" smtClean="0"/>
              <a:t> manera si </a:t>
            </a:r>
            <a:r>
              <a:rPr lang="es-ES" sz="2000" dirty="0" err="1" smtClean="0"/>
              <a:t>faig</a:t>
            </a:r>
            <a:r>
              <a:rPr lang="es-ES" sz="2000" dirty="0" smtClean="0"/>
              <a:t> una </a:t>
            </a:r>
            <a:r>
              <a:rPr lang="es-ES" sz="2000" dirty="0" err="1" smtClean="0"/>
              <a:t>força</a:t>
            </a:r>
            <a:r>
              <a:rPr lang="es-ES" sz="2000" dirty="0" smtClean="0"/>
              <a:t> </a:t>
            </a:r>
            <a:r>
              <a:rPr lang="es-ES" sz="2000" dirty="0" err="1" smtClean="0"/>
              <a:t>cap</a:t>
            </a:r>
            <a:r>
              <a:rPr lang="es-ES" sz="2000" dirty="0" smtClean="0"/>
              <a:t> </a:t>
            </a:r>
            <a:r>
              <a:rPr lang="es-ES" sz="2000" dirty="0" err="1" smtClean="0"/>
              <a:t>avall</a:t>
            </a:r>
            <a:r>
              <a:rPr lang="es-ES" sz="2000" dirty="0" smtClean="0"/>
              <a:t>, </a:t>
            </a:r>
            <a:r>
              <a:rPr lang="es-ES" sz="2000" dirty="0" err="1" smtClean="0"/>
              <a:t>l’aigua</a:t>
            </a:r>
            <a:r>
              <a:rPr lang="es-ES" sz="2000" dirty="0" smtClean="0"/>
              <a:t> </a:t>
            </a:r>
            <a:r>
              <a:rPr lang="es-ES" sz="2000" dirty="0" err="1" smtClean="0"/>
              <a:t>em</a:t>
            </a:r>
            <a:r>
              <a:rPr lang="es-ES" sz="2000" dirty="0" smtClean="0"/>
              <a:t> torna una </a:t>
            </a:r>
            <a:r>
              <a:rPr lang="es-ES" sz="2000" dirty="0" err="1" smtClean="0"/>
              <a:t>altre</a:t>
            </a:r>
            <a:r>
              <a:rPr lang="es-ES" sz="2000" dirty="0" smtClean="0"/>
              <a:t> </a:t>
            </a:r>
            <a:r>
              <a:rPr lang="es-ES" sz="2000" dirty="0" err="1" smtClean="0"/>
              <a:t>d’igual</a:t>
            </a:r>
            <a:r>
              <a:rPr lang="es-ES" sz="2000" dirty="0" smtClean="0"/>
              <a:t> magnitud </a:t>
            </a:r>
            <a:r>
              <a:rPr lang="es-ES" sz="2000" dirty="0" err="1" smtClean="0"/>
              <a:t>cap</a:t>
            </a:r>
            <a:r>
              <a:rPr lang="es-ES" sz="2000" dirty="0" smtClean="0"/>
              <a:t> </a:t>
            </a:r>
            <a:r>
              <a:rPr lang="es-ES" sz="2000" dirty="0" err="1" smtClean="0"/>
              <a:t>amunt</a:t>
            </a:r>
            <a:r>
              <a:rPr lang="es-ES" sz="2000" dirty="0" smtClean="0"/>
              <a:t>, </a:t>
            </a:r>
            <a:r>
              <a:rPr lang="es-ES" sz="2000" dirty="0" err="1" smtClean="0"/>
              <a:t>tendint</a:t>
            </a:r>
            <a:r>
              <a:rPr lang="es-ES" sz="2000" dirty="0" smtClean="0"/>
              <a:t>-me a elevar-me. </a:t>
            </a:r>
            <a:r>
              <a:rPr lang="es-ES" sz="2000" dirty="0" err="1" smtClean="0"/>
              <a:t>Empènyer</a:t>
            </a:r>
            <a:r>
              <a:rPr lang="es-ES" sz="2000" dirty="0" smtClean="0"/>
              <a:t> </a:t>
            </a:r>
            <a:r>
              <a:rPr lang="es-ES" sz="2000" dirty="0" err="1" smtClean="0"/>
              <a:t>l’aigua</a:t>
            </a:r>
            <a:r>
              <a:rPr lang="es-ES" sz="2000" dirty="0" smtClean="0"/>
              <a:t> </a:t>
            </a:r>
            <a:r>
              <a:rPr lang="es-ES" sz="2000" dirty="0" err="1" smtClean="0"/>
              <a:t>sempre</a:t>
            </a:r>
            <a:r>
              <a:rPr lang="es-ES" sz="2000" dirty="0" smtClean="0"/>
              <a:t> </a:t>
            </a:r>
            <a:r>
              <a:rPr lang="es-ES" sz="2000" dirty="0" err="1" smtClean="0"/>
              <a:t>cap</a:t>
            </a:r>
            <a:r>
              <a:rPr lang="es-ES" sz="2000" dirty="0" smtClean="0"/>
              <a:t> </a:t>
            </a:r>
            <a:r>
              <a:rPr lang="es-ES" sz="2000" dirty="0" err="1" smtClean="0"/>
              <a:t>enrera</a:t>
            </a:r>
            <a:r>
              <a:rPr lang="es-ES" sz="2000" dirty="0" smtClean="0"/>
              <a:t>, fa que </a:t>
            </a:r>
            <a:r>
              <a:rPr lang="es-ES" sz="2000" dirty="0" err="1" smtClean="0"/>
              <a:t>pogui</a:t>
            </a:r>
            <a:r>
              <a:rPr lang="es-ES" sz="2000" dirty="0" smtClean="0"/>
              <a:t> </a:t>
            </a:r>
            <a:r>
              <a:rPr lang="es-ES" sz="2000" dirty="0" err="1" smtClean="0"/>
              <a:t>avançar</a:t>
            </a:r>
            <a:r>
              <a:rPr lang="es-ES" sz="2000" dirty="0" smtClean="0"/>
              <a:t>.</a:t>
            </a:r>
          </a:p>
          <a:p>
            <a:pPr algn="ctr">
              <a:defRPr/>
            </a:pPr>
            <a:endParaRPr lang="ca-ES" sz="2000" i="1" u="sng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>
              <a:defRPr/>
            </a:pPr>
            <a:endParaRPr lang="ca-ES" sz="2000" i="1" u="sng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ca-ES" sz="2000" i="1" u="sng" dirty="0" smtClean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pPr algn="ctr">
              <a:defRPr/>
            </a:pPr>
            <a:endParaRPr lang="es-ES" sz="2000" i="1" u="sng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8" name="Picture 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30557"/>
            <a:ext cx="2488434" cy="186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330556"/>
            <a:ext cx="2272410" cy="1865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330557"/>
            <a:ext cx="3430300" cy="1865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37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4000" b="1" u="sng" dirty="0" smtClean="0"/>
              <a:t>APRENDRE A NEDAR: PROPULSIÓ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4" name="Rectangle 3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458145" y="980728"/>
            <a:ext cx="821260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000" b="1" u="sng" dirty="0"/>
              <a:t>CONCEPTES D’HIDRODINÀMICA: </a:t>
            </a:r>
            <a:r>
              <a:rPr lang="es-ES" sz="2000" b="1" u="sng" dirty="0" err="1"/>
              <a:t>Forces</a:t>
            </a:r>
            <a:r>
              <a:rPr lang="es-ES" sz="2000" b="1" u="sng" dirty="0"/>
              <a:t> que </a:t>
            </a:r>
            <a:r>
              <a:rPr lang="es-ES" sz="2000" b="1" u="sng" dirty="0" err="1"/>
              <a:t>intervenen</a:t>
            </a:r>
            <a:r>
              <a:rPr lang="es-ES" sz="2000" b="1" u="sng" dirty="0"/>
              <a:t> en la </a:t>
            </a:r>
            <a:r>
              <a:rPr lang="es-ES" sz="2000" b="1" u="sng" dirty="0" err="1"/>
              <a:t>propulsió</a:t>
            </a:r>
            <a:endParaRPr lang="es-ES" sz="2000" b="1" u="sng" dirty="0"/>
          </a:p>
          <a:p>
            <a:pPr algn="ctr">
              <a:defRPr/>
            </a:pPr>
            <a:endParaRPr lang="es-ES_tradnl" sz="2000" b="1" u="sng" dirty="0">
              <a:solidFill>
                <a:srgbClr val="C00000"/>
              </a:solidFill>
            </a:endParaRPr>
          </a:p>
          <a:p>
            <a:pPr algn="ctr">
              <a:defRPr/>
            </a:pPr>
            <a:r>
              <a:rPr lang="es-ES" sz="2000" b="1" i="1" u="sng" dirty="0" smtClean="0">
                <a:solidFill>
                  <a:schemeClr val="accent2">
                    <a:lumMod val="75000"/>
                  </a:schemeClr>
                </a:solidFill>
              </a:rPr>
              <a:t>TEOREMA DE BERNOULLI</a:t>
            </a: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ca-ES" sz="2000" b="1" i="1" u="sng" dirty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defRPr/>
            </a:pPr>
            <a:endParaRPr lang="es-ES" sz="2000" b="1" i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3 Marcador de contenido"/>
          <p:cNvSpPr>
            <a:spLocks noGrp="1"/>
          </p:cNvSpPr>
          <p:nvPr>
            <p:ph sz="half" idx="1"/>
          </p:nvPr>
        </p:nvSpPr>
        <p:spPr>
          <a:xfrm>
            <a:off x="102036" y="1984863"/>
            <a:ext cx="4763463" cy="4386262"/>
          </a:xfrm>
        </p:spPr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  <a:defRPr/>
            </a:pPr>
            <a:r>
              <a:rPr lang="es-ES" sz="2000" dirty="0" err="1" smtClean="0"/>
              <a:t>Quan</a:t>
            </a:r>
            <a:r>
              <a:rPr lang="es-ES" sz="2000" dirty="0" smtClean="0"/>
              <a:t> la </a:t>
            </a:r>
            <a:r>
              <a:rPr lang="es-ES" sz="2000" dirty="0" err="1" smtClean="0"/>
              <a:t>ma</a:t>
            </a:r>
            <a:r>
              <a:rPr lang="es-ES" sz="2000" dirty="0" smtClean="0"/>
              <a:t> es </a:t>
            </a:r>
            <a:r>
              <a:rPr lang="es-ES" sz="2000" dirty="0" err="1" smtClean="0"/>
              <a:t>troba</a:t>
            </a:r>
            <a:r>
              <a:rPr lang="es-ES" sz="2000" dirty="0" smtClean="0"/>
              <a:t> a </a:t>
            </a:r>
            <a:r>
              <a:rPr lang="es-ES" sz="2000" dirty="0" err="1" smtClean="0"/>
              <a:t>l’aigua</a:t>
            </a:r>
            <a:r>
              <a:rPr lang="es-ES" sz="2000" dirty="0" smtClean="0"/>
              <a:t> </a:t>
            </a:r>
            <a:r>
              <a:rPr lang="es-ES" sz="2000" dirty="0"/>
              <a:t>i</a:t>
            </a:r>
            <a:r>
              <a:rPr lang="es-ES" sz="2000" dirty="0" smtClean="0"/>
              <a:t> </a:t>
            </a:r>
            <a:r>
              <a:rPr lang="es-ES" sz="2000" dirty="0" err="1" smtClean="0"/>
              <a:t>s’enfronta</a:t>
            </a:r>
            <a:r>
              <a:rPr lang="es-ES" sz="2000" dirty="0" smtClean="0"/>
              <a:t> a la </a:t>
            </a:r>
            <a:r>
              <a:rPr lang="es-ES" sz="2000" dirty="0" err="1" smtClean="0"/>
              <a:t>corrent</a:t>
            </a:r>
            <a:r>
              <a:rPr lang="es-ES" sz="2000" dirty="0" smtClean="0"/>
              <a:t>, </a:t>
            </a:r>
            <a:r>
              <a:rPr lang="es-ES" sz="2000" dirty="0" err="1" smtClean="0"/>
              <a:t>aquesta</a:t>
            </a:r>
            <a:r>
              <a:rPr lang="es-ES" sz="2000" dirty="0" smtClean="0"/>
              <a:t> es </a:t>
            </a:r>
            <a:r>
              <a:rPr lang="es-ES" sz="2000" dirty="0" err="1" smtClean="0"/>
              <a:t>desplaça</a:t>
            </a:r>
            <a:r>
              <a:rPr lang="es-ES" sz="2000" dirty="0" smtClean="0"/>
              <a:t> </a:t>
            </a:r>
            <a:r>
              <a:rPr lang="es-ES" sz="2000" dirty="0" err="1" smtClean="0"/>
              <a:t>tant</a:t>
            </a:r>
            <a:r>
              <a:rPr lang="es-ES" sz="2000" dirty="0" smtClean="0"/>
              <a:t> </a:t>
            </a:r>
            <a:r>
              <a:rPr lang="es-ES" sz="2000" dirty="0" smtClean="0"/>
              <a:t>por </a:t>
            </a:r>
            <a:r>
              <a:rPr lang="es-ES" sz="2000" dirty="0" err="1" smtClean="0"/>
              <a:t>dalt</a:t>
            </a:r>
            <a:r>
              <a:rPr lang="es-ES" sz="2000" dirty="0" smtClean="0"/>
              <a:t> (nudillos) </a:t>
            </a:r>
            <a:r>
              <a:rPr lang="es-ES" sz="2000" dirty="0" err="1" smtClean="0"/>
              <a:t>com</a:t>
            </a:r>
            <a:r>
              <a:rPr lang="es-ES" sz="2000" dirty="0" smtClean="0"/>
              <a:t> </a:t>
            </a:r>
            <a:r>
              <a:rPr lang="es-ES" sz="2000" dirty="0" smtClean="0"/>
              <a:t>por </a:t>
            </a:r>
            <a:r>
              <a:rPr lang="es-ES" sz="2000" dirty="0" err="1" smtClean="0"/>
              <a:t>solta</a:t>
            </a:r>
            <a:r>
              <a:rPr lang="es-ES" sz="2000" dirty="0" smtClean="0"/>
              <a:t> (</a:t>
            </a:r>
            <a:r>
              <a:rPr lang="es-ES" sz="2000" dirty="0" err="1" smtClean="0"/>
              <a:t>palmell</a:t>
            </a:r>
            <a:r>
              <a:rPr lang="es-ES" sz="2000" dirty="0" smtClean="0"/>
              <a:t>) . Si </a:t>
            </a:r>
            <a:r>
              <a:rPr lang="es-ES" sz="2000" dirty="0" err="1" smtClean="0"/>
              <a:t>l’angle</a:t>
            </a:r>
            <a:r>
              <a:rPr lang="es-ES" sz="2000" dirty="0" smtClean="0"/>
              <a:t> </a:t>
            </a:r>
            <a:r>
              <a:rPr lang="es-ES" sz="2000" dirty="0" err="1" smtClean="0"/>
              <a:t>d’atac</a:t>
            </a:r>
            <a:r>
              <a:rPr lang="es-ES" sz="2000" dirty="0" smtClean="0"/>
              <a:t> </a:t>
            </a:r>
            <a:r>
              <a:rPr lang="es-ES" sz="2000" dirty="0" err="1" smtClean="0"/>
              <a:t>és</a:t>
            </a:r>
            <a:r>
              <a:rPr lang="es-ES" sz="2000" dirty="0" smtClean="0"/>
              <a:t> </a:t>
            </a:r>
            <a:r>
              <a:rPr lang="es-ES" sz="2000" dirty="0" err="1" smtClean="0"/>
              <a:t>correcte</a:t>
            </a:r>
            <a:r>
              <a:rPr lang="es-ES" sz="2000" dirty="0" smtClean="0"/>
              <a:t>, la </a:t>
            </a:r>
            <a:r>
              <a:rPr lang="es-ES" sz="2000" dirty="0" err="1" smtClean="0"/>
              <a:t>corrent</a:t>
            </a:r>
            <a:r>
              <a:rPr lang="es-ES" sz="2000" dirty="0" smtClean="0"/>
              <a:t> </a:t>
            </a:r>
            <a:r>
              <a:rPr lang="es-ES" sz="2000" dirty="0" err="1" smtClean="0"/>
              <a:t>d’aigua</a:t>
            </a:r>
            <a:r>
              <a:rPr lang="es-ES" sz="2000" dirty="0" smtClean="0"/>
              <a:t> que </a:t>
            </a:r>
            <a:r>
              <a:rPr lang="es-ES" sz="2000" dirty="0" err="1" smtClean="0"/>
              <a:t>passa</a:t>
            </a:r>
            <a:r>
              <a:rPr lang="es-ES" sz="2000" dirty="0" smtClean="0"/>
              <a:t> por sobre la </a:t>
            </a:r>
            <a:r>
              <a:rPr lang="es-ES" sz="2000" dirty="0" err="1" smtClean="0"/>
              <a:t>ma</a:t>
            </a:r>
            <a:r>
              <a:rPr lang="es-ES" sz="2000" dirty="0" smtClean="0"/>
              <a:t> es </a:t>
            </a:r>
            <a:r>
              <a:rPr lang="es-ES" sz="2000" dirty="0" err="1" smtClean="0"/>
              <a:t>desplaçarà</a:t>
            </a:r>
            <a:r>
              <a:rPr lang="es-ES" sz="2000" dirty="0" smtClean="0"/>
              <a:t> a </a:t>
            </a:r>
            <a:r>
              <a:rPr lang="es-ES" sz="2000" dirty="0" err="1" smtClean="0"/>
              <a:t>major</a:t>
            </a:r>
            <a:r>
              <a:rPr lang="es-ES" sz="2000" dirty="0" smtClean="0"/>
              <a:t> </a:t>
            </a:r>
            <a:r>
              <a:rPr lang="es-ES" sz="2000" dirty="0" err="1" smtClean="0"/>
              <a:t>velocitadt</a:t>
            </a:r>
            <a:r>
              <a:rPr lang="es-ES" sz="2000" dirty="0" smtClean="0"/>
              <a:t> que la </a:t>
            </a:r>
            <a:r>
              <a:rPr lang="es-ES" sz="2000" dirty="0" err="1" smtClean="0"/>
              <a:t>corrent</a:t>
            </a:r>
            <a:r>
              <a:rPr lang="es-ES" sz="2000" dirty="0" smtClean="0"/>
              <a:t> </a:t>
            </a:r>
            <a:r>
              <a:rPr lang="es-ES" sz="2000" dirty="0" err="1" smtClean="0"/>
              <a:t>d’aigua</a:t>
            </a:r>
            <a:r>
              <a:rPr lang="es-ES" sz="2000" dirty="0" smtClean="0"/>
              <a:t> que </a:t>
            </a:r>
            <a:r>
              <a:rPr lang="es-ES" sz="2000" dirty="0" err="1" smtClean="0"/>
              <a:t>passa</a:t>
            </a:r>
            <a:r>
              <a:rPr lang="es-ES" sz="2000" dirty="0" smtClean="0"/>
              <a:t> per sota de la ma.</a:t>
            </a:r>
          </a:p>
          <a:p>
            <a:pPr marL="0" indent="0">
              <a:buNone/>
              <a:defRPr/>
            </a:pPr>
            <a:endParaRPr lang="es-ES" sz="2000" dirty="0" smtClean="0"/>
          </a:p>
          <a:p>
            <a:pPr marL="0" indent="0">
              <a:buFont typeface="Arial" pitchFamily="34" charset="0"/>
              <a:buChar char="•"/>
              <a:defRPr/>
            </a:pPr>
            <a:r>
              <a:rPr lang="es-ES" sz="2000" dirty="0" err="1" smtClean="0"/>
              <a:t>Això</a:t>
            </a:r>
            <a:r>
              <a:rPr lang="es-ES" sz="2000" dirty="0" smtClean="0"/>
              <a:t> origina una </a:t>
            </a:r>
            <a:r>
              <a:rPr lang="es-ES" sz="2000" dirty="0" err="1" smtClean="0"/>
              <a:t>pressió</a:t>
            </a:r>
            <a:r>
              <a:rPr lang="es-ES" sz="2000" dirty="0" smtClean="0"/>
              <a:t> diferencial entre el </a:t>
            </a:r>
            <a:r>
              <a:rPr lang="es-ES" sz="2000" dirty="0" err="1" smtClean="0"/>
              <a:t>palmell</a:t>
            </a:r>
            <a:r>
              <a:rPr lang="es-ES" sz="2000" dirty="0" smtClean="0"/>
              <a:t> </a:t>
            </a:r>
            <a:r>
              <a:rPr lang="es-ES" sz="2000" dirty="0"/>
              <a:t>i</a:t>
            </a:r>
            <a:r>
              <a:rPr lang="es-ES" sz="2000" dirty="0" smtClean="0"/>
              <a:t> </a:t>
            </a:r>
            <a:r>
              <a:rPr lang="es-ES" sz="2000" dirty="0" err="1" smtClean="0"/>
              <a:t>els</a:t>
            </a:r>
            <a:r>
              <a:rPr lang="es-ES" sz="2000" dirty="0" smtClean="0"/>
              <a:t> nudillos que </a:t>
            </a:r>
            <a:r>
              <a:rPr lang="es-ES" sz="2000" dirty="0" err="1" smtClean="0"/>
              <a:t>produeixen</a:t>
            </a:r>
            <a:r>
              <a:rPr lang="es-ES" sz="2000" dirty="0" smtClean="0"/>
              <a:t> una </a:t>
            </a:r>
            <a:r>
              <a:rPr lang="es-ES" sz="2000" dirty="0" err="1" smtClean="0"/>
              <a:t>força</a:t>
            </a:r>
            <a:r>
              <a:rPr lang="es-ES" sz="2000" dirty="0" smtClean="0"/>
              <a:t> </a:t>
            </a:r>
            <a:r>
              <a:rPr lang="es-ES" sz="2000" dirty="0" smtClean="0"/>
              <a:t>elevadora (</a:t>
            </a:r>
            <a:r>
              <a:rPr lang="es-ES" sz="2000" u="sng" dirty="0" smtClean="0"/>
              <a:t>F de </a:t>
            </a:r>
            <a:r>
              <a:rPr lang="es-ES" sz="2000" u="sng" dirty="0" err="1" smtClean="0"/>
              <a:t>sustentació</a:t>
            </a:r>
            <a:r>
              <a:rPr lang="es-ES" sz="2000" dirty="0" smtClean="0"/>
              <a:t>)</a:t>
            </a:r>
          </a:p>
          <a:p>
            <a:pPr>
              <a:defRPr/>
            </a:pPr>
            <a:endParaRPr lang="es-ES" sz="2000" dirty="0"/>
          </a:p>
        </p:txBody>
      </p:sp>
      <p:sp>
        <p:nvSpPr>
          <p:cNvPr id="9" name="6 Marcador de contenido"/>
          <p:cNvSpPr txBox="1">
            <a:spLocks/>
          </p:cNvSpPr>
          <p:nvPr/>
        </p:nvSpPr>
        <p:spPr>
          <a:xfrm>
            <a:off x="5024652" y="1964009"/>
            <a:ext cx="4037012" cy="43862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r>
              <a:rPr lang="es-ES" sz="2000" dirty="0" err="1" smtClean="0"/>
              <a:t>Quan</a:t>
            </a:r>
            <a:r>
              <a:rPr lang="es-ES" sz="2000" dirty="0" smtClean="0"/>
              <a:t> </a:t>
            </a:r>
            <a:r>
              <a:rPr lang="es-ES" sz="2000" dirty="0" err="1" smtClean="0"/>
              <a:t>aquesta</a:t>
            </a:r>
            <a:r>
              <a:rPr lang="es-ES" sz="2000" dirty="0" smtClean="0"/>
              <a:t>  </a:t>
            </a:r>
            <a:r>
              <a:rPr lang="es-ES" sz="2000" u="sng" dirty="0" smtClean="0"/>
              <a:t>F. de </a:t>
            </a:r>
            <a:r>
              <a:rPr lang="es-ES" sz="2000" u="sng" dirty="0" err="1" smtClean="0"/>
              <a:t>sustentació</a:t>
            </a:r>
            <a:r>
              <a:rPr lang="es-ES" sz="2000" u="sng" dirty="0" smtClean="0"/>
              <a:t> </a:t>
            </a:r>
            <a:r>
              <a:rPr lang="es-ES" sz="2000" dirty="0" err="1" smtClean="0"/>
              <a:t>interactua</a:t>
            </a:r>
            <a:r>
              <a:rPr lang="es-ES" sz="2000" dirty="0" smtClean="0"/>
              <a:t> </a:t>
            </a:r>
            <a:r>
              <a:rPr lang="es-ES" sz="2000" dirty="0" err="1" smtClean="0"/>
              <a:t>amb</a:t>
            </a:r>
            <a:r>
              <a:rPr lang="es-ES" sz="2000" dirty="0" smtClean="0"/>
              <a:t> la </a:t>
            </a:r>
            <a:r>
              <a:rPr lang="es-ES" sz="2000" u="sng" dirty="0" smtClean="0"/>
              <a:t>F. de resistencia al</a:t>
            </a:r>
            <a:r>
              <a:rPr lang="es-ES" sz="2000" dirty="0" smtClean="0"/>
              <a:t> </a:t>
            </a:r>
            <a:r>
              <a:rPr lang="es-ES" sz="2000" u="sng" dirty="0" smtClean="0"/>
              <a:t>avance </a:t>
            </a:r>
            <a:r>
              <a:rPr lang="es-ES" sz="2000" dirty="0" smtClean="0"/>
              <a:t>de la </a:t>
            </a:r>
            <a:r>
              <a:rPr lang="es-ES" sz="2000" dirty="0" err="1" smtClean="0"/>
              <a:t>ma</a:t>
            </a:r>
            <a:r>
              <a:rPr lang="es-ES" sz="2000" dirty="0" smtClean="0"/>
              <a:t> a través del fluid que </a:t>
            </a:r>
            <a:r>
              <a:rPr lang="es-ES" sz="2000" dirty="0" err="1" smtClean="0"/>
              <a:t>aquesta</a:t>
            </a:r>
            <a:r>
              <a:rPr lang="es-ES" sz="2000" dirty="0" smtClean="0"/>
              <a:t> </a:t>
            </a:r>
            <a:r>
              <a:rPr lang="es-ES" sz="2000" dirty="0" err="1" smtClean="0"/>
              <a:t>exerceix</a:t>
            </a:r>
            <a:r>
              <a:rPr lang="es-ES" sz="2000" dirty="0" smtClean="0"/>
              <a:t> sobre aquella, dona como </a:t>
            </a:r>
            <a:r>
              <a:rPr lang="es-ES" sz="2000" dirty="0" err="1" smtClean="0"/>
              <a:t>resultant</a:t>
            </a:r>
            <a:r>
              <a:rPr lang="es-ES" sz="2000" dirty="0" smtClean="0"/>
              <a:t> una </a:t>
            </a:r>
            <a:r>
              <a:rPr lang="es-ES" sz="2000" dirty="0" err="1" smtClean="0"/>
              <a:t>força</a:t>
            </a:r>
            <a:r>
              <a:rPr lang="es-ES" sz="2000" dirty="0" smtClean="0"/>
              <a:t> </a:t>
            </a:r>
            <a:r>
              <a:rPr lang="es-ES" sz="2000" dirty="0" smtClean="0"/>
              <a:t>que propulsa el </a:t>
            </a:r>
            <a:r>
              <a:rPr lang="es-ES" sz="2000" dirty="0" err="1" smtClean="0"/>
              <a:t>cos</a:t>
            </a:r>
            <a:r>
              <a:rPr lang="es-ES" sz="2000" dirty="0" smtClean="0"/>
              <a:t> del nadador </a:t>
            </a:r>
            <a:r>
              <a:rPr lang="es-ES" sz="2000" dirty="0" err="1" smtClean="0"/>
              <a:t>cap</a:t>
            </a:r>
            <a:r>
              <a:rPr lang="es-ES" sz="2000" dirty="0" smtClean="0"/>
              <a:t> al </a:t>
            </a:r>
            <a:r>
              <a:rPr lang="es-ES" sz="2000" dirty="0" err="1" smtClean="0"/>
              <a:t>davant</a:t>
            </a:r>
            <a:r>
              <a:rPr lang="es-ES" sz="2000" dirty="0" smtClean="0"/>
              <a:t> (</a:t>
            </a:r>
            <a:r>
              <a:rPr lang="es-ES" sz="2000" u="sng" dirty="0" smtClean="0"/>
              <a:t>F. </a:t>
            </a:r>
            <a:r>
              <a:rPr lang="es-ES" sz="2000" u="sng" dirty="0" err="1" smtClean="0"/>
              <a:t>propulsió</a:t>
            </a:r>
            <a:r>
              <a:rPr lang="es-ES" sz="2000" dirty="0" smtClean="0"/>
              <a:t>)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13789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a-ES" sz="3600" b="1" u="sng" dirty="0" smtClean="0"/>
              <a:t>APRENDRE A NEDAR: PROPULSIÓ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4" name="Rectangle 3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6220053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6 Marcador de contenido"/>
          <p:cNvSpPr>
            <a:spLocks noGrp="1"/>
          </p:cNvSpPr>
          <p:nvPr>
            <p:ph sz="half" idx="4294967295"/>
          </p:nvPr>
        </p:nvSpPr>
        <p:spPr>
          <a:xfrm>
            <a:off x="179512" y="980728"/>
            <a:ext cx="8964488" cy="532164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ca-ES" sz="2000" dirty="0" smtClean="0"/>
              <a:t>En l’objectiu UTILITARI és necessari el domini de la propulsió per poder desplaçar-se en el medi, girar, canviar de direcció, significant aquest domini com a objectiu bàsic de seguretat. </a:t>
            </a:r>
            <a:r>
              <a:rPr lang="ca-ES" sz="2000" i="1" dirty="0" smtClean="0"/>
              <a:t>Els objectius que es plantegin a nivell propulsiu durant l’adaptació, NO HAURIEN DE BUSCAR SIMILITUD AMB LA TÈCNICA DELS ESTILS</a:t>
            </a:r>
          </a:p>
          <a:p>
            <a:pPr marL="0" indent="0">
              <a:buNone/>
            </a:pPr>
            <a:r>
              <a:rPr lang="ca-ES" sz="2000" dirty="0" smtClean="0"/>
              <a:t>Les </a:t>
            </a:r>
            <a:r>
              <a:rPr lang="ca-ES" sz="2000" dirty="0"/>
              <a:t>f</a:t>
            </a:r>
            <a:r>
              <a:rPr lang="ca-ES" sz="2000" dirty="0" smtClean="0"/>
              <a:t>orces que generen la propulsió estan formades per l’acció dels braços i cames aïllats o  l’acció dels braços i cames conjuntament.</a:t>
            </a:r>
            <a:endParaRPr lang="ca-ES" sz="2000" dirty="0"/>
          </a:p>
          <a:p>
            <a:pPr marL="0" indent="0">
              <a:buNone/>
            </a:pPr>
            <a:r>
              <a:rPr lang="ca-ES" sz="2000" b="1" i="1" u="sng" dirty="0" smtClean="0"/>
              <a:t>CLASSIFICACIÓ TIPUS DE LES PROPULSIONS BÀSIQUES</a:t>
            </a:r>
          </a:p>
          <a:p>
            <a:pPr marL="0" indent="0">
              <a:buNone/>
            </a:pPr>
            <a:endParaRPr lang="ca-ES" sz="2000" dirty="0"/>
          </a:p>
          <a:p>
            <a:pPr marL="0" indent="0">
              <a:buNone/>
            </a:pPr>
            <a:r>
              <a:rPr lang="ca-ES" sz="2000" b="1" dirty="0" smtClean="0">
                <a:solidFill>
                  <a:srgbClr val="FF0000"/>
                </a:solidFill>
              </a:rPr>
              <a:t>Posició cos		Font 		Coordinació dels		Respiració</a:t>
            </a:r>
          </a:p>
          <a:p>
            <a:pPr marL="0" indent="0">
              <a:buNone/>
            </a:pPr>
            <a:r>
              <a:rPr lang="ca-ES" sz="2000" b="1" dirty="0">
                <a:solidFill>
                  <a:srgbClr val="FF0000"/>
                </a:solidFill>
              </a:rPr>
              <a:t>	</a:t>
            </a:r>
            <a:r>
              <a:rPr lang="ca-ES" sz="2000" b="1" dirty="0" smtClean="0">
                <a:solidFill>
                  <a:srgbClr val="FF0000"/>
                </a:solidFill>
              </a:rPr>
              <a:t>		Propulsora	Segments	</a:t>
            </a:r>
            <a:r>
              <a:rPr lang="ca-ES" sz="2000" dirty="0" smtClean="0"/>
              <a:t>		</a:t>
            </a:r>
          </a:p>
          <a:p>
            <a:pPr marL="0" indent="0">
              <a:buNone/>
            </a:pPr>
            <a:endParaRPr lang="ca-ES" sz="2000" dirty="0"/>
          </a:p>
          <a:p>
            <a:pPr marL="0" indent="0">
              <a:buNone/>
            </a:pPr>
            <a:r>
              <a:rPr lang="ca-ES" sz="2000" dirty="0" smtClean="0"/>
              <a:t>-VENTRAL		-PEUS		-MOV. ALTERNATIUS	-LLIURE</a:t>
            </a:r>
          </a:p>
          <a:p>
            <a:pPr marL="0" indent="0">
              <a:buNone/>
            </a:pPr>
            <a:r>
              <a:rPr lang="ca-ES" sz="2000" dirty="0" smtClean="0"/>
              <a:t>-LATERAL		-BRAÇOS	</a:t>
            </a:r>
          </a:p>
          <a:p>
            <a:pPr marL="0" indent="0">
              <a:buNone/>
            </a:pPr>
            <a:r>
              <a:rPr lang="ca-ES" sz="2000" dirty="0" smtClean="0"/>
              <a:t>-DORSAL			-NADO COMPL	-MOV. SIMULTANIS	 -COORD	</a:t>
            </a:r>
          </a:p>
        </p:txBody>
      </p:sp>
      <p:cxnSp>
        <p:nvCxnSpPr>
          <p:cNvPr id="9" name="Connector recte 8"/>
          <p:cNvCxnSpPr>
            <a:stCxn id="7" idx="1"/>
          </p:cNvCxnSpPr>
          <p:nvPr/>
        </p:nvCxnSpPr>
        <p:spPr>
          <a:xfrm>
            <a:off x="179512" y="3641552"/>
            <a:ext cx="8707263" cy="34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recte 10"/>
          <p:cNvCxnSpPr/>
          <p:nvPr/>
        </p:nvCxnSpPr>
        <p:spPr>
          <a:xfrm>
            <a:off x="179512" y="4653136"/>
            <a:ext cx="870726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76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4000" b="1" u="sng" dirty="0" smtClean="0"/>
              <a:t>APRENDRE A NEDAR: PROPULSIÓ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6211926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815333" y="1052736"/>
            <a:ext cx="67810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a-ES" sz="2000" b="1" i="1" u="sng" dirty="0" smtClean="0"/>
              <a:t>FACTORS DE TREBALL DE LA PROPULSIÓ</a:t>
            </a:r>
            <a:endParaRPr lang="es-ES" sz="2000" dirty="0"/>
          </a:p>
        </p:txBody>
      </p:sp>
      <p:graphicFrame>
        <p:nvGraphicFramePr>
          <p:cNvPr id="8" name="Tau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571849"/>
              </p:ext>
            </p:extLst>
          </p:nvPr>
        </p:nvGraphicFramePr>
        <p:xfrm>
          <a:off x="458146" y="1628800"/>
          <a:ext cx="8419236" cy="422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206"/>
                <a:gridCol w="1403206"/>
                <a:gridCol w="1403206"/>
                <a:gridCol w="1403206"/>
                <a:gridCol w="1403206"/>
                <a:gridCol w="1403206"/>
              </a:tblGrid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POSICIÓ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DIRECCIÓ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SEGMENT PROPULSIUS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ACCIÓ SEGM. PROPULSIUS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RITME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RESPIRACIÓ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VENTRAL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DAVANT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BRAÇOS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ALTERNATIV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RÀPID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FRONTAL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DORSAL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DARRERA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CAMES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SIMULTÀNIA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LENT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LATERAL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dirty="0" smtClean="0"/>
                        <a:t>LATERAL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ESQUERRA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BRAÇOS + CAMES (NADO COMPLERT)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VERTICAL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PROGRESSIU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LLIURE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DRETA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HORITZONT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REGRESSIU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COMBINADA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CANVIS DIRECCIÓ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AÈRIA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CANVIS DE RITME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AQUÀTICA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4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4000" b="1" u="sng" dirty="0" smtClean="0"/>
              <a:t>APRENDRE A NEDAR: PROPULSIÓ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Rectangle 3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5" name="Imatge 4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547" y="6260623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458146" y="847681"/>
            <a:ext cx="842577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000" b="1" i="1" u="sng" dirty="0" smtClean="0"/>
              <a:t>En quant a la METODOLOGIA en aquesta 4ª fase de la PROPULSIÓ</a:t>
            </a:r>
          </a:p>
          <a:p>
            <a:r>
              <a:rPr lang="ca-ES" sz="2000" b="1" i="1" u="sng" dirty="0"/>
              <a:t> </a:t>
            </a:r>
            <a:endParaRPr lang="ca-ES" sz="2000" dirty="0"/>
          </a:p>
          <a:p>
            <a:pPr marL="342900" indent="-342900">
              <a:buFontTx/>
              <a:buChar char="-"/>
            </a:pPr>
            <a:r>
              <a:rPr lang="ca-ES" sz="2000" dirty="0" smtClean="0"/>
              <a:t>Tenir en compte quines són les formes propulsives més adients:</a:t>
            </a:r>
          </a:p>
          <a:p>
            <a:r>
              <a:rPr lang="ca-ES" sz="2000" dirty="0" smtClean="0"/>
              <a:t>	*per començar</a:t>
            </a:r>
          </a:p>
          <a:p>
            <a:r>
              <a:rPr lang="ca-ES" sz="2000" dirty="0" smtClean="0"/>
              <a:t>	*les més utilitzades o triades pels alumnes</a:t>
            </a:r>
          </a:p>
          <a:p>
            <a:pPr marL="342900" indent="-342900">
              <a:buFontTx/>
              <a:buChar char="-"/>
            </a:pPr>
            <a:r>
              <a:rPr lang="ca-ES" sz="2000" dirty="0" smtClean="0"/>
              <a:t>Quins són els aspectes que faciliten o dificulten l’aplicació pràctica dels diferents tipus de propulsió:</a:t>
            </a:r>
          </a:p>
          <a:p>
            <a:r>
              <a:rPr lang="ca-ES" sz="2000" dirty="0" smtClean="0"/>
              <a:t>	*posició del cos (hidrodinàmica, facilitat d’adquisició....)</a:t>
            </a:r>
          </a:p>
          <a:p>
            <a:r>
              <a:rPr lang="ca-ES" sz="2000" dirty="0" smtClean="0"/>
              <a:t>	*respiració (execució, facilitat/dificultat)</a:t>
            </a:r>
          </a:p>
          <a:p>
            <a:r>
              <a:rPr lang="ca-ES" sz="2000" dirty="0" smtClean="0"/>
              <a:t>	*exigència física: esforç</a:t>
            </a:r>
          </a:p>
          <a:p>
            <a:r>
              <a:rPr lang="ca-ES" sz="2000" dirty="0" smtClean="0"/>
              <a:t>	*orientació</a:t>
            </a:r>
          </a:p>
          <a:p>
            <a:r>
              <a:rPr lang="ca-ES" sz="2000" dirty="0" smtClean="0"/>
              <a:t>	*utilitat per a posteriors aprenentatges</a:t>
            </a:r>
          </a:p>
          <a:p>
            <a:pPr marL="342900" indent="-342900">
              <a:buFontTx/>
              <a:buChar char="-"/>
            </a:pPr>
            <a:r>
              <a:rPr lang="ca-ES" sz="2000" dirty="0" smtClean="0"/>
              <a:t>No condicionar des d’un principi una acció propulsiva determinada, permetre que cadascú busqui la solució</a:t>
            </a:r>
          </a:p>
          <a:p>
            <a:pPr marL="342900" indent="-342900">
              <a:buFontTx/>
              <a:buChar char="-"/>
            </a:pPr>
            <a:r>
              <a:rPr lang="ca-ES" sz="2000" dirty="0" smtClean="0"/>
              <a:t>No treballar de forma exclusiva, amb una única forma propulsiva</a:t>
            </a:r>
          </a:p>
          <a:p>
            <a:pPr marL="342900" indent="-342900">
              <a:buFontTx/>
              <a:buChar char="-"/>
            </a:pPr>
            <a:r>
              <a:rPr lang="ca-ES" sz="2000" dirty="0" smtClean="0"/>
              <a:t>Incloure dins del treball de la propulsió, els canvis de sentit i de direcció</a:t>
            </a:r>
          </a:p>
          <a:p>
            <a:pPr marL="342900" indent="-342900">
              <a:buFontTx/>
              <a:buChar char="-"/>
            </a:pPr>
            <a:r>
              <a:rPr lang="ca-ES" sz="2000" dirty="0" smtClean="0"/>
              <a:t>Insistir en prendre consciència de la correcta aplicació de les forces</a:t>
            </a:r>
          </a:p>
          <a:p>
            <a:pPr lvl="1"/>
            <a:endParaRPr lang="ca-ES" sz="2000" dirty="0" smtClean="0"/>
          </a:p>
          <a:p>
            <a:endParaRPr lang="ca-ES" sz="2000" b="1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143515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o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sz="4000" b="1" u="sng" dirty="0" smtClean="0"/>
              <a:t>APRENDRE A NEDAR: PROPULSIÓ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6" name="Rectangle 5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7" name="Imatge 6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46" y="6211927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tge 7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6218316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458146" y="847681"/>
            <a:ext cx="84257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sz="2000" b="1" i="1" u="sng" dirty="0" smtClean="0"/>
              <a:t>En quant a la METODOLOGIA en aquesta 4ª fase de la PROPULSIÓ</a:t>
            </a:r>
          </a:p>
          <a:p>
            <a:r>
              <a:rPr lang="ca-ES" sz="2000" b="1" i="1" u="sng" dirty="0"/>
              <a:t> </a:t>
            </a:r>
            <a:endParaRPr lang="ca-ES" sz="2000" dirty="0" smtClean="0"/>
          </a:p>
          <a:p>
            <a:r>
              <a:rPr lang="es-ES" sz="2000" b="1" dirty="0" smtClean="0"/>
              <a:t>-    </a:t>
            </a:r>
            <a:r>
              <a:rPr lang="es-ES" sz="2000" b="1" dirty="0" err="1" smtClean="0"/>
              <a:t>Rebutjar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els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exercicis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estàtics</a:t>
            </a:r>
            <a:r>
              <a:rPr lang="es-ES" sz="2000" dirty="0" smtClean="0"/>
              <a:t>, </a:t>
            </a:r>
            <a:r>
              <a:rPr lang="es-ES" sz="2000" dirty="0" err="1" smtClean="0"/>
              <a:t>provocant</a:t>
            </a:r>
            <a:r>
              <a:rPr lang="es-ES" sz="2000" dirty="0" smtClean="0"/>
              <a:t> </a:t>
            </a:r>
            <a:r>
              <a:rPr lang="es-ES" sz="2000" dirty="0" err="1" smtClean="0"/>
              <a:t>sempre</a:t>
            </a:r>
            <a:r>
              <a:rPr lang="es-ES" sz="2000" dirty="0" smtClean="0"/>
              <a:t> que el </a:t>
            </a:r>
            <a:r>
              <a:rPr lang="es-ES" sz="2000" dirty="0" err="1" smtClean="0"/>
              <a:t>nen</a:t>
            </a:r>
            <a:r>
              <a:rPr lang="es-ES" sz="2000" dirty="0" smtClean="0"/>
              <a:t> </a:t>
            </a:r>
            <a:r>
              <a:rPr lang="es-ES" sz="2000" dirty="0" err="1" smtClean="0"/>
              <a:t>adquireixi</a:t>
            </a:r>
            <a:r>
              <a:rPr lang="es-ES" sz="2000" dirty="0" smtClean="0"/>
              <a:t> </a:t>
            </a:r>
            <a:r>
              <a:rPr lang="es-ES" sz="2000" dirty="0" err="1" smtClean="0"/>
              <a:t>experiències</a:t>
            </a:r>
            <a:r>
              <a:rPr lang="es-ES" sz="2000" dirty="0" smtClean="0"/>
              <a:t> </a:t>
            </a:r>
            <a:r>
              <a:rPr lang="es-ES" sz="2000" dirty="0" err="1" smtClean="0"/>
              <a:t>dinàmiques</a:t>
            </a:r>
            <a:r>
              <a:rPr lang="es-ES" sz="2000" dirty="0" smtClean="0"/>
              <a:t>. </a:t>
            </a:r>
            <a:r>
              <a:rPr lang="es-ES" sz="2000" dirty="0" err="1" smtClean="0"/>
              <a:t>Algunes</a:t>
            </a:r>
            <a:r>
              <a:rPr lang="es-ES" sz="2000" dirty="0" smtClean="0"/>
              <a:t> tasques </a:t>
            </a:r>
            <a:r>
              <a:rPr lang="es-ES" sz="2000" dirty="0" err="1" smtClean="0"/>
              <a:t>com</a:t>
            </a:r>
            <a:r>
              <a:rPr lang="es-ES" sz="2000" dirty="0" smtClean="0"/>
              <a:t> poden ser la </a:t>
            </a:r>
            <a:r>
              <a:rPr lang="es-ES" sz="2000" dirty="0" err="1" smtClean="0"/>
              <a:t>respiració</a:t>
            </a:r>
            <a:r>
              <a:rPr lang="es-ES" sz="2000" dirty="0" smtClean="0"/>
              <a:t> lateral han de ser </a:t>
            </a:r>
            <a:r>
              <a:rPr lang="es-ES" sz="2000" dirty="0" err="1" smtClean="0"/>
              <a:t>realitzades</a:t>
            </a:r>
            <a:r>
              <a:rPr lang="es-ES" sz="2000" dirty="0" smtClean="0"/>
              <a:t> </a:t>
            </a:r>
            <a:r>
              <a:rPr lang="es-ES" sz="2000" dirty="0" err="1" smtClean="0"/>
              <a:t>prèviament</a:t>
            </a:r>
            <a:r>
              <a:rPr lang="es-ES" sz="2000" dirty="0" smtClean="0"/>
              <a:t> en sec.</a:t>
            </a:r>
            <a:br>
              <a:rPr lang="es-ES" sz="2000" dirty="0" smtClean="0"/>
            </a:br>
            <a:r>
              <a:rPr lang="es-ES" sz="2000" i="1" dirty="0" err="1" smtClean="0"/>
              <a:t>Només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traballarem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estàtic</a:t>
            </a:r>
            <a:r>
              <a:rPr lang="es-ES" sz="2000" i="1" dirty="0" smtClean="0"/>
              <a:t> en cas </a:t>
            </a:r>
            <a:r>
              <a:rPr lang="es-ES" sz="2000" i="1" dirty="0" err="1" smtClean="0"/>
              <a:t>d’aprende</a:t>
            </a:r>
            <a:r>
              <a:rPr lang="es-ES" sz="2000" i="1" dirty="0" smtClean="0"/>
              <a:t> una tasca complexa</a:t>
            </a:r>
            <a:r>
              <a:rPr lang="es-ES" sz="2000" dirty="0" smtClean="0"/>
              <a:t>. </a:t>
            </a:r>
          </a:p>
          <a:p>
            <a:r>
              <a:rPr lang="es-ES" sz="2000" dirty="0" smtClean="0"/>
              <a:t>-    </a:t>
            </a:r>
            <a:r>
              <a:rPr lang="es-ES" sz="2000" dirty="0" err="1" smtClean="0"/>
              <a:t>Podem</a:t>
            </a:r>
            <a:r>
              <a:rPr lang="es-ES" sz="2000" dirty="0" smtClean="0"/>
              <a:t> </a:t>
            </a:r>
            <a:r>
              <a:rPr lang="es-ES" sz="2000" b="1" dirty="0" err="1" smtClean="0"/>
              <a:t>incluire</a:t>
            </a:r>
            <a:r>
              <a:rPr lang="es-ES" sz="2000" b="1" dirty="0" smtClean="0"/>
              <a:t> material </a:t>
            </a:r>
            <a:r>
              <a:rPr lang="es-ES" sz="2000" dirty="0" err="1" smtClean="0"/>
              <a:t>com</a:t>
            </a:r>
            <a:r>
              <a:rPr lang="es-ES" sz="2000" dirty="0" smtClean="0"/>
              <a:t> les </a:t>
            </a:r>
            <a:r>
              <a:rPr lang="es-ES" sz="2000" dirty="0" err="1" smtClean="0"/>
              <a:t>aletes</a:t>
            </a:r>
            <a:r>
              <a:rPr lang="es-ES" sz="2000" dirty="0" smtClean="0"/>
              <a:t>,</a:t>
            </a:r>
          </a:p>
          <a:p>
            <a:r>
              <a:rPr lang="es-ES" sz="2000" dirty="0" smtClean="0"/>
              <a:t>-    </a:t>
            </a:r>
            <a:r>
              <a:rPr lang="es-ES" sz="2000" dirty="0" err="1" smtClean="0"/>
              <a:t>Plantejar</a:t>
            </a:r>
            <a:r>
              <a:rPr lang="es-ES" sz="2000" dirty="0" smtClean="0"/>
              <a:t> </a:t>
            </a:r>
            <a:r>
              <a:rPr lang="es-ES" sz="2000" dirty="0" err="1" smtClean="0"/>
              <a:t>progressions</a:t>
            </a:r>
            <a:r>
              <a:rPr lang="es-ES" sz="2000" dirty="0" smtClean="0"/>
              <a:t> en un </a:t>
            </a:r>
            <a:r>
              <a:rPr lang="es-ES" sz="2000" dirty="0" err="1" smtClean="0"/>
              <a:t>pla</a:t>
            </a:r>
            <a:r>
              <a:rPr lang="es-ES" sz="2000" dirty="0" smtClean="0"/>
              <a:t> vertical i horizontal </a:t>
            </a:r>
          </a:p>
          <a:p>
            <a:endParaRPr lang="ca-ES" sz="2000" dirty="0" smtClean="0"/>
          </a:p>
          <a:p>
            <a:pPr marL="342900" indent="-342900" eaLnBrk="0" hangingPunct="0">
              <a:buFontTx/>
              <a:buChar char="-"/>
              <a:defRPr/>
            </a:pPr>
            <a:r>
              <a:rPr lang="es-ES" sz="2000" dirty="0" err="1" smtClean="0">
                <a:solidFill>
                  <a:srgbClr val="000000"/>
                </a:solidFill>
                <a:cs typeface="Times New Roman" pitchFamily="18" charset="0"/>
              </a:rPr>
              <a:t>Tenir</a:t>
            </a:r>
            <a:r>
              <a:rPr lang="es-E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en 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en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compte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que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arribem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 a un nado que </a:t>
            </a:r>
            <a:r>
              <a:rPr lang="es-ES" sz="2000" dirty="0" err="1" smtClean="0">
                <a:solidFill>
                  <a:srgbClr val="000000"/>
                </a:solidFill>
                <a:cs typeface="Times New Roman" pitchFamily="18" charset="0"/>
              </a:rPr>
              <a:t>resulti</a:t>
            </a:r>
            <a:r>
              <a:rPr lang="es-E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rentable per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als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nens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, que </a:t>
            </a:r>
            <a:r>
              <a:rPr lang="es-ES" sz="2000" dirty="0" err="1" smtClean="0">
                <a:solidFill>
                  <a:srgbClr val="000000"/>
                </a:solidFill>
                <a:cs typeface="Times New Roman" pitchFamily="18" charset="0"/>
              </a:rPr>
              <a:t>ells</a:t>
            </a:r>
            <a:r>
              <a:rPr lang="es-ES" sz="2000" dirty="0" smtClean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vegin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 smtClean="0">
                <a:solidFill>
                  <a:srgbClr val="000000"/>
                </a:solidFill>
                <a:cs typeface="Times New Roman" pitchFamily="18" charset="0"/>
              </a:rPr>
              <a:t>resultats</a:t>
            </a:r>
            <a:endParaRPr lang="es-ES" sz="200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 eaLnBrk="0" hangingPunct="0">
              <a:buFontTx/>
              <a:buChar char="-"/>
              <a:defRPr/>
            </a:pPr>
            <a:endParaRPr lang="es-ES" sz="2000" dirty="0">
              <a:cs typeface="Times New Roman" pitchFamily="18" charset="0"/>
            </a:endParaRPr>
          </a:p>
          <a:p>
            <a:pPr eaLnBrk="0" hangingPunct="0">
              <a:defRPr/>
            </a:pPr>
            <a:r>
              <a:rPr lang="es-ES" sz="2000" dirty="0" smtClean="0">
                <a:solidFill>
                  <a:srgbClr val="000000"/>
                </a:solidFill>
                <a:cs typeface="Times New Roman" pitchFamily="18" charset="0"/>
              </a:rPr>
              <a:t>-    La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millor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estratègia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a utilizar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serà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l’</a:t>
            </a:r>
            <a:r>
              <a:rPr lang="es-ES" sz="2000" b="1" dirty="0" err="1">
                <a:solidFill>
                  <a:srgbClr val="000000"/>
                </a:solidFill>
                <a:cs typeface="Times New Roman" pitchFamily="18" charset="0"/>
              </a:rPr>
              <a:t>analítica</a:t>
            </a:r>
            <a:r>
              <a:rPr lang="es-ES" sz="20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b="1" dirty="0" err="1" smtClean="0">
                <a:solidFill>
                  <a:srgbClr val="000000"/>
                </a:solidFill>
                <a:cs typeface="Times New Roman" pitchFamily="18" charset="0"/>
              </a:rPr>
              <a:t>progressiva</a:t>
            </a:r>
            <a:r>
              <a:rPr lang="es-ES" sz="2000" b="1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 smtClean="0">
                <a:solidFill>
                  <a:srgbClr val="000000"/>
                </a:solidFill>
                <a:cs typeface="Times New Roman" pitchFamily="18" charset="0"/>
              </a:rPr>
              <a:t>integrant</a:t>
            </a:r>
            <a:r>
              <a:rPr lang="es-ES" sz="2000" dirty="0" smtClean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successivament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nous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element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fins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arribar a una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totalitat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,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aconseguint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que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adquireixi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s-ES" sz="2000" dirty="0" err="1">
                <a:solidFill>
                  <a:srgbClr val="000000"/>
                </a:solidFill>
                <a:cs typeface="Times New Roman" pitchFamily="18" charset="0"/>
              </a:rPr>
              <a:t>sensacions</a:t>
            </a:r>
            <a:r>
              <a:rPr lang="es-ES" sz="2000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es-ES" sz="2000" dirty="0">
                <a:cs typeface="Arial" pitchFamily="34" charset="0"/>
              </a:rPr>
              <a:t> </a:t>
            </a:r>
            <a:endParaRPr lang="es-ES" sz="2000" dirty="0">
              <a:cs typeface="DejaVu Sans"/>
            </a:endParaRPr>
          </a:p>
          <a:p>
            <a:endParaRPr lang="ca-ES" sz="2000" b="1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29551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ca-ES" sz="2000" b="1" i="1" u="sng" dirty="0" smtClean="0"/>
              <a:t>En quant a la METODOLOGIA en aquesta 4ª fase de la PROPULSIÓ</a:t>
            </a:r>
          </a:p>
        </p:txBody>
      </p:sp>
      <p:graphicFrame>
        <p:nvGraphicFramePr>
          <p:cNvPr id="4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0349269"/>
              </p:ext>
            </p:extLst>
          </p:nvPr>
        </p:nvGraphicFramePr>
        <p:xfrm>
          <a:off x="452093" y="1548486"/>
          <a:ext cx="3600399" cy="4663440"/>
        </p:xfrm>
        <a:graphic>
          <a:graphicData uri="http://schemas.openxmlformats.org/drawingml/2006/table">
            <a:tbl>
              <a:tblPr/>
              <a:tblGrid>
                <a:gridCol w="3600399"/>
              </a:tblGrid>
              <a:tr h="2405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800" b="1" u="none" dirty="0" smtClean="0">
                          <a:solidFill>
                            <a:srgbClr val="FF0000"/>
                          </a:solidFill>
                          <a:latin typeface="Comic Sans MS"/>
                          <a:ea typeface="Times New Roman"/>
                        </a:rPr>
                        <a:t>PROGRESIÓ BÀSICA                       AMB FUSTA.</a:t>
                      </a:r>
                      <a:endParaRPr lang="es-ES" sz="1800" u="none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64556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un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braç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punt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mort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frontal.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un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braç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 (no 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arribar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a </a:t>
                      </a:r>
                      <a:r>
                        <a:rPr lang="es-ES" sz="1800" baseline="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aquest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baseline="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exercici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si 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no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fa </a:t>
                      </a:r>
                      <a:r>
                        <a:rPr lang="es-ES" sz="1800" baseline="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amb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baseline="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facilitat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el </a:t>
                      </a:r>
                      <a:r>
                        <a:rPr lang="es-ES" sz="1800" baseline="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num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4)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punt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mort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amb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 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per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un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costat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120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punt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mort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amb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pels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dos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costats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259632" y="332656"/>
            <a:ext cx="6554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3600" b="1" u="sng" dirty="0" smtClean="0"/>
              <a:t>APRENDRE A NEDAR: PROPULSIÓ</a:t>
            </a:r>
            <a:endParaRPr lang="es-ES" sz="3600" dirty="0"/>
          </a:p>
        </p:txBody>
      </p:sp>
      <p:graphicFrame>
        <p:nvGraphicFramePr>
          <p:cNvPr id="7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329504"/>
              </p:ext>
            </p:extLst>
          </p:nvPr>
        </p:nvGraphicFramePr>
        <p:xfrm>
          <a:off x="5004048" y="1556792"/>
          <a:ext cx="3958823" cy="4032448"/>
        </p:xfrm>
        <a:graphic>
          <a:graphicData uri="http://schemas.openxmlformats.org/drawingml/2006/table">
            <a:tbl>
              <a:tblPr/>
              <a:tblGrid>
                <a:gridCol w="3958823"/>
              </a:tblGrid>
              <a:tr h="8962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800" b="1" u="none" dirty="0" smtClean="0">
                          <a:solidFill>
                            <a:srgbClr val="FF0000"/>
                          </a:solidFill>
                          <a:latin typeface="Comic Sans MS"/>
                          <a:ea typeface="Times New Roman"/>
                        </a:rPr>
                        <a:t>PROGRESIÓ</a:t>
                      </a:r>
                      <a:r>
                        <a:rPr lang="es-ES" sz="1800" b="1" u="none" baseline="0" dirty="0" smtClean="0">
                          <a:solidFill>
                            <a:srgbClr val="FF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b="1" u="none" dirty="0" smtClean="0">
                          <a:solidFill>
                            <a:srgbClr val="FF0000"/>
                          </a:solidFill>
                          <a:latin typeface="Comic Sans MS"/>
                          <a:ea typeface="Times New Roman"/>
                        </a:rPr>
                        <a:t>BÀSICA                              SENSE FUSTA</a:t>
                      </a:r>
                      <a:r>
                        <a:rPr lang="es-ES" sz="1800" b="1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s-ES" sz="1800" dirty="0"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6234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frontal.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un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braç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baseline="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amb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Peus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punt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mort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+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respiració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lateral.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Nado </a:t>
                      </a:r>
                      <a:r>
                        <a:rPr lang="es-ES" sz="1800" dirty="0" err="1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complert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.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Nado crol Bilateral </a:t>
                      </a:r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(cada</a:t>
                      </a:r>
                      <a:r>
                        <a:rPr lang="es-ES" sz="1800" baseline="0" dirty="0" smtClean="0">
                          <a:solidFill>
                            <a:srgbClr val="000000"/>
                          </a:solidFill>
                          <a:latin typeface="Comic Sans MS"/>
                          <a:ea typeface="Times New Roman"/>
                        </a:rPr>
                        <a:t> 3)</a:t>
                      </a:r>
                      <a:endParaRPr lang="es-ES" sz="18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483768" y="6309320"/>
            <a:ext cx="45593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b="1" dirty="0" smtClean="0"/>
              <a:t>CRÈDIT 2 – </a:t>
            </a:r>
            <a:r>
              <a:rPr lang="ca-ES" b="1" dirty="0" err="1" smtClean="0"/>
              <a:t>Act</a:t>
            </a:r>
            <a:r>
              <a:rPr lang="ca-ES" b="1" dirty="0" smtClean="0"/>
              <a:t>. </a:t>
            </a:r>
            <a:r>
              <a:rPr lang="ca-ES" b="1" dirty="0" err="1" smtClean="0"/>
              <a:t>Físico</a:t>
            </a:r>
            <a:r>
              <a:rPr lang="ca-ES" b="1" dirty="0" smtClean="0"/>
              <a:t> Esportives INDIVIDUALS</a:t>
            </a:r>
            <a:endParaRPr lang="es-ES" dirty="0"/>
          </a:p>
        </p:txBody>
      </p:sp>
      <p:pic>
        <p:nvPicPr>
          <p:cNvPr id="9" name="Imatge 8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58" y="6309320"/>
            <a:ext cx="714375" cy="466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tge 9" descr="C:\Users\usuari\Desktop\LOGO INS JOSEP TAPIRÓ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2" y="6211926"/>
            <a:ext cx="714375" cy="466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letxa corbada a l'esquerra 10"/>
          <p:cNvSpPr/>
          <p:nvPr/>
        </p:nvSpPr>
        <p:spPr>
          <a:xfrm>
            <a:off x="3203848" y="1772816"/>
            <a:ext cx="720080" cy="108012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2" name="Fletxa corbada a l'esquerra 11"/>
          <p:cNvSpPr/>
          <p:nvPr/>
        </p:nvSpPr>
        <p:spPr>
          <a:xfrm>
            <a:off x="7813734" y="1772816"/>
            <a:ext cx="643845" cy="108012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71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769</Words>
  <Application>Microsoft Office PowerPoint</Application>
  <PresentationFormat>Presentació en pantalla (4:3)</PresentationFormat>
  <Paragraphs>138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8</vt:i4>
      </vt:variant>
    </vt:vector>
  </HeadingPairs>
  <TitlesOfParts>
    <vt:vector size="9" baseType="lpstr">
      <vt:lpstr>Tema de l'Office</vt:lpstr>
      <vt:lpstr>DEFINICIÓ: entenem per PROPULSIÓ la força gràcies a la qual el cos aconsegueix desplaçar-se a través de l’aigua. Aquesta força es genera pels braços i en algunes  ocasions, per les cames. El sentit i aplicació de les forces marcarà la direcció del desplaçament complint la 3ª Llei de Newton: “A TOTA ACCIÓ LI CORRESPÒN UNA REACCIÓ D’IGUAL FORÇA I DE SENTIT CONTRARI” A nivell uilitari, persegueixen el coneixement de les possibilitats propulsives més adients en el medi i adaptables a cada subjecte</vt:lpstr>
      <vt:lpstr>APRENDRE A NEDAR: PROPULSIÓ </vt:lpstr>
      <vt:lpstr>APRENDRE A NEDAR: PROPULSIÓ </vt:lpstr>
      <vt:lpstr>APRENDRE A NEDAR: PROPULSIÓ </vt:lpstr>
      <vt:lpstr>APRENDRE A NEDAR: PROPULSIÓ </vt:lpstr>
      <vt:lpstr>APRENDRE A NEDAR: PROPULSIÓ </vt:lpstr>
      <vt:lpstr>APRENDRE A NEDAR: PROPULSIÓ </vt:lpstr>
      <vt:lpstr>En quant a la METODOLOGIA en aquesta 4ª fase de la PROPULSIÓ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DEFINICIÓ: entenem per PROPULSIÓ la força gràcies a la qual el cos aconsegueix desplaçar-se a través de l’aigua. Aquesta força es genera pels braços i en algunes  ocasions, per les cames. El sentit i aplicació de les forces marcarà la direcció del desplaçament complint la 3ª Llei de Newton: “A TOTA ACCIÓ LI CORRESPÒN UNA REACCIÓ D’IGUAL FORÇA I DE SENTIT CONTRARI”</dc:title>
  <dc:creator>usuari</dc:creator>
  <cp:lastModifiedBy>usuari</cp:lastModifiedBy>
  <cp:revision>9</cp:revision>
  <dcterms:created xsi:type="dcterms:W3CDTF">2015-10-04T16:07:09Z</dcterms:created>
  <dcterms:modified xsi:type="dcterms:W3CDTF">2015-10-12T20:25:49Z</dcterms:modified>
</cp:coreProperties>
</file>