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7" d="100"/>
          <a:sy n="57" d="100"/>
        </p:scale>
        <p:origin x="-876" y="21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ol">
    <p:spTree>
      <p:nvGrpSpPr>
        <p:cNvPr id="1" name=""/>
        <p:cNvGrpSpPr/>
        <p:nvPr/>
      </p:nvGrpSpPr>
      <p:grpSpPr>
        <a:xfrm>
          <a:off x="0" y="0"/>
          <a:ext cx="0" cy="0"/>
          <a:chOff x="0" y="0"/>
          <a:chExt cx="0" cy="0"/>
        </a:xfrm>
      </p:grpSpPr>
      <p:sp>
        <p:nvSpPr>
          <p:cNvPr id="2" name="Títol 1"/>
          <p:cNvSpPr>
            <a:spLocks noGrp="1"/>
          </p:cNvSpPr>
          <p:nvPr>
            <p:ph type="ctrTitle"/>
          </p:nvPr>
        </p:nvSpPr>
        <p:spPr>
          <a:xfrm>
            <a:off x="685800" y="2130425"/>
            <a:ext cx="7772400" cy="1470025"/>
          </a:xfrm>
        </p:spPr>
        <p:txBody>
          <a:bodyPr/>
          <a:lstStyle/>
          <a:p>
            <a:r>
              <a:rPr lang="ca-ES" smtClean="0"/>
              <a:t>Feu clic aquí per editar l'estil</a:t>
            </a:r>
            <a:endParaRPr lang="es-ES"/>
          </a:p>
        </p:txBody>
      </p:sp>
      <p:sp>
        <p:nvSpPr>
          <p:cNvPr id="3" name="Subtíto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a-ES" smtClean="0"/>
              <a:t>Feu clic aquí per editar l'estil de subtítols del patró.</a:t>
            </a:r>
            <a:endParaRPr lang="es-ES"/>
          </a:p>
        </p:txBody>
      </p:sp>
      <p:sp>
        <p:nvSpPr>
          <p:cNvPr id="4" name="Contenidor de data 3"/>
          <p:cNvSpPr>
            <a:spLocks noGrp="1"/>
          </p:cNvSpPr>
          <p:nvPr>
            <p:ph type="dt" sz="half" idx="10"/>
          </p:nvPr>
        </p:nvSpPr>
        <p:spPr/>
        <p:txBody>
          <a:bodyPr/>
          <a:lstStyle/>
          <a:p>
            <a:fld id="{CBB827CE-E47D-4BB4-9C83-35CEBF04DDAE}" type="datetimeFigureOut">
              <a:rPr lang="es-ES" smtClean="0"/>
              <a:t>27/09/2015</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BA1F9491-84BF-49FF-97FB-90BFB6A1683B}" type="slidenum">
              <a:rPr lang="es-ES" smtClean="0"/>
              <a:t>‹#›</a:t>
            </a:fld>
            <a:endParaRPr lang="es-ES"/>
          </a:p>
        </p:txBody>
      </p:sp>
    </p:spTree>
    <p:extLst>
      <p:ext uri="{BB962C8B-B14F-4D97-AF65-F5344CB8AC3E}">
        <p14:creationId xmlns:p14="http://schemas.microsoft.com/office/powerpoint/2010/main" val="1402115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es-ES"/>
          </a:p>
        </p:txBody>
      </p:sp>
      <p:sp>
        <p:nvSpPr>
          <p:cNvPr id="3" name="Contenidor de text vertical 2"/>
          <p:cNvSpPr>
            <a:spLocks noGrp="1"/>
          </p:cNvSpPr>
          <p:nvPr>
            <p:ph type="body" orient="vert" idx="1"/>
          </p:nvPr>
        </p:nvSpPr>
        <p:spPr/>
        <p:txBody>
          <a:bodyPr vert="eaVert"/>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4" name="Contenidor de data 3"/>
          <p:cNvSpPr>
            <a:spLocks noGrp="1"/>
          </p:cNvSpPr>
          <p:nvPr>
            <p:ph type="dt" sz="half" idx="10"/>
          </p:nvPr>
        </p:nvSpPr>
        <p:spPr/>
        <p:txBody>
          <a:bodyPr/>
          <a:lstStyle/>
          <a:p>
            <a:fld id="{CBB827CE-E47D-4BB4-9C83-35CEBF04DDAE}" type="datetimeFigureOut">
              <a:rPr lang="es-ES" smtClean="0"/>
              <a:t>27/09/2015</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BA1F9491-84BF-49FF-97FB-90BFB6A1683B}" type="slidenum">
              <a:rPr lang="es-ES" smtClean="0"/>
              <a:t>‹#›</a:t>
            </a:fld>
            <a:endParaRPr lang="es-ES"/>
          </a:p>
        </p:txBody>
      </p:sp>
    </p:spTree>
    <p:extLst>
      <p:ext uri="{BB962C8B-B14F-4D97-AF65-F5344CB8AC3E}">
        <p14:creationId xmlns:p14="http://schemas.microsoft.com/office/powerpoint/2010/main" val="3420178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ol vertical i text">
    <p:spTree>
      <p:nvGrpSpPr>
        <p:cNvPr id="1" name=""/>
        <p:cNvGrpSpPr/>
        <p:nvPr/>
      </p:nvGrpSpPr>
      <p:grpSpPr>
        <a:xfrm>
          <a:off x="0" y="0"/>
          <a:ext cx="0" cy="0"/>
          <a:chOff x="0" y="0"/>
          <a:chExt cx="0" cy="0"/>
        </a:xfrm>
      </p:grpSpPr>
      <p:sp>
        <p:nvSpPr>
          <p:cNvPr id="2" name="Títol vertical 1"/>
          <p:cNvSpPr>
            <a:spLocks noGrp="1"/>
          </p:cNvSpPr>
          <p:nvPr>
            <p:ph type="title" orient="vert"/>
          </p:nvPr>
        </p:nvSpPr>
        <p:spPr>
          <a:xfrm>
            <a:off x="6629400" y="274638"/>
            <a:ext cx="2057400" cy="5851525"/>
          </a:xfrm>
        </p:spPr>
        <p:txBody>
          <a:bodyPr vert="eaVert"/>
          <a:lstStyle/>
          <a:p>
            <a:r>
              <a:rPr lang="ca-ES" smtClean="0"/>
              <a:t>Feu clic aquí per editar l'estil</a:t>
            </a:r>
            <a:endParaRPr lang="es-ES"/>
          </a:p>
        </p:txBody>
      </p:sp>
      <p:sp>
        <p:nvSpPr>
          <p:cNvPr id="3" name="Contenidor de text vertical 2"/>
          <p:cNvSpPr>
            <a:spLocks noGrp="1"/>
          </p:cNvSpPr>
          <p:nvPr>
            <p:ph type="body" orient="vert" idx="1"/>
          </p:nvPr>
        </p:nvSpPr>
        <p:spPr>
          <a:xfrm>
            <a:off x="457200" y="274638"/>
            <a:ext cx="6019800" cy="5851525"/>
          </a:xfrm>
        </p:spPr>
        <p:txBody>
          <a:bodyPr vert="eaVert"/>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4" name="Contenidor de data 3"/>
          <p:cNvSpPr>
            <a:spLocks noGrp="1"/>
          </p:cNvSpPr>
          <p:nvPr>
            <p:ph type="dt" sz="half" idx="10"/>
          </p:nvPr>
        </p:nvSpPr>
        <p:spPr/>
        <p:txBody>
          <a:bodyPr/>
          <a:lstStyle/>
          <a:p>
            <a:fld id="{CBB827CE-E47D-4BB4-9C83-35CEBF04DDAE}" type="datetimeFigureOut">
              <a:rPr lang="es-ES" smtClean="0"/>
              <a:t>27/09/2015</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BA1F9491-84BF-49FF-97FB-90BFB6A1683B}" type="slidenum">
              <a:rPr lang="es-ES" smtClean="0"/>
              <a:t>‹#›</a:t>
            </a:fld>
            <a:endParaRPr lang="es-ES"/>
          </a:p>
        </p:txBody>
      </p:sp>
    </p:spTree>
    <p:extLst>
      <p:ext uri="{BB962C8B-B14F-4D97-AF65-F5344CB8AC3E}">
        <p14:creationId xmlns:p14="http://schemas.microsoft.com/office/powerpoint/2010/main" val="3859527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es-ES"/>
          </a:p>
        </p:txBody>
      </p:sp>
      <p:sp>
        <p:nvSpPr>
          <p:cNvPr id="3" name="Contenidor de contingut 2"/>
          <p:cNvSpPr>
            <a:spLocks noGrp="1"/>
          </p:cNvSpPr>
          <p:nvPr>
            <p:ph idx="1"/>
          </p:nvPr>
        </p:nvSpPr>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4" name="Contenidor de data 3"/>
          <p:cNvSpPr>
            <a:spLocks noGrp="1"/>
          </p:cNvSpPr>
          <p:nvPr>
            <p:ph type="dt" sz="half" idx="10"/>
          </p:nvPr>
        </p:nvSpPr>
        <p:spPr/>
        <p:txBody>
          <a:bodyPr/>
          <a:lstStyle/>
          <a:p>
            <a:fld id="{CBB827CE-E47D-4BB4-9C83-35CEBF04DDAE}" type="datetimeFigureOut">
              <a:rPr lang="es-ES" smtClean="0"/>
              <a:t>27/09/2015</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BA1F9491-84BF-49FF-97FB-90BFB6A1683B}" type="slidenum">
              <a:rPr lang="es-ES" smtClean="0"/>
              <a:t>‹#›</a:t>
            </a:fld>
            <a:endParaRPr lang="es-ES"/>
          </a:p>
        </p:txBody>
      </p:sp>
    </p:spTree>
    <p:extLst>
      <p:ext uri="{BB962C8B-B14F-4D97-AF65-F5344CB8AC3E}">
        <p14:creationId xmlns:p14="http://schemas.microsoft.com/office/powerpoint/2010/main" val="2920850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pçalera de la secció">
    <p:spTree>
      <p:nvGrpSpPr>
        <p:cNvPr id="1" name=""/>
        <p:cNvGrpSpPr/>
        <p:nvPr/>
      </p:nvGrpSpPr>
      <p:grpSpPr>
        <a:xfrm>
          <a:off x="0" y="0"/>
          <a:ext cx="0" cy="0"/>
          <a:chOff x="0" y="0"/>
          <a:chExt cx="0" cy="0"/>
        </a:xfrm>
      </p:grpSpPr>
      <p:sp>
        <p:nvSpPr>
          <p:cNvPr id="2" name="Títol 1"/>
          <p:cNvSpPr>
            <a:spLocks noGrp="1"/>
          </p:cNvSpPr>
          <p:nvPr>
            <p:ph type="title"/>
          </p:nvPr>
        </p:nvSpPr>
        <p:spPr>
          <a:xfrm>
            <a:off x="722313" y="4406900"/>
            <a:ext cx="7772400" cy="1362075"/>
          </a:xfrm>
        </p:spPr>
        <p:txBody>
          <a:bodyPr anchor="t"/>
          <a:lstStyle>
            <a:lvl1pPr algn="l">
              <a:defRPr sz="4000" b="1" cap="all"/>
            </a:lvl1pPr>
          </a:lstStyle>
          <a:p>
            <a:r>
              <a:rPr lang="ca-ES" smtClean="0"/>
              <a:t>Feu clic aquí per editar l'estil</a:t>
            </a:r>
            <a:endParaRPr lang="es-ES"/>
          </a:p>
        </p:txBody>
      </p:sp>
      <p:sp>
        <p:nvSpPr>
          <p:cNvPr id="3" name="Contenidor de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a-ES" smtClean="0"/>
              <a:t>Feu clic aquí per editar estils</a:t>
            </a:r>
          </a:p>
        </p:txBody>
      </p:sp>
      <p:sp>
        <p:nvSpPr>
          <p:cNvPr id="4" name="Contenidor de data 3"/>
          <p:cNvSpPr>
            <a:spLocks noGrp="1"/>
          </p:cNvSpPr>
          <p:nvPr>
            <p:ph type="dt" sz="half" idx="10"/>
          </p:nvPr>
        </p:nvSpPr>
        <p:spPr/>
        <p:txBody>
          <a:bodyPr/>
          <a:lstStyle/>
          <a:p>
            <a:fld id="{CBB827CE-E47D-4BB4-9C83-35CEBF04DDAE}" type="datetimeFigureOut">
              <a:rPr lang="es-ES" smtClean="0"/>
              <a:t>27/09/2015</a:t>
            </a:fld>
            <a:endParaRPr lang="es-ES"/>
          </a:p>
        </p:txBody>
      </p:sp>
      <p:sp>
        <p:nvSpPr>
          <p:cNvPr id="5" name="Contenidor de peu de pàgina 4"/>
          <p:cNvSpPr>
            <a:spLocks noGrp="1"/>
          </p:cNvSpPr>
          <p:nvPr>
            <p:ph type="ftr" sz="quarter" idx="11"/>
          </p:nvPr>
        </p:nvSpPr>
        <p:spPr/>
        <p:txBody>
          <a:bodyPr/>
          <a:lstStyle/>
          <a:p>
            <a:endParaRPr lang="es-ES"/>
          </a:p>
        </p:txBody>
      </p:sp>
      <p:sp>
        <p:nvSpPr>
          <p:cNvPr id="6" name="Contenidor de número de diapositiva 5"/>
          <p:cNvSpPr>
            <a:spLocks noGrp="1"/>
          </p:cNvSpPr>
          <p:nvPr>
            <p:ph type="sldNum" sz="quarter" idx="12"/>
          </p:nvPr>
        </p:nvSpPr>
        <p:spPr/>
        <p:txBody>
          <a:bodyPr/>
          <a:lstStyle/>
          <a:p>
            <a:fld id="{BA1F9491-84BF-49FF-97FB-90BFB6A1683B}" type="slidenum">
              <a:rPr lang="es-ES" smtClean="0"/>
              <a:t>‹#›</a:t>
            </a:fld>
            <a:endParaRPr lang="es-ES"/>
          </a:p>
        </p:txBody>
      </p:sp>
    </p:spTree>
    <p:extLst>
      <p:ext uri="{BB962C8B-B14F-4D97-AF65-F5344CB8AC3E}">
        <p14:creationId xmlns:p14="http://schemas.microsoft.com/office/powerpoint/2010/main" val="3138880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es-ES"/>
          </a:p>
        </p:txBody>
      </p:sp>
      <p:sp>
        <p:nvSpPr>
          <p:cNvPr id="3" name="Contenidor de contingut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4" name="Contenidor de contingut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5" name="Contenidor de data 4"/>
          <p:cNvSpPr>
            <a:spLocks noGrp="1"/>
          </p:cNvSpPr>
          <p:nvPr>
            <p:ph type="dt" sz="half" idx="10"/>
          </p:nvPr>
        </p:nvSpPr>
        <p:spPr/>
        <p:txBody>
          <a:bodyPr/>
          <a:lstStyle/>
          <a:p>
            <a:fld id="{CBB827CE-E47D-4BB4-9C83-35CEBF04DDAE}" type="datetimeFigureOut">
              <a:rPr lang="es-ES" smtClean="0"/>
              <a:t>27/09/2015</a:t>
            </a:fld>
            <a:endParaRPr lang="es-ES"/>
          </a:p>
        </p:txBody>
      </p:sp>
      <p:sp>
        <p:nvSpPr>
          <p:cNvPr id="6" name="Contenidor de peu de pàgina 5"/>
          <p:cNvSpPr>
            <a:spLocks noGrp="1"/>
          </p:cNvSpPr>
          <p:nvPr>
            <p:ph type="ftr" sz="quarter" idx="11"/>
          </p:nvPr>
        </p:nvSpPr>
        <p:spPr/>
        <p:txBody>
          <a:bodyPr/>
          <a:lstStyle/>
          <a:p>
            <a:endParaRPr lang="es-ES"/>
          </a:p>
        </p:txBody>
      </p:sp>
      <p:sp>
        <p:nvSpPr>
          <p:cNvPr id="7" name="Contenidor de número de diapositiva 6"/>
          <p:cNvSpPr>
            <a:spLocks noGrp="1"/>
          </p:cNvSpPr>
          <p:nvPr>
            <p:ph type="sldNum" sz="quarter" idx="12"/>
          </p:nvPr>
        </p:nvSpPr>
        <p:spPr/>
        <p:txBody>
          <a:bodyPr/>
          <a:lstStyle/>
          <a:p>
            <a:fld id="{BA1F9491-84BF-49FF-97FB-90BFB6A1683B}" type="slidenum">
              <a:rPr lang="es-ES" smtClean="0"/>
              <a:t>‹#›</a:t>
            </a:fld>
            <a:endParaRPr lang="es-ES"/>
          </a:p>
        </p:txBody>
      </p:sp>
    </p:spTree>
    <p:extLst>
      <p:ext uri="{BB962C8B-B14F-4D97-AF65-F5344CB8AC3E}">
        <p14:creationId xmlns:p14="http://schemas.microsoft.com/office/powerpoint/2010/main" val="2212579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lvl1pPr>
              <a:defRPr/>
            </a:lvl1pPr>
          </a:lstStyle>
          <a:p>
            <a:r>
              <a:rPr lang="ca-ES" smtClean="0"/>
              <a:t>Feu clic aquí per editar l'estil</a:t>
            </a:r>
            <a:endParaRPr lang="es-ES"/>
          </a:p>
        </p:txBody>
      </p:sp>
      <p:sp>
        <p:nvSpPr>
          <p:cNvPr id="3" name="Contenidor de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estils</a:t>
            </a:r>
          </a:p>
        </p:txBody>
      </p:sp>
      <p:sp>
        <p:nvSpPr>
          <p:cNvPr id="4" name="Contenidor de contingut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5" name="Contenidor de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estils</a:t>
            </a:r>
          </a:p>
        </p:txBody>
      </p:sp>
      <p:sp>
        <p:nvSpPr>
          <p:cNvPr id="6" name="Contenidor de contingut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7" name="Contenidor de data 6"/>
          <p:cNvSpPr>
            <a:spLocks noGrp="1"/>
          </p:cNvSpPr>
          <p:nvPr>
            <p:ph type="dt" sz="half" idx="10"/>
          </p:nvPr>
        </p:nvSpPr>
        <p:spPr/>
        <p:txBody>
          <a:bodyPr/>
          <a:lstStyle/>
          <a:p>
            <a:fld id="{CBB827CE-E47D-4BB4-9C83-35CEBF04DDAE}" type="datetimeFigureOut">
              <a:rPr lang="es-ES" smtClean="0"/>
              <a:t>27/09/2015</a:t>
            </a:fld>
            <a:endParaRPr lang="es-ES"/>
          </a:p>
        </p:txBody>
      </p:sp>
      <p:sp>
        <p:nvSpPr>
          <p:cNvPr id="8" name="Contenidor de peu de pàgina 7"/>
          <p:cNvSpPr>
            <a:spLocks noGrp="1"/>
          </p:cNvSpPr>
          <p:nvPr>
            <p:ph type="ftr" sz="quarter" idx="11"/>
          </p:nvPr>
        </p:nvSpPr>
        <p:spPr/>
        <p:txBody>
          <a:bodyPr/>
          <a:lstStyle/>
          <a:p>
            <a:endParaRPr lang="es-ES"/>
          </a:p>
        </p:txBody>
      </p:sp>
      <p:sp>
        <p:nvSpPr>
          <p:cNvPr id="9" name="Contenidor de número de diapositiva 8"/>
          <p:cNvSpPr>
            <a:spLocks noGrp="1"/>
          </p:cNvSpPr>
          <p:nvPr>
            <p:ph type="sldNum" sz="quarter" idx="12"/>
          </p:nvPr>
        </p:nvSpPr>
        <p:spPr/>
        <p:txBody>
          <a:bodyPr/>
          <a:lstStyle/>
          <a:p>
            <a:fld id="{BA1F9491-84BF-49FF-97FB-90BFB6A1683B}" type="slidenum">
              <a:rPr lang="es-ES" smtClean="0"/>
              <a:t>‹#›</a:t>
            </a:fld>
            <a:endParaRPr lang="es-ES"/>
          </a:p>
        </p:txBody>
      </p:sp>
    </p:spTree>
    <p:extLst>
      <p:ext uri="{BB962C8B-B14F-4D97-AF65-F5344CB8AC3E}">
        <p14:creationId xmlns:p14="http://schemas.microsoft.com/office/powerpoint/2010/main" val="2990740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r>
              <a:rPr lang="ca-ES" smtClean="0"/>
              <a:t>Feu clic aquí per editar l'estil</a:t>
            </a:r>
            <a:endParaRPr lang="es-ES"/>
          </a:p>
        </p:txBody>
      </p:sp>
      <p:sp>
        <p:nvSpPr>
          <p:cNvPr id="3" name="Contenidor de data 2"/>
          <p:cNvSpPr>
            <a:spLocks noGrp="1"/>
          </p:cNvSpPr>
          <p:nvPr>
            <p:ph type="dt" sz="half" idx="10"/>
          </p:nvPr>
        </p:nvSpPr>
        <p:spPr/>
        <p:txBody>
          <a:bodyPr/>
          <a:lstStyle/>
          <a:p>
            <a:fld id="{CBB827CE-E47D-4BB4-9C83-35CEBF04DDAE}" type="datetimeFigureOut">
              <a:rPr lang="es-ES" smtClean="0"/>
              <a:t>27/09/2015</a:t>
            </a:fld>
            <a:endParaRPr lang="es-ES"/>
          </a:p>
        </p:txBody>
      </p:sp>
      <p:sp>
        <p:nvSpPr>
          <p:cNvPr id="4" name="Contenidor de peu de pàgina 3"/>
          <p:cNvSpPr>
            <a:spLocks noGrp="1"/>
          </p:cNvSpPr>
          <p:nvPr>
            <p:ph type="ftr" sz="quarter" idx="11"/>
          </p:nvPr>
        </p:nvSpPr>
        <p:spPr/>
        <p:txBody>
          <a:bodyPr/>
          <a:lstStyle/>
          <a:p>
            <a:endParaRPr lang="es-ES"/>
          </a:p>
        </p:txBody>
      </p:sp>
      <p:sp>
        <p:nvSpPr>
          <p:cNvPr id="5" name="Contenidor de número de diapositiva 4"/>
          <p:cNvSpPr>
            <a:spLocks noGrp="1"/>
          </p:cNvSpPr>
          <p:nvPr>
            <p:ph type="sldNum" sz="quarter" idx="12"/>
          </p:nvPr>
        </p:nvSpPr>
        <p:spPr/>
        <p:txBody>
          <a:bodyPr/>
          <a:lstStyle/>
          <a:p>
            <a:fld id="{BA1F9491-84BF-49FF-97FB-90BFB6A1683B}" type="slidenum">
              <a:rPr lang="es-ES" smtClean="0"/>
              <a:t>‹#›</a:t>
            </a:fld>
            <a:endParaRPr lang="es-ES"/>
          </a:p>
        </p:txBody>
      </p:sp>
    </p:spTree>
    <p:extLst>
      <p:ext uri="{BB962C8B-B14F-4D97-AF65-F5344CB8AC3E}">
        <p14:creationId xmlns:p14="http://schemas.microsoft.com/office/powerpoint/2010/main" val="2272472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
    <p:spTree>
      <p:nvGrpSpPr>
        <p:cNvPr id="1" name=""/>
        <p:cNvGrpSpPr/>
        <p:nvPr/>
      </p:nvGrpSpPr>
      <p:grpSpPr>
        <a:xfrm>
          <a:off x="0" y="0"/>
          <a:ext cx="0" cy="0"/>
          <a:chOff x="0" y="0"/>
          <a:chExt cx="0" cy="0"/>
        </a:xfrm>
      </p:grpSpPr>
      <p:sp>
        <p:nvSpPr>
          <p:cNvPr id="2" name="Contenidor de data 1"/>
          <p:cNvSpPr>
            <a:spLocks noGrp="1"/>
          </p:cNvSpPr>
          <p:nvPr>
            <p:ph type="dt" sz="half" idx="10"/>
          </p:nvPr>
        </p:nvSpPr>
        <p:spPr/>
        <p:txBody>
          <a:bodyPr/>
          <a:lstStyle/>
          <a:p>
            <a:fld id="{CBB827CE-E47D-4BB4-9C83-35CEBF04DDAE}" type="datetimeFigureOut">
              <a:rPr lang="es-ES" smtClean="0"/>
              <a:t>27/09/2015</a:t>
            </a:fld>
            <a:endParaRPr lang="es-ES"/>
          </a:p>
        </p:txBody>
      </p:sp>
      <p:sp>
        <p:nvSpPr>
          <p:cNvPr id="3" name="Contenidor de peu de pàgina 2"/>
          <p:cNvSpPr>
            <a:spLocks noGrp="1"/>
          </p:cNvSpPr>
          <p:nvPr>
            <p:ph type="ftr" sz="quarter" idx="11"/>
          </p:nvPr>
        </p:nvSpPr>
        <p:spPr/>
        <p:txBody>
          <a:bodyPr/>
          <a:lstStyle/>
          <a:p>
            <a:endParaRPr lang="es-ES"/>
          </a:p>
        </p:txBody>
      </p:sp>
      <p:sp>
        <p:nvSpPr>
          <p:cNvPr id="4" name="Contenidor de número de diapositiva 3"/>
          <p:cNvSpPr>
            <a:spLocks noGrp="1"/>
          </p:cNvSpPr>
          <p:nvPr>
            <p:ph type="sldNum" sz="quarter" idx="12"/>
          </p:nvPr>
        </p:nvSpPr>
        <p:spPr/>
        <p:txBody>
          <a:bodyPr/>
          <a:lstStyle/>
          <a:p>
            <a:fld id="{BA1F9491-84BF-49FF-97FB-90BFB6A1683B}" type="slidenum">
              <a:rPr lang="es-ES" smtClean="0"/>
              <a:t>‹#›</a:t>
            </a:fld>
            <a:endParaRPr lang="es-ES"/>
          </a:p>
        </p:txBody>
      </p:sp>
    </p:spTree>
    <p:extLst>
      <p:ext uri="{BB962C8B-B14F-4D97-AF65-F5344CB8AC3E}">
        <p14:creationId xmlns:p14="http://schemas.microsoft.com/office/powerpoint/2010/main" val="878324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457200" y="273050"/>
            <a:ext cx="3008313" cy="1162050"/>
          </a:xfrm>
        </p:spPr>
        <p:txBody>
          <a:bodyPr anchor="b"/>
          <a:lstStyle>
            <a:lvl1pPr algn="l">
              <a:defRPr sz="2000" b="1"/>
            </a:lvl1pPr>
          </a:lstStyle>
          <a:p>
            <a:r>
              <a:rPr lang="ca-ES" smtClean="0"/>
              <a:t>Feu clic aquí per editar l'estil</a:t>
            </a:r>
            <a:endParaRPr lang="es-ES"/>
          </a:p>
        </p:txBody>
      </p:sp>
      <p:sp>
        <p:nvSpPr>
          <p:cNvPr id="3" name="Contenidor de contingut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4" name="Contenidor de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smtClean="0"/>
              <a:t>Feu clic aquí per editar estils</a:t>
            </a:r>
          </a:p>
        </p:txBody>
      </p:sp>
      <p:sp>
        <p:nvSpPr>
          <p:cNvPr id="5" name="Contenidor de data 4"/>
          <p:cNvSpPr>
            <a:spLocks noGrp="1"/>
          </p:cNvSpPr>
          <p:nvPr>
            <p:ph type="dt" sz="half" idx="10"/>
          </p:nvPr>
        </p:nvSpPr>
        <p:spPr/>
        <p:txBody>
          <a:bodyPr/>
          <a:lstStyle/>
          <a:p>
            <a:fld id="{CBB827CE-E47D-4BB4-9C83-35CEBF04DDAE}" type="datetimeFigureOut">
              <a:rPr lang="es-ES" smtClean="0"/>
              <a:t>27/09/2015</a:t>
            </a:fld>
            <a:endParaRPr lang="es-ES"/>
          </a:p>
        </p:txBody>
      </p:sp>
      <p:sp>
        <p:nvSpPr>
          <p:cNvPr id="6" name="Contenidor de peu de pàgina 5"/>
          <p:cNvSpPr>
            <a:spLocks noGrp="1"/>
          </p:cNvSpPr>
          <p:nvPr>
            <p:ph type="ftr" sz="quarter" idx="11"/>
          </p:nvPr>
        </p:nvSpPr>
        <p:spPr/>
        <p:txBody>
          <a:bodyPr/>
          <a:lstStyle/>
          <a:p>
            <a:endParaRPr lang="es-ES"/>
          </a:p>
        </p:txBody>
      </p:sp>
      <p:sp>
        <p:nvSpPr>
          <p:cNvPr id="7" name="Contenidor de número de diapositiva 6"/>
          <p:cNvSpPr>
            <a:spLocks noGrp="1"/>
          </p:cNvSpPr>
          <p:nvPr>
            <p:ph type="sldNum" sz="quarter" idx="12"/>
          </p:nvPr>
        </p:nvSpPr>
        <p:spPr/>
        <p:txBody>
          <a:bodyPr/>
          <a:lstStyle/>
          <a:p>
            <a:fld id="{BA1F9491-84BF-49FF-97FB-90BFB6A1683B}" type="slidenum">
              <a:rPr lang="es-ES" smtClean="0"/>
              <a:t>‹#›</a:t>
            </a:fld>
            <a:endParaRPr lang="es-ES"/>
          </a:p>
        </p:txBody>
      </p:sp>
    </p:spTree>
    <p:extLst>
      <p:ext uri="{BB962C8B-B14F-4D97-AF65-F5344CB8AC3E}">
        <p14:creationId xmlns:p14="http://schemas.microsoft.com/office/powerpoint/2010/main" val="3090062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ítol 1"/>
          <p:cNvSpPr>
            <a:spLocks noGrp="1"/>
          </p:cNvSpPr>
          <p:nvPr>
            <p:ph type="title"/>
          </p:nvPr>
        </p:nvSpPr>
        <p:spPr>
          <a:xfrm>
            <a:off x="1792288" y="4800600"/>
            <a:ext cx="5486400" cy="566738"/>
          </a:xfrm>
        </p:spPr>
        <p:txBody>
          <a:bodyPr anchor="b"/>
          <a:lstStyle>
            <a:lvl1pPr algn="l">
              <a:defRPr sz="2000" b="1"/>
            </a:lvl1pPr>
          </a:lstStyle>
          <a:p>
            <a:r>
              <a:rPr lang="ca-ES" smtClean="0"/>
              <a:t>Feu clic aquí per editar l'estil</a:t>
            </a:r>
            <a:endParaRPr lang="es-ES"/>
          </a:p>
        </p:txBody>
      </p:sp>
      <p:sp>
        <p:nvSpPr>
          <p:cNvPr id="3" name="Contenidor d'imat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Contenidor de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smtClean="0"/>
              <a:t>Feu clic aquí per editar estils</a:t>
            </a:r>
          </a:p>
        </p:txBody>
      </p:sp>
      <p:sp>
        <p:nvSpPr>
          <p:cNvPr id="5" name="Contenidor de data 4"/>
          <p:cNvSpPr>
            <a:spLocks noGrp="1"/>
          </p:cNvSpPr>
          <p:nvPr>
            <p:ph type="dt" sz="half" idx="10"/>
          </p:nvPr>
        </p:nvSpPr>
        <p:spPr/>
        <p:txBody>
          <a:bodyPr/>
          <a:lstStyle/>
          <a:p>
            <a:fld id="{CBB827CE-E47D-4BB4-9C83-35CEBF04DDAE}" type="datetimeFigureOut">
              <a:rPr lang="es-ES" smtClean="0"/>
              <a:t>27/09/2015</a:t>
            </a:fld>
            <a:endParaRPr lang="es-ES"/>
          </a:p>
        </p:txBody>
      </p:sp>
      <p:sp>
        <p:nvSpPr>
          <p:cNvPr id="6" name="Contenidor de peu de pàgina 5"/>
          <p:cNvSpPr>
            <a:spLocks noGrp="1"/>
          </p:cNvSpPr>
          <p:nvPr>
            <p:ph type="ftr" sz="quarter" idx="11"/>
          </p:nvPr>
        </p:nvSpPr>
        <p:spPr/>
        <p:txBody>
          <a:bodyPr/>
          <a:lstStyle/>
          <a:p>
            <a:endParaRPr lang="es-ES"/>
          </a:p>
        </p:txBody>
      </p:sp>
      <p:sp>
        <p:nvSpPr>
          <p:cNvPr id="7" name="Contenidor de número de diapositiva 6"/>
          <p:cNvSpPr>
            <a:spLocks noGrp="1"/>
          </p:cNvSpPr>
          <p:nvPr>
            <p:ph type="sldNum" sz="quarter" idx="12"/>
          </p:nvPr>
        </p:nvSpPr>
        <p:spPr/>
        <p:txBody>
          <a:bodyPr/>
          <a:lstStyle/>
          <a:p>
            <a:fld id="{BA1F9491-84BF-49FF-97FB-90BFB6A1683B}" type="slidenum">
              <a:rPr lang="es-ES" smtClean="0"/>
              <a:t>‹#›</a:t>
            </a:fld>
            <a:endParaRPr lang="es-ES"/>
          </a:p>
        </p:txBody>
      </p:sp>
    </p:spTree>
    <p:extLst>
      <p:ext uri="{BB962C8B-B14F-4D97-AF65-F5344CB8AC3E}">
        <p14:creationId xmlns:p14="http://schemas.microsoft.com/office/powerpoint/2010/main" val="909190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Contenidor de títo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a-ES" smtClean="0"/>
              <a:t>Feu clic aquí per editar l'estil</a:t>
            </a:r>
            <a:endParaRPr lang="es-ES"/>
          </a:p>
        </p:txBody>
      </p:sp>
      <p:sp>
        <p:nvSpPr>
          <p:cNvPr id="3" name="Contenidor de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s-ES"/>
          </a:p>
        </p:txBody>
      </p:sp>
      <p:sp>
        <p:nvSpPr>
          <p:cNvPr id="4" name="Contenidor de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B827CE-E47D-4BB4-9C83-35CEBF04DDAE}" type="datetimeFigureOut">
              <a:rPr lang="es-ES" smtClean="0"/>
              <a:t>27/09/2015</a:t>
            </a:fld>
            <a:endParaRPr lang="es-ES"/>
          </a:p>
        </p:txBody>
      </p:sp>
      <p:sp>
        <p:nvSpPr>
          <p:cNvPr id="5" name="Contenidor de peu de pà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Conteni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1F9491-84BF-49FF-97FB-90BFB6A1683B}" type="slidenum">
              <a:rPr lang="es-ES" smtClean="0"/>
              <a:t>‹#›</a:t>
            </a:fld>
            <a:endParaRPr lang="es-ES"/>
          </a:p>
        </p:txBody>
      </p:sp>
    </p:spTree>
    <p:extLst>
      <p:ext uri="{BB962C8B-B14F-4D97-AF65-F5344CB8AC3E}">
        <p14:creationId xmlns:p14="http://schemas.microsoft.com/office/powerpoint/2010/main" val="106316215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a:xfrm>
            <a:off x="696944" y="188641"/>
            <a:ext cx="7772400" cy="1080120"/>
          </a:xfrm>
        </p:spPr>
        <p:txBody>
          <a:bodyPr>
            <a:normAutofit fontScale="90000"/>
          </a:bodyPr>
          <a:lstStyle/>
          <a:p>
            <a:r>
              <a:rPr lang="ca-ES" b="1" i="1" u="sng" dirty="0" smtClean="0"/>
              <a:t/>
            </a:r>
            <a:br>
              <a:rPr lang="ca-ES" b="1" i="1" u="sng" dirty="0" smtClean="0"/>
            </a:br>
            <a:r>
              <a:rPr lang="ca-ES" b="1" i="1" u="sng" dirty="0"/>
              <a:t/>
            </a:r>
            <a:br>
              <a:rPr lang="ca-ES" b="1" i="1" u="sng" dirty="0"/>
            </a:br>
            <a:r>
              <a:rPr lang="ca-ES" sz="3100" b="1" i="1" u="sng" dirty="0" smtClean="0">
                <a:solidFill>
                  <a:schemeClr val="bg1"/>
                </a:solidFill>
              </a:rPr>
              <a:t>UD1. </a:t>
            </a:r>
            <a:r>
              <a:rPr lang="ca-ES" sz="3100" b="1" i="1" u="sng" dirty="0" smtClean="0">
                <a:solidFill>
                  <a:schemeClr val="bg1"/>
                </a:solidFill>
                <a:effectLst>
                  <a:outerShdw blurRad="38100" dist="38100" dir="2700000" algn="tl">
                    <a:srgbClr val="000000">
                      <a:alpha val="43137"/>
                    </a:srgbClr>
                  </a:outerShdw>
                </a:effectLst>
              </a:rPr>
              <a:t>TIPUS I ESTRUCTURES D’UNA SESSIÓ DE JOCS</a:t>
            </a:r>
            <a:r>
              <a:rPr lang="ca-ES" sz="3600" b="1" i="1" u="sng" dirty="0" smtClean="0"/>
              <a:t/>
            </a:r>
            <a:br>
              <a:rPr lang="ca-ES" sz="3600" b="1" i="1" u="sng" dirty="0" smtClean="0"/>
            </a:br>
            <a:r>
              <a:rPr lang="ca-ES" sz="3600" b="1" i="1" u="sng" dirty="0" smtClean="0"/>
              <a:t/>
            </a:r>
            <a:br>
              <a:rPr lang="ca-ES" sz="3600" b="1" i="1" u="sng" dirty="0" smtClean="0"/>
            </a:br>
            <a:endParaRPr lang="es-ES" dirty="0"/>
          </a:p>
        </p:txBody>
      </p:sp>
      <p:sp>
        <p:nvSpPr>
          <p:cNvPr id="3" name="Subtítol 2"/>
          <p:cNvSpPr>
            <a:spLocks noGrp="1"/>
          </p:cNvSpPr>
          <p:nvPr>
            <p:ph type="subTitle" idx="1"/>
          </p:nvPr>
        </p:nvSpPr>
        <p:spPr>
          <a:xfrm>
            <a:off x="323527" y="1052736"/>
            <a:ext cx="8491239" cy="4586064"/>
          </a:xfrm>
        </p:spPr>
        <p:txBody>
          <a:bodyPr>
            <a:normAutofit/>
          </a:bodyPr>
          <a:lstStyle/>
          <a:p>
            <a:endParaRPr lang="ca-ES" sz="2400" dirty="0" smtClean="0"/>
          </a:p>
          <a:p>
            <a:r>
              <a:rPr lang="ca-ES" sz="2400" dirty="0" smtClean="0"/>
              <a:t>1. TIPUS DE SESSIONS DE JOCS</a:t>
            </a:r>
          </a:p>
          <a:p>
            <a:pPr marL="457200" indent="-457200">
              <a:buAutoNum type="arabicPeriod"/>
            </a:pPr>
            <a:endParaRPr lang="ca-ES" sz="2400" dirty="0"/>
          </a:p>
          <a:p>
            <a:r>
              <a:rPr lang="ca-ES" sz="2400" dirty="0" smtClean="0"/>
              <a:t>2. PARTS D’UNA SESSIÓ DE JOCS</a:t>
            </a:r>
          </a:p>
          <a:p>
            <a:pPr marL="457200" indent="-457200">
              <a:buAutoNum type="arabicPeriod"/>
            </a:pPr>
            <a:endParaRPr lang="ca-ES" sz="2400" dirty="0"/>
          </a:p>
          <a:p>
            <a:r>
              <a:rPr lang="ca-ES" sz="2400" dirty="0" smtClean="0"/>
              <a:t>3. DIRECCIÓ: PREPARACIÓ, PRESENTACIÓ I ORGANITZACIÓ, EXECUCIÓ I AVALUACIÓ</a:t>
            </a:r>
          </a:p>
          <a:p>
            <a:endParaRPr lang="es-ES" sz="2400" dirty="0"/>
          </a:p>
        </p:txBody>
      </p:sp>
      <p:sp>
        <p:nvSpPr>
          <p:cNvPr id="4" name="Títol 1"/>
          <p:cNvSpPr txBox="1">
            <a:spLocks/>
          </p:cNvSpPr>
          <p:nvPr/>
        </p:nvSpPr>
        <p:spPr>
          <a:xfrm>
            <a:off x="0" y="188640"/>
            <a:ext cx="9036496" cy="5904655"/>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a-ES" sz="2000" b="1" i="1" u="sng" dirty="0" smtClean="0"/>
              <a:t/>
            </a:r>
            <a:br>
              <a:rPr lang="ca-ES" sz="2000" b="1" i="1" u="sng" dirty="0" smtClean="0"/>
            </a:br>
            <a:r>
              <a:rPr lang="ca-ES" sz="2000" b="1" i="1" u="sng" dirty="0" smtClean="0"/>
              <a:t/>
            </a:r>
            <a:br>
              <a:rPr lang="ca-ES" sz="2000" b="1" i="1" u="sng" dirty="0" smtClean="0"/>
            </a:br>
            <a:r>
              <a:rPr lang="ca-ES" sz="2000" b="1" i="1" u="sng" dirty="0" smtClean="0"/>
              <a:t/>
            </a:r>
            <a:br>
              <a:rPr lang="ca-ES" sz="2000" b="1" i="1" u="sng" dirty="0" smtClean="0"/>
            </a:br>
            <a:r>
              <a:rPr lang="ca-ES" sz="2000" dirty="0" smtClean="0"/>
              <a:t>-</a:t>
            </a:r>
            <a:endParaRPr lang="es-ES" sz="2800" dirty="0"/>
          </a:p>
        </p:txBody>
      </p:sp>
      <p:sp>
        <p:nvSpPr>
          <p:cNvPr id="5" name="Subtítol 2"/>
          <p:cNvSpPr txBox="1">
            <a:spLocks/>
          </p:cNvSpPr>
          <p:nvPr/>
        </p:nvSpPr>
        <p:spPr>
          <a:xfrm>
            <a:off x="1547664" y="6381328"/>
            <a:ext cx="6400800" cy="451520"/>
          </a:xfrm>
          <a:prstGeom prst="rect">
            <a:avLst/>
          </a:prstGeom>
        </p:spPr>
        <p:txBody>
          <a:bodyPr vert="horz" lIns="91440" tIns="45720" rIns="91440" bIns="45720" rtlCol="0">
            <a:normAutofit fontScale="5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ca-ES" b="1" dirty="0" smtClean="0"/>
              <a:t>CRÈDIT 1 - Jocs i activitats físiques recreatives per l´animació.   </a:t>
            </a:r>
            <a:endParaRPr lang="es-ES" dirty="0" smtClean="0"/>
          </a:p>
          <a:p>
            <a:endParaRPr lang="es-ES" dirty="0"/>
          </a:p>
        </p:txBody>
      </p:sp>
      <p:pic>
        <p:nvPicPr>
          <p:cNvPr id="6" name="Imatge 5"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6237312"/>
            <a:ext cx="714375" cy="466725"/>
          </a:xfrm>
          <a:prstGeom prst="rect">
            <a:avLst/>
          </a:prstGeom>
          <a:noFill/>
          <a:ln>
            <a:noFill/>
          </a:ln>
        </p:spPr>
      </p:pic>
      <p:pic>
        <p:nvPicPr>
          <p:cNvPr id="7" name="Imatge 6"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6237311"/>
            <a:ext cx="714375" cy="466725"/>
          </a:xfrm>
          <a:prstGeom prst="rect">
            <a:avLst/>
          </a:prstGeom>
          <a:noFill/>
          <a:ln>
            <a:noFill/>
          </a:ln>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343" y="4149080"/>
            <a:ext cx="2543175"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872" y="4149080"/>
            <a:ext cx="2376264" cy="18038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56176" y="4109839"/>
            <a:ext cx="2466975" cy="184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48532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67544" y="33398"/>
            <a:ext cx="8229600" cy="1143000"/>
          </a:xfrm>
        </p:spPr>
        <p:txBody>
          <a:bodyPr>
            <a:normAutofit/>
          </a:bodyPr>
          <a:lstStyle/>
          <a:p>
            <a:r>
              <a:rPr lang="ca-ES" sz="2800" b="1" i="1" u="sng" dirty="0" smtClean="0">
                <a:solidFill>
                  <a:schemeClr val="bg1"/>
                </a:solidFill>
              </a:rPr>
              <a:t>UD1. </a:t>
            </a:r>
            <a:r>
              <a:rPr lang="ca-ES" sz="2800" b="1" i="1" u="sng" dirty="0" smtClean="0">
                <a:solidFill>
                  <a:schemeClr val="bg1"/>
                </a:solidFill>
                <a:effectLst>
                  <a:outerShdw blurRad="38100" dist="38100" dir="2700000" algn="tl">
                    <a:srgbClr val="000000">
                      <a:alpha val="43137"/>
                    </a:srgbClr>
                  </a:outerShdw>
                </a:effectLst>
              </a:rPr>
              <a:t>TIPUS I ESTRUCTURES D’UNA SESSIÓ DE JOCS</a:t>
            </a:r>
            <a:endParaRPr lang="es-ES" sz="2800" dirty="0"/>
          </a:p>
        </p:txBody>
      </p:sp>
      <p:sp>
        <p:nvSpPr>
          <p:cNvPr id="3" name="Contenidor de contingut 2"/>
          <p:cNvSpPr>
            <a:spLocks noGrp="1"/>
          </p:cNvSpPr>
          <p:nvPr>
            <p:ph idx="1"/>
          </p:nvPr>
        </p:nvSpPr>
        <p:spPr>
          <a:xfrm>
            <a:off x="457200" y="980728"/>
            <a:ext cx="8229600" cy="5145435"/>
          </a:xfrm>
        </p:spPr>
        <p:txBody>
          <a:bodyPr/>
          <a:lstStyle/>
          <a:p>
            <a:r>
              <a:rPr lang="ca-ES" sz="2400" dirty="0" smtClean="0"/>
              <a:t>3. </a:t>
            </a:r>
            <a:r>
              <a:rPr lang="ca-ES" sz="2400" u="sng" dirty="0" smtClean="0"/>
              <a:t>DIRECCIÓ: PREPARACIÓ, PRESENTACIÓ I ORGANITZACIÓ, EXECUCIÓ I AVALUACIÓ</a:t>
            </a:r>
          </a:p>
          <a:p>
            <a:pPr marL="0" indent="0">
              <a:buNone/>
            </a:pPr>
            <a:r>
              <a:rPr lang="ca-ES" dirty="0" smtClean="0"/>
              <a:t>			</a:t>
            </a:r>
            <a:r>
              <a:rPr lang="ca-ES" sz="2400" dirty="0" smtClean="0"/>
              <a:t>a) </a:t>
            </a:r>
            <a:r>
              <a:rPr lang="ca-ES" sz="2400" u="sng" dirty="0" smtClean="0"/>
              <a:t>PREPARACIÓ</a:t>
            </a:r>
            <a:r>
              <a:rPr lang="ca-ES" sz="2800" dirty="0" smtClean="0"/>
              <a:t>:</a:t>
            </a:r>
          </a:p>
          <a:p>
            <a:pPr marL="0" indent="0">
              <a:buNone/>
            </a:pPr>
            <a:r>
              <a:rPr lang="ca-ES" sz="2000" dirty="0" smtClean="0"/>
              <a:t>-en el disseny de la sessió, introduir més jocs dels necessaris</a:t>
            </a:r>
          </a:p>
          <a:p>
            <a:pPr marL="0" indent="0">
              <a:buNone/>
            </a:pPr>
            <a:r>
              <a:rPr lang="ca-ES" sz="2000" dirty="0" smtClean="0"/>
              <a:t>-utilitzar mètodes d’ensenyament </a:t>
            </a:r>
            <a:r>
              <a:rPr lang="ca-ES" sz="2000" dirty="0" err="1" smtClean="0"/>
              <a:t>bas</a:t>
            </a:r>
            <a:r>
              <a:rPr lang="ca-ES" sz="2000" dirty="0" smtClean="0"/>
              <a:t> </a:t>
            </a:r>
            <a:r>
              <a:rPr lang="ca-ES" sz="2000" dirty="0" err="1" smtClean="0"/>
              <a:t>ats</a:t>
            </a:r>
            <a:r>
              <a:rPr lang="ca-ES" sz="2000" dirty="0" smtClean="0"/>
              <a:t> en el descobriment (que sigui el propi participant el que experimenti les situacions buscant la resposta adient)</a:t>
            </a:r>
          </a:p>
          <a:p>
            <a:pPr marL="0" indent="0">
              <a:buNone/>
            </a:pPr>
            <a:r>
              <a:rPr lang="ca-ES" sz="2000" dirty="0" smtClean="0"/>
              <a:t>-els jocs tenen una durada temporal diferent segons la seva estructura (tenir-ho en compte a l’hora del disseny)</a:t>
            </a:r>
          </a:p>
          <a:p>
            <a:pPr marL="0" indent="0">
              <a:buNone/>
            </a:pPr>
            <a:r>
              <a:rPr lang="ca-ES" sz="2000" dirty="0" smtClean="0"/>
              <a:t>-alternar els jocs de gran dinamisme/intensitat amb jocs més suaus, per permetre la recuperació</a:t>
            </a:r>
          </a:p>
          <a:p>
            <a:pPr marL="0" indent="0">
              <a:buNone/>
            </a:pPr>
            <a:r>
              <a:rPr lang="ca-ES" sz="2000" dirty="0" smtClean="0"/>
              <a:t>-buscar la formació integral del participant desenvolupant els aspectes </a:t>
            </a:r>
            <a:r>
              <a:rPr lang="ca-ES" sz="2000" dirty="0" err="1" smtClean="0"/>
              <a:t>cognitius,motrius</a:t>
            </a:r>
            <a:r>
              <a:rPr lang="ca-ES" sz="2000" dirty="0" smtClean="0"/>
              <a:t> i afectius del mateix</a:t>
            </a:r>
            <a:endParaRPr lang="es-ES" sz="2000" dirty="0"/>
          </a:p>
        </p:txBody>
      </p:sp>
      <p:sp>
        <p:nvSpPr>
          <p:cNvPr id="4" name="Rectangle 3"/>
          <p:cNvSpPr/>
          <p:nvPr/>
        </p:nvSpPr>
        <p:spPr>
          <a:xfrm>
            <a:off x="1619672" y="6277962"/>
            <a:ext cx="6768752" cy="369332"/>
          </a:xfrm>
          <a:prstGeom prst="rect">
            <a:avLst/>
          </a:prstGeom>
        </p:spPr>
        <p:txBody>
          <a:bodyPr wrap="square">
            <a:spAutoFit/>
          </a:bodyPr>
          <a:lstStyle/>
          <a:p>
            <a:r>
              <a:rPr lang="ca-ES" b="1" dirty="0" smtClean="0"/>
              <a:t>CRÈDIT 1 - Jocs i activitats físiques recreatives per l´animació.   </a:t>
            </a:r>
            <a:endParaRPr lang="es-ES" dirty="0" smtClean="0"/>
          </a:p>
        </p:txBody>
      </p:sp>
      <p:pic>
        <p:nvPicPr>
          <p:cNvPr id="5" name="Imatge 4"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8638" y="6124233"/>
            <a:ext cx="714375" cy="466725"/>
          </a:xfrm>
          <a:prstGeom prst="rect">
            <a:avLst/>
          </a:prstGeom>
          <a:noFill/>
          <a:ln>
            <a:noFill/>
          </a:ln>
        </p:spPr>
      </p:pic>
      <p:pic>
        <p:nvPicPr>
          <p:cNvPr id="6" name="Imatge 5"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31236" y="6124233"/>
            <a:ext cx="714375" cy="466725"/>
          </a:xfrm>
          <a:prstGeom prst="rect">
            <a:avLst/>
          </a:prstGeom>
          <a:noFill/>
          <a:ln>
            <a:noFill/>
          </a:ln>
        </p:spPr>
      </p:pic>
    </p:spTree>
    <p:extLst>
      <p:ext uri="{BB962C8B-B14F-4D97-AF65-F5344CB8AC3E}">
        <p14:creationId xmlns:p14="http://schemas.microsoft.com/office/powerpoint/2010/main" val="1780869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251520" y="-99392"/>
            <a:ext cx="8507288" cy="1143000"/>
          </a:xfrm>
        </p:spPr>
        <p:txBody>
          <a:bodyPr>
            <a:normAutofit/>
          </a:bodyPr>
          <a:lstStyle/>
          <a:p>
            <a:r>
              <a:rPr lang="ca-ES" sz="2800" b="1" i="1" u="sng" dirty="0" smtClean="0">
                <a:solidFill>
                  <a:schemeClr val="bg1"/>
                </a:solidFill>
              </a:rPr>
              <a:t>UD1. </a:t>
            </a:r>
            <a:r>
              <a:rPr lang="ca-ES" sz="2800" b="1" i="1" u="sng" dirty="0" smtClean="0">
                <a:solidFill>
                  <a:schemeClr val="bg1"/>
                </a:solidFill>
                <a:effectLst>
                  <a:outerShdw blurRad="38100" dist="38100" dir="2700000" algn="tl">
                    <a:srgbClr val="000000">
                      <a:alpha val="43137"/>
                    </a:srgbClr>
                  </a:outerShdw>
                </a:effectLst>
              </a:rPr>
              <a:t>TIPUS I ESTRUCTURES D’UNA SESSIÓ DE JOCS</a:t>
            </a:r>
            <a:endParaRPr lang="es-ES" sz="2800" dirty="0"/>
          </a:p>
        </p:txBody>
      </p:sp>
      <p:sp>
        <p:nvSpPr>
          <p:cNvPr id="3" name="Contenidor de contingut 2"/>
          <p:cNvSpPr>
            <a:spLocks noGrp="1"/>
          </p:cNvSpPr>
          <p:nvPr>
            <p:ph idx="1"/>
          </p:nvPr>
        </p:nvSpPr>
        <p:spPr>
          <a:xfrm>
            <a:off x="457200" y="908720"/>
            <a:ext cx="8229600" cy="5217443"/>
          </a:xfrm>
        </p:spPr>
        <p:txBody>
          <a:bodyPr/>
          <a:lstStyle/>
          <a:p>
            <a:r>
              <a:rPr lang="ca-ES" sz="2400" dirty="0" smtClean="0"/>
              <a:t>3. </a:t>
            </a:r>
            <a:r>
              <a:rPr lang="ca-ES" sz="2400" u="sng" dirty="0" smtClean="0"/>
              <a:t>DIRECCIÓ: PREPARACIÓ, PRESENTACIÓ I ORGANITZACIÓ, EXECUCIÓ I AVALUACIÓ</a:t>
            </a:r>
          </a:p>
          <a:p>
            <a:pPr marL="0" indent="0">
              <a:buNone/>
            </a:pPr>
            <a:r>
              <a:rPr lang="ca-ES" dirty="0" smtClean="0"/>
              <a:t>			</a:t>
            </a:r>
            <a:r>
              <a:rPr lang="ca-ES" sz="2400" dirty="0" smtClean="0"/>
              <a:t>a) </a:t>
            </a:r>
            <a:r>
              <a:rPr lang="ca-ES" sz="2400" u="sng" dirty="0" smtClean="0"/>
              <a:t>PREPARACIÓ</a:t>
            </a:r>
            <a:r>
              <a:rPr lang="ca-ES" sz="2400" dirty="0" smtClean="0"/>
              <a:t>:</a:t>
            </a:r>
          </a:p>
          <a:p>
            <a:pPr marL="0" indent="0">
              <a:buNone/>
            </a:pPr>
            <a:r>
              <a:rPr lang="ca-ES" sz="2000" dirty="0" smtClean="0"/>
              <a:t>-combinar jocs de diferents estratègies</a:t>
            </a:r>
          </a:p>
          <a:p>
            <a:pPr marL="0" indent="0">
              <a:buNone/>
            </a:pPr>
            <a:r>
              <a:rPr lang="ca-ES" sz="2000" dirty="0" smtClean="0"/>
              <a:t>-utilitzar la competició evitant centrar-se únicament en el resultat (la competició ha de ser un mitjà per aconseguir els objectius, no una finalitat). El caràcter competitiu no es pot apartar mai del joc, ja que si no existís, potser deixaria d’interessar</a:t>
            </a:r>
          </a:p>
          <a:p>
            <a:pPr marL="0" indent="0">
              <a:buNone/>
            </a:pPr>
            <a:r>
              <a:rPr lang="ca-ES" sz="2000" dirty="0" smtClean="0"/>
              <a:t>-introduir noves variants, noves regles, perquè la competició, sigui una eina per educar</a:t>
            </a:r>
          </a:p>
          <a:p>
            <a:pPr marL="0" indent="0">
              <a:buNone/>
            </a:pPr>
            <a:r>
              <a:rPr lang="ca-ES" sz="2000" dirty="0" smtClean="0"/>
              <a:t>-utilitzar materials diversos ja que possibiliten el desenvolupament de la creativitat</a:t>
            </a:r>
          </a:p>
          <a:p>
            <a:pPr marL="0" indent="0">
              <a:buNone/>
            </a:pPr>
            <a:r>
              <a:rPr lang="ca-ES" sz="2000" dirty="0" smtClean="0"/>
              <a:t>-evitar l’exclusió, l’eliminació, la marginació, la </a:t>
            </a:r>
            <a:r>
              <a:rPr lang="ca-ES" sz="2000" dirty="0" err="1" smtClean="0"/>
              <a:t>discrimanació</a:t>
            </a:r>
            <a:r>
              <a:rPr lang="ca-ES" sz="2000" dirty="0" smtClean="0"/>
              <a:t>, a través de les variants</a:t>
            </a:r>
          </a:p>
          <a:p>
            <a:pPr marL="0" indent="0">
              <a:buNone/>
            </a:pPr>
            <a:endParaRPr lang="es-ES" dirty="0"/>
          </a:p>
        </p:txBody>
      </p:sp>
      <p:sp>
        <p:nvSpPr>
          <p:cNvPr id="4" name="Rectangle 3"/>
          <p:cNvSpPr/>
          <p:nvPr/>
        </p:nvSpPr>
        <p:spPr>
          <a:xfrm>
            <a:off x="1606949" y="6229265"/>
            <a:ext cx="6768752" cy="369332"/>
          </a:xfrm>
          <a:prstGeom prst="rect">
            <a:avLst/>
          </a:prstGeom>
        </p:spPr>
        <p:txBody>
          <a:bodyPr wrap="square">
            <a:spAutoFit/>
          </a:bodyPr>
          <a:lstStyle/>
          <a:p>
            <a:r>
              <a:rPr lang="ca-ES" b="1" dirty="0" smtClean="0"/>
              <a:t>CRÈDIT 1 - Jocs i activitats físiques recreatives per l´animació.   </a:t>
            </a:r>
            <a:endParaRPr lang="es-ES" dirty="0" smtClean="0"/>
          </a:p>
        </p:txBody>
      </p:sp>
      <p:pic>
        <p:nvPicPr>
          <p:cNvPr id="5" name="Imatge 4"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8638" y="6124233"/>
            <a:ext cx="714375" cy="466725"/>
          </a:xfrm>
          <a:prstGeom prst="rect">
            <a:avLst/>
          </a:prstGeom>
          <a:noFill/>
          <a:ln>
            <a:noFill/>
          </a:ln>
        </p:spPr>
      </p:pic>
      <p:pic>
        <p:nvPicPr>
          <p:cNvPr id="6" name="Imatge 5"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18513" y="6164155"/>
            <a:ext cx="714375" cy="466725"/>
          </a:xfrm>
          <a:prstGeom prst="rect">
            <a:avLst/>
          </a:prstGeom>
          <a:noFill/>
          <a:ln>
            <a:noFill/>
          </a:ln>
        </p:spPr>
      </p:pic>
    </p:spTree>
    <p:extLst>
      <p:ext uri="{BB962C8B-B14F-4D97-AF65-F5344CB8AC3E}">
        <p14:creationId xmlns:p14="http://schemas.microsoft.com/office/powerpoint/2010/main" val="27231940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67544" y="0"/>
            <a:ext cx="8229600" cy="1143000"/>
          </a:xfrm>
        </p:spPr>
        <p:txBody>
          <a:bodyPr>
            <a:normAutofit/>
          </a:bodyPr>
          <a:lstStyle/>
          <a:p>
            <a:r>
              <a:rPr lang="ca-ES" sz="2800" b="1" i="1" u="sng" dirty="0" smtClean="0">
                <a:solidFill>
                  <a:schemeClr val="bg1"/>
                </a:solidFill>
              </a:rPr>
              <a:t>UD1. </a:t>
            </a:r>
            <a:r>
              <a:rPr lang="ca-ES" sz="2800" b="1" i="1" u="sng" dirty="0" smtClean="0">
                <a:solidFill>
                  <a:schemeClr val="bg1"/>
                </a:solidFill>
                <a:effectLst>
                  <a:outerShdw blurRad="38100" dist="38100" dir="2700000" algn="tl">
                    <a:srgbClr val="000000">
                      <a:alpha val="43137"/>
                    </a:srgbClr>
                  </a:outerShdw>
                </a:effectLst>
              </a:rPr>
              <a:t>TIPUS I ESTRUCTURES D’UNA SESSIÓ DE JOCS</a:t>
            </a:r>
            <a:endParaRPr lang="es-ES" sz="2800" dirty="0"/>
          </a:p>
        </p:txBody>
      </p:sp>
      <p:sp>
        <p:nvSpPr>
          <p:cNvPr id="3" name="Contenidor de contingut 2"/>
          <p:cNvSpPr>
            <a:spLocks noGrp="1"/>
          </p:cNvSpPr>
          <p:nvPr>
            <p:ph idx="1"/>
          </p:nvPr>
        </p:nvSpPr>
        <p:spPr>
          <a:xfrm>
            <a:off x="488638" y="764704"/>
            <a:ext cx="8229600" cy="5352346"/>
          </a:xfrm>
        </p:spPr>
        <p:txBody>
          <a:bodyPr>
            <a:normAutofit lnSpcReduction="10000"/>
          </a:bodyPr>
          <a:lstStyle/>
          <a:p>
            <a:r>
              <a:rPr lang="ca-ES" sz="2400" dirty="0" smtClean="0"/>
              <a:t>3. </a:t>
            </a:r>
            <a:r>
              <a:rPr lang="ca-ES" sz="2400" u="sng" dirty="0" smtClean="0"/>
              <a:t>DIRECCIÓ: PREPARACIÓ, PRESENTACIÓ I ORGANITZACIÓ, EXECUCIÓ I AVALUACIÓ</a:t>
            </a:r>
          </a:p>
          <a:p>
            <a:pPr marL="0" indent="0">
              <a:buNone/>
            </a:pPr>
            <a:r>
              <a:rPr lang="ca-ES" dirty="0" smtClean="0"/>
              <a:t>			</a:t>
            </a:r>
            <a:r>
              <a:rPr lang="ca-ES" sz="2400" dirty="0" smtClean="0"/>
              <a:t>b) </a:t>
            </a:r>
            <a:r>
              <a:rPr lang="ca-ES" sz="2400" u="sng" dirty="0" smtClean="0"/>
              <a:t>ORGANITZACIÓ</a:t>
            </a:r>
            <a:r>
              <a:rPr lang="ca-ES" sz="2400" dirty="0" smtClean="0"/>
              <a:t>:</a:t>
            </a:r>
          </a:p>
          <a:p>
            <a:pPr marL="0" indent="0">
              <a:buNone/>
            </a:pPr>
            <a:r>
              <a:rPr lang="ca-ES" sz="2400" dirty="0" smtClean="0"/>
              <a:t>-</a:t>
            </a:r>
            <a:r>
              <a:rPr lang="ca-ES" sz="2000" dirty="0" smtClean="0"/>
              <a:t>arribar amb suficient antelació per preparar l’espai i el material (per evitar la pèrdua de temps i possibilitar la modificació de jocs davant d’un imprevist)</a:t>
            </a:r>
          </a:p>
          <a:p>
            <a:pPr marL="0" indent="0">
              <a:buNone/>
            </a:pPr>
            <a:r>
              <a:rPr lang="ca-ES" sz="2000" dirty="0" smtClean="0"/>
              <a:t>-buscar l’ajuda de l’alumnat a l’hora de treure, recollir i distribuir el material (educació en les normes, valors i actituds)</a:t>
            </a:r>
          </a:p>
          <a:p>
            <a:pPr marL="0" indent="0">
              <a:buNone/>
            </a:pPr>
            <a:r>
              <a:rPr lang="ca-ES" sz="2000" dirty="0" smtClean="0"/>
              <a:t>-en quant als grups, formar grups homogenis i diferenciar-los clarament </a:t>
            </a:r>
            <a:endParaRPr lang="ca-ES" sz="2400" dirty="0" smtClean="0"/>
          </a:p>
          <a:p>
            <a:pPr marL="0" indent="0">
              <a:buNone/>
            </a:pPr>
            <a:r>
              <a:rPr lang="ca-ES" sz="2000" dirty="0" smtClean="0"/>
              <a:t>			</a:t>
            </a:r>
            <a:r>
              <a:rPr lang="ca-ES" sz="2400" dirty="0" smtClean="0"/>
              <a:t>c) </a:t>
            </a:r>
            <a:r>
              <a:rPr lang="ca-ES" sz="2400" u="sng" dirty="0" smtClean="0"/>
              <a:t>PRESENTACIÓ:</a:t>
            </a:r>
          </a:p>
          <a:p>
            <a:pPr marL="0" indent="0">
              <a:buNone/>
            </a:pPr>
            <a:r>
              <a:rPr lang="ca-ES" sz="2000" dirty="0" smtClean="0"/>
              <a:t>-aconseguir un ambient de silenci general i acapara l’atenció dels participants</a:t>
            </a:r>
          </a:p>
          <a:p>
            <a:pPr marL="0" indent="0">
              <a:buNone/>
            </a:pPr>
            <a:r>
              <a:rPr lang="ca-ES" sz="2000" dirty="0" smtClean="0"/>
              <a:t>-parlar alt, clar i a poc a poc i ser breu (concretar lo bàsic i anar completant la informació amb petits matisos)</a:t>
            </a:r>
          </a:p>
          <a:p>
            <a:pPr marL="0" indent="0">
              <a:buNone/>
            </a:pPr>
            <a:r>
              <a:rPr lang="ca-ES" sz="2000" dirty="0" smtClean="0"/>
              <a:t>-utilitzar exemples / gràfics per facilitar la comprensió</a:t>
            </a:r>
          </a:p>
          <a:p>
            <a:pPr marL="0" indent="0">
              <a:buNone/>
            </a:pPr>
            <a:r>
              <a:rPr lang="ca-ES" sz="2000" dirty="0" smtClean="0"/>
              <a:t>-</a:t>
            </a:r>
            <a:r>
              <a:rPr lang="ca-ES" sz="2000" dirty="0" err="1" smtClean="0"/>
              <a:t>colocar-se</a:t>
            </a:r>
            <a:r>
              <a:rPr lang="ca-ES" sz="2000" dirty="0" smtClean="0"/>
              <a:t> en un lloc visible i moure’s. Preguntar si hi ha dubtes</a:t>
            </a:r>
          </a:p>
          <a:p>
            <a:pPr marL="0" indent="0">
              <a:buNone/>
            </a:pPr>
            <a:endParaRPr lang="ca-ES" sz="2000" dirty="0"/>
          </a:p>
          <a:p>
            <a:pPr marL="0" indent="0">
              <a:buNone/>
            </a:pPr>
            <a:endParaRPr lang="es-ES" sz="2000" dirty="0"/>
          </a:p>
        </p:txBody>
      </p:sp>
      <p:sp>
        <p:nvSpPr>
          <p:cNvPr id="6" name="Rectangle 5"/>
          <p:cNvSpPr/>
          <p:nvPr/>
        </p:nvSpPr>
        <p:spPr>
          <a:xfrm>
            <a:off x="1475656" y="6277962"/>
            <a:ext cx="6912768" cy="369332"/>
          </a:xfrm>
          <a:prstGeom prst="rect">
            <a:avLst/>
          </a:prstGeom>
        </p:spPr>
        <p:txBody>
          <a:bodyPr wrap="square">
            <a:spAutoFit/>
          </a:bodyPr>
          <a:lstStyle/>
          <a:p>
            <a:r>
              <a:rPr lang="ca-ES" b="1" dirty="0" smtClean="0"/>
              <a:t>CRÈDIT 1 - Jocs i activitats físiques recreatives per l´animació.   </a:t>
            </a:r>
            <a:endParaRPr lang="es-ES" dirty="0" smtClean="0"/>
          </a:p>
        </p:txBody>
      </p:sp>
      <p:pic>
        <p:nvPicPr>
          <p:cNvPr id="7" name="Imatge 6"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8638" y="6124233"/>
            <a:ext cx="714375" cy="466725"/>
          </a:xfrm>
          <a:prstGeom prst="rect">
            <a:avLst/>
          </a:prstGeom>
          <a:noFill/>
          <a:ln>
            <a:noFill/>
          </a:ln>
        </p:spPr>
      </p:pic>
      <p:pic>
        <p:nvPicPr>
          <p:cNvPr id="8" name="Imatge 7"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74049" y="6117050"/>
            <a:ext cx="714375" cy="466725"/>
          </a:xfrm>
          <a:prstGeom prst="rect">
            <a:avLst/>
          </a:prstGeom>
          <a:noFill/>
          <a:ln>
            <a:noFill/>
          </a:ln>
        </p:spPr>
      </p:pic>
    </p:spTree>
    <p:extLst>
      <p:ext uri="{BB962C8B-B14F-4D97-AF65-F5344CB8AC3E}">
        <p14:creationId xmlns:p14="http://schemas.microsoft.com/office/powerpoint/2010/main" val="19776845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513159" y="33398"/>
            <a:ext cx="8229600" cy="1143000"/>
          </a:xfrm>
        </p:spPr>
        <p:txBody>
          <a:bodyPr>
            <a:normAutofit/>
          </a:bodyPr>
          <a:lstStyle/>
          <a:p>
            <a:r>
              <a:rPr lang="ca-ES" sz="2800" b="1" i="1" u="sng" dirty="0" smtClean="0">
                <a:solidFill>
                  <a:schemeClr val="bg1"/>
                </a:solidFill>
              </a:rPr>
              <a:t>UD1. </a:t>
            </a:r>
            <a:r>
              <a:rPr lang="ca-ES" sz="2800" b="1" i="1" u="sng" dirty="0" smtClean="0">
                <a:solidFill>
                  <a:schemeClr val="bg1"/>
                </a:solidFill>
                <a:effectLst>
                  <a:outerShdw blurRad="38100" dist="38100" dir="2700000" algn="tl">
                    <a:srgbClr val="000000">
                      <a:alpha val="43137"/>
                    </a:srgbClr>
                  </a:outerShdw>
                </a:effectLst>
              </a:rPr>
              <a:t>TIPUS I ESTRUCTURES D’UNA SESSIÓ DE JOCS</a:t>
            </a:r>
            <a:endParaRPr lang="es-ES" sz="2800" dirty="0"/>
          </a:p>
        </p:txBody>
      </p:sp>
      <p:sp>
        <p:nvSpPr>
          <p:cNvPr id="3" name="Contenidor de contingut 2"/>
          <p:cNvSpPr>
            <a:spLocks noGrp="1"/>
          </p:cNvSpPr>
          <p:nvPr>
            <p:ph idx="1"/>
          </p:nvPr>
        </p:nvSpPr>
        <p:spPr>
          <a:xfrm>
            <a:off x="179512" y="980728"/>
            <a:ext cx="8712968" cy="5145435"/>
          </a:xfrm>
        </p:spPr>
        <p:txBody>
          <a:bodyPr/>
          <a:lstStyle/>
          <a:p>
            <a:r>
              <a:rPr lang="ca-ES" sz="2400" dirty="0" smtClean="0"/>
              <a:t>3. </a:t>
            </a:r>
            <a:r>
              <a:rPr lang="ca-ES" sz="2400" u="sng" dirty="0" smtClean="0"/>
              <a:t>DIRECCIÓ: PREPARACIÓ, PRESENTACIÓ I ORGANITZACIÓ, EXECUCIÓ I AVALUACIÓ</a:t>
            </a:r>
          </a:p>
          <a:p>
            <a:pPr marL="0" indent="0">
              <a:buNone/>
            </a:pPr>
            <a:r>
              <a:rPr lang="ca-ES" sz="2400" dirty="0" smtClean="0"/>
              <a:t>			d) </a:t>
            </a:r>
            <a:r>
              <a:rPr lang="ca-ES" sz="2400" u="sng" dirty="0" smtClean="0"/>
              <a:t>EXECUCIÓ</a:t>
            </a:r>
            <a:r>
              <a:rPr lang="ca-ES" sz="2400" dirty="0" smtClean="0"/>
              <a:t>:</a:t>
            </a:r>
          </a:p>
          <a:p>
            <a:pPr marL="0" indent="0">
              <a:buNone/>
            </a:pPr>
            <a:r>
              <a:rPr lang="ca-ES" sz="2000" dirty="0" smtClean="0"/>
              <a:t>-afavorir la participació dels participants a l’hora d’aportar variants, noves regles</a:t>
            </a:r>
          </a:p>
          <a:p>
            <a:pPr marL="0" indent="0">
              <a:buNone/>
            </a:pPr>
            <a:r>
              <a:rPr lang="ca-ES" sz="2000" dirty="0" smtClean="0"/>
              <a:t>-evitar que els jocs perdin el seu potencial lúdic, aprofitar l’actitud positiva del nen</a:t>
            </a:r>
          </a:p>
          <a:p>
            <a:pPr marL="0" indent="0">
              <a:buNone/>
            </a:pPr>
            <a:r>
              <a:rPr lang="ca-ES" sz="2000" dirty="0" smtClean="0"/>
              <a:t>-evitar l’excessiu dirigisme en el desenvolupament dels jocs (deixar que els participants resolguin, s’equivoquin,...)</a:t>
            </a:r>
          </a:p>
          <a:p>
            <a:pPr marL="0" indent="0">
              <a:buNone/>
            </a:pPr>
            <a:r>
              <a:rPr lang="ca-ES" sz="2000" dirty="0" smtClean="0"/>
              <a:t>-quan ja s’està jugant al joc, l’animador pot començar a prepara el joc següent (espai, material) per evitar pèrdues de temps posteriors</a:t>
            </a:r>
          </a:p>
          <a:p>
            <a:pPr marL="0" indent="0">
              <a:buNone/>
            </a:pPr>
            <a:r>
              <a:rPr lang="ca-ES" sz="2000" dirty="0" smtClean="0"/>
              <a:t>-utilitzar els reforçaments verbals, explicacions, com motivació grupal. També fer ús del llenguatge no verbal i l’expressió corporal</a:t>
            </a:r>
          </a:p>
          <a:p>
            <a:pPr marL="0" indent="0">
              <a:buNone/>
            </a:pPr>
            <a:r>
              <a:rPr lang="ca-ES" sz="2000" dirty="0" smtClean="0"/>
              <a:t>-utilitzar </a:t>
            </a:r>
            <a:r>
              <a:rPr lang="ca-ES" sz="2000" dirty="0" err="1" smtClean="0"/>
              <a:t>feed-backs</a:t>
            </a:r>
            <a:r>
              <a:rPr lang="ca-ES" sz="2000" dirty="0" smtClean="0"/>
              <a:t> de reforçament positius i correctius</a:t>
            </a:r>
          </a:p>
          <a:p>
            <a:pPr marL="0" indent="0">
              <a:buNone/>
            </a:pPr>
            <a:r>
              <a:rPr lang="ca-ES" sz="2000" dirty="0" smtClean="0"/>
              <a:t>-evitar actituds passives, llenguatge massa </a:t>
            </a:r>
            <a:r>
              <a:rPr lang="ca-ES" sz="2000" dirty="0" err="1" smtClean="0"/>
              <a:t>complexe</a:t>
            </a:r>
            <a:r>
              <a:rPr lang="ca-ES" sz="2000" dirty="0" smtClean="0"/>
              <a:t> o massa </a:t>
            </a:r>
            <a:r>
              <a:rPr lang="ca-ES" sz="2000" dirty="0" err="1" smtClean="0"/>
              <a:t>coloquial</a:t>
            </a:r>
            <a:endParaRPr lang="ca-ES" sz="2000" dirty="0" smtClean="0"/>
          </a:p>
        </p:txBody>
      </p:sp>
      <p:pic>
        <p:nvPicPr>
          <p:cNvPr id="4" name="Imatge 3"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8638" y="6124233"/>
            <a:ext cx="714375" cy="466725"/>
          </a:xfrm>
          <a:prstGeom prst="rect">
            <a:avLst/>
          </a:prstGeom>
          <a:noFill/>
          <a:ln>
            <a:noFill/>
          </a:ln>
        </p:spPr>
      </p:pic>
      <p:pic>
        <p:nvPicPr>
          <p:cNvPr id="5" name="Imatge 4"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28384" y="6166926"/>
            <a:ext cx="714375" cy="466725"/>
          </a:xfrm>
          <a:prstGeom prst="rect">
            <a:avLst/>
          </a:prstGeom>
          <a:noFill/>
          <a:ln>
            <a:noFill/>
          </a:ln>
        </p:spPr>
      </p:pic>
      <p:sp>
        <p:nvSpPr>
          <p:cNvPr id="6" name="Rectangle 5"/>
          <p:cNvSpPr/>
          <p:nvPr/>
        </p:nvSpPr>
        <p:spPr>
          <a:xfrm>
            <a:off x="1691680" y="6163801"/>
            <a:ext cx="6336704" cy="369332"/>
          </a:xfrm>
          <a:prstGeom prst="rect">
            <a:avLst/>
          </a:prstGeom>
        </p:spPr>
        <p:txBody>
          <a:bodyPr wrap="square">
            <a:spAutoFit/>
          </a:bodyPr>
          <a:lstStyle/>
          <a:p>
            <a:r>
              <a:rPr lang="ca-ES" b="1" dirty="0" smtClean="0"/>
              <a:t>CRÈDIT 1 - Jocs i activitats físiques recreatives per l´animació.   </a:t>
            </a:r>
            <a:endParaRPr lang="es-ES" dirty="0" smtClean="0"/>
          </a:p>
        </p:txBody>
      </p:sp>
    </p:spTree>
    <p:extLst>
      <p:ext uri="{BB962C8B-B14F-4D97-AF65-F5344CB8AC3E}">
        <p14:creationId xmlns:p14="http://schemas.microsoft.com/office/powerpoint/2010/main" val="19776845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539552" y="0"/>
            <a:ext cx="8229600" cy="1143000"/>
          </a:xfrm>
        </p:spPr>
        <p:txBody>
          <a:bodyPr>
            <a:normAutofit/>
          </a:bodyPr>
          <a:lstStyle/>
          <a:p>
            <a:r>
              <a:rPr lang="ca-ES" sz="2800" b="1" i="1" u="sng" dirty="0" smtClean="0">
                <a:solidFill>
                  <a:schemeClr val="bg1"/>
                </a:solidFill>
              </a:rPr>
              <a:t>UD1. </a:t>
            </a:r>
            <a:r>
              <a:rPr lang="ca-ES" sz="2800" b="1" i="1" u="sng" dirty="0" smtClean="0">
                <a:solidFill>
                  <a:schemeClr val="bg1"/>
                </a:solidFill>
                <a:effectLst>
                  <a:outerShdw blurRad="38100" dist="38100" dir="2700000" algn="tl">
                    <a:srgbClr val="000000">
                      <a:alpha val="43137"/>
                    </a:srgbClr>
                  </a:outerShdw>
                </a:effectLst>
              </a:rPr>
              <a:t>TIPUS I ESTRUCTURES D’UNA SESSIÓ DE JOCS</a:t>
            </a:r>
            <a:endParaRPr lang="es-ES" sz="2800" dirty="0"/>
          </a:p>
        </p:txBody>
      </p:sp>
      <p:sp>
        <p:nvSpPr>
          <p:cNvPr id="3" name="Contenidor de contingut 2"/>
          <p:cNvSpPr>
            <a:spLocks noGrp="1"/>
          </p:cNvSpPr>
          <p:nvPr>
            <p:ph idx="1"/>
          </p:nvPr>
        </p:nvSpPr>
        <p:spPr>
          <a:xfrm>
            <a:off x="457200" y="1052736"/>
            <a:ext cx="8229600" cy="5073427"/>
          </a:xfrm>
        </p:spPr>
        <p:txBody>
          <a:bodyPr/>
          <a:lstStyle/>
          <a:p>
            <a:r>
              <a:rPr lang="ca-ES" sz="2400" dirty="0" smtClean="0"/>
              <a:t>3. </a:t>
            </a:r>
            <a:r>
              <a:rPr lang="ca-ES" sz="2400" u="sng" dirty="0" smtClean="0"/>
              <a:t>DIRECCIÓ: PREPARACIÓ, PRESENTACIÓ I ORGANITZACIÓ, EXECUCIÓ I AVALUACIÓ</a:t>
            </a:r>
          </a:p>
          <a:p>
            <a:pPr marL="0" indent="0">
              <a:buNone/>
            </a:pPr>
            <a:r>
              <a:rPr lang="ca-ES" sz="2400" dirty="0" smtClean="0"/>
              <a:t>			d) </a:t>
            </a:r>
            <a:r>
              <a:rPr lang="ca-ES" sz="2400" u="sng" dirty="0" smtClean="0"/>
              <a:t>EXECUCIÓ</a:t>
            </a:r>
            <a:r>
              <a:rPr lang="ca-ES" sz="2400" dirty="0" smtClean="0"/>
              <a:t>:</a:t>
            </a:r>
          </a:p>
          <a:p>
            <a:pPr marL="0" indent="0">
              <a:buNone/>
            </a:pPr>
            <a:r>
              <a:rPr lang="ca-ES" sz="2000" dirty="0" smtClean="0"/>
              <a:t>-amb 2 animadors, subdividir el grup per fer explicacions</a:t>
            </a:r>
            <a:endParaRPr lang="ca-ES" sz="2400" dirty="0" smtClean="0"/>
          </a:p>
          <a:p>
            <a:pPr marL="0" indent="0">
              <a:buNone/>
            </a:pPr>
            <a:r>
              <a:rPr lang="ca-ES" sz="2000" dirty="0" smtClean="0"/>
              <a:t>-tenir en compte sempre la seguretat dels participants</a:t>
            </a:r>
          </a:p>
          <a:p>
            <a:pPr marL="0" indent="0">
              <a:buNone/>
            </a:pPr>
            <a:r>
              <a:rPr lang="ca-ES" sz="2000" dirty="0" smtClean="0"/>
              <a:t>-exigir a cada participant el que pot donar</a:t>
            </a:r>
          </a:p>
          <a:p>
            <a:pPr marL="0" indent="0">
              <a:buNone/>
            </a:pPr>
            <a:r>
              <a:rPr lang="ca-ES" sz="2000" dirty="0" smtClean="0"/>
              <a:t>-canviar de joc abans que perdi interès</a:t>
            </a:r>
          </a:p>
          <a:p>
            <a:pPr marL="0" indent="0">
              <a:buNone/>
            </a:pPr>
            <a:r>
              <a:rPr lang="ca-ES" sz="2000" dirty="0" smtClean="0"/>
              <a:t>-animar a la participació, fins i tot l’animador si és necessari</a:t>
            </a:r>
          </a:p>
          <a:p>
            <a:pPr marL="0" indent="0">
              <a:buNone/>
            </a:pPr>
            <a:r>
              <a:rPr lang="ca-ES" sz="2000" dirty="0" smtClean="0"/>
              <a:t>-informar regularment als participants del resultat</a:t>
            </a:r>
          </a:p>
          <a:p>
            <a:pPr marL="0" indent="0">
              <a:buNone/>
            </a:pPr>
            <a:r>
              <a:rPr lang="ca-ES" sz="2000" dirty="0" smtClean="0"/>
              <a:t>-confiar ràpidament als participants l’organització dels seus jocs (arbitratge, material, espai, ...)</a:t>
            </a:r>
          </a:p>
          <a:p>
            <a:pPr marL="0" indent="0">
              <a:buNone/>
            </a:pPr>
            <a:r>
              <a:rPr lang="ca-ES" sz="2000" dirty="0" smtClean="0"/>
              <a:t>-aconseguir que respectin l’àrbitre i les regles establertes</a:t>
            </a:r>
          </a:p>
          <a:p>
            <a:pPr marL="0" indent="0">
              <a:buNone/>
            </a:pPr>
            <a:endParaRPr lang="es-ES" sz="2000" dirty="0"/>
          </a:p>
        </p:txBody>
      </p:sp>
      <p:sp>
        <p:nvSpPr>
          <p:cNvPr id="4" name="Rectangle 3"/>
          <p:cNvSpPr/>
          <p:nvPr/>
        </p:nvSpPr>
        <p:spPr>
          <a:xfrm>
            <a:off x="1403648" y="6211669"/>
            <a:ext cx="7128792" cy="369332"/>
          </a:xfrm>
          <a:prstGeom prst="rect">
            <a:avLst/>
          </a:prstGeom>
        </p:spPr>
        <p:txBody>
          <a:bodyPr wrap="square">
            <a:spAutoFit/>
          </a:bodyPr>
          <a:lstStyle/>
          <a:p>
            <a:r>
              <a:rPr lang="ca-ES" b="1" dirty="0" smtClean="0"/>
              <a:t>CRÈDIT 1 - Jocs i activitats físiques recreatives per l´animació.   </a:t>
            </a:r>
            <a:endParaRPr lang="es-ES" dirty="0" smtClean="0"/>
          </a:p>
        </p:txBody>
      </p:sp>
      <p:pic>
        <p:nvPicPr>
          <p:cNvPr id="5" name="Imatge 4"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8638" y="6124233"/>
            <a:ext cx="714375" cy="466725"/>
          </a:xfrm>
          <a:prstGeom prst="rect">
            <a:avLst/>
          </a:prstGeom>
          <a:noFill/>
          <a:ln>
            <a:noFill/>
          </a:ln>
        </p:spPr>
      </p:pic>
      <p:pic>
        <p:nvPicPr>
          <p:cNvPr id="6" name="Imatge 5"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18065" y="6114276"/>
            <a:ext cx="714375" cy="466725"/>
          </a:xfrm>
          <a:prstGeom prst="rect">
            <a:avLst/>
          </a:prstGeom>
          <a:noFill/>
          <a:ln>
            <a:noFill/>
          </a:ln>
        </p:spPr>
      </p:pic>
    </p:spTree>
    <p:extLst>
      <p:ext uri="{BB962C8B-B14F-4D97-AF65-F5344CB8AC3E}">
        <p14:creationId xmlns:p14="http://schemas.microsoft.com/office/powerpoint/2010/main" val="39266937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88638" y="116632"/>
            <a:ext cx="8229600" cy="1143000"/>
          </a:xfrm>
        </p:spPr>
        <p:txBody>
          <a:bodyPr>
            <a:normAutofit/>
          </a:bodyPr>
          <a:lstStyle/>
          <a:p>
            <a:r>
              <a:rPr lang="ca-ES" sz="2800" b="1" i="1" u="sng" dirty="0" smtClean="0">
                <a:solidFill>
                  <a:schemeClr val="bg1"/>
                </a:solidFill>
              </a:rPr>
              <a:t>UD1. </a:t>
            </a:r>
            <a:r>
              <a:rPr lang="ca-ES" sz="2800" b="1" i="1" u="sng" dirty="0" smtClean="0">
                <a:solidFill>
                  <a:schemeClr val="bg1"/>
                </a:solidFill>
                <a:effectLst>
                  <a:outerShdw blurRad="38100" dist="38100" dir="2700000" algn="tl">
                    <a:srgbClr val="000000">
                      <a:alpha val="43137"/>
                    </a:srgbClr>
                  </a:outerShdw>
                </a:effectLst>
              </a:rPr>
              <a:t>TIPUS I ESTRUCTURES D’UNA SESSIÓ DE JOCS</a:t>
            </a:r>
            <a:endParaRPr lang="es-ES" sz="2800" dirty="0"/>
          </a:p>
        </p:txBody>
      </p:sp>
      <p:sp>
        <p:nvSpPr>
          <p:cNvPr id="3" name="Contenidor de contingut 2"/>
          <p:cNvSpPr>
            <a:spLocks noGrp="1"/>
          </p:cNvSpPr>
          <p:nvPr>
            <p:ph idx="1"/>
          </p:nvPr>
        </p:nvSpPr>
        <p:spPr>
          <a:xfrm>
            <a:off x="457200" y="1196752"/>
            <a:ext cx="8229600" cy="4929411"/>
          </a:xfrm>
        </p:spPr>
        <p:txBody>
          <a:bodyPr/>
          <a:lstStyle/>
          <a:p>
            <a:r>
              <a:rPr lang="ca-ES" sz="2400" dirty="0" smtClean="0"/>
              <a:t>3. </a:t>
            </a:r>
            <a:r>
              <a:rPr lang="ca-ES" sz="2400" u="sng" dirty="0" smtClean="0"/>
              <a:t>DIRECCIÓ: PREPARACIÓ, PRESENTACIÓ I ORGANITZACIÓ, EXECUCIÓ I AVALUACIÓ</a:t>
            </a:r>
          </a:p>
          <a:p>
            <a:pPr marL="0" indent="0">
              <a:buNone/>
            </a:pPr>
            <a:r>
              <a:rPr lang="ca-ES" sz="2400" dirty="0" smtClean="0"/>
              <a:t>			e) </a:t>
            </a:r>
            <a:r>
              <a:rPr lang="ca-ES" sz="2400" u="sng" dirty="0" smtClean="0"/>
              <a:t>AVALUACIÓ</a:t>
            </a:r>
            <a:r>
              <a:rPr lang="ca-ES" sz="2400" dirty="0" smtClean="0"/>
              <a:t>:</a:t>
            </a:r>
          </a:p>
          <a:p>
            <a:pPr marL="0" indent="0">
              <a:buNone/>
            </a:pPr>
            <a:r>
              <a:rPr lang="ca-ES" sz="2000" dirty="0" smtClean="0"/>
              <a:t>-efectuar una valoració sobre el grau de consecució dels objectius proposats</a:t>
            </a:r>
          </a:p>
          <a:p>
            <a:pPr marL="0" indent="0">
              <a:buNone/>
            </a:pPr>
            <a:r>
              <a:rPr lang="ca-ES" sz="2000" dirty="0" smtClean="0"/>
              <a:t>-afegir observacions sobre els errors, dificultats, incidències a la FITXA de sessió (ens ajudarà per al futur a no cometre els possibles errors)</a:t>
            </a:r>
          </a:p>
          <a:p>
            <a:pPr marL="0" indent="0">
              <a:buNone/>
            </a:pPr>
            <a:r>
              <a:rPr lang="ca-ES" sz="2000" dirty="0" smtClean="0"/>
              <a:t>-al final de la sessió o del joc, fer uns comentaris/orientacions educatives</a:t>
            </a:r>
          </a:p>
          <a:p>
            <a:pPr marL="0" indent="0">
              <a:buNone/>
            </a:pPr>
            <a:r>
              <a:rPr lang="ca-ES" sz="2000" dirty="0" smtClean="0"/>
              <a:t>-fer que els participants es manifestin sobre el grau d’acceptació del joc</a:t>
            </a:r>
          </a:p>
          <a:p>
            <a:pPr marL="0" indent="0">
              <a:buNone/>
            </a:pPr>
            <a:endParaRPr lang="ca-ES" sz="2000" dirty="0" smtClean="0"/>
          </a:p>
          <a:p>
            <a:pPr marL="0" indent="0">
              <a:buNone/>
            </a:pPr>
            <a:endParaRPr lang="es-ES" sz="2000" dirty="0"/>
          </a:p>
        </p:txBody>
      </p:sp>
      <p:sp>
        <p:nvSpPr>
          <p:cNvPr id="5" name="Rectangle 4"/>
          <p:cNvSpPr/>
          <p:nvPr/>
        </p:nvSpPr>
        <p:spPr>
          <a:xfrm>
            <a:off x="1403648" y="6215793"/>
            <a:ext cx="6840759" cy="369332"/>
          </a:xfrm>
          <a:prstGeom prst="rect">
            <a:avLst/>
          </a:prstGeom>
        </p:spPr>
        <p:txBody>
          <a:bodyPr wrap="square">
            <a:spAutoFit/>
          </a:bodyPr>
          <a:lstStyle/>
          <a:p>
            <a:r>
              <a:rPr lang="ca-ES" b="1" dirty="0" smtClean="0"/>
              <a:t>CRÈDIT 1 - Jocs i activitats físiques recreatives per l´animació.   </a:t>
            </a:r>
            <a:endParaRPr lang="es-ES" dirty="0" smtClean="0"/>
          </a:p>
        </p:txBody>
      </p:sp>
      <p:pic>
        <p:nvPicPr>
          <p:cNvPr id="6" name="Imatge 5"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8638" y="6124233"/>
            <a:ext cx="714375" cy="466725"/>
          </a:xfrm>
          <a:prstGeom prst="rect">
            <a:avLst/>
          </a:prstGeom>
          <a:noFill/>
          <a:ln>
            <a:noFill/>
          </a:ln>
        </p:spPr>
      </p:pic>
      <p:pic>
        <p:nvPicPr>
          <p:cNvPr id="7" name="Imatge 6"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28384" y="6124233"/>
            <a:ext cx="714375" cy="466725"/>
          </a:xfrm>
          <a:prstGeom prst="rect">
            <a:avLst/>
          </a:prstGeom>
          <a:noFill/>
          <a:ln>
            <a:noFill/>
          </a:ln>
        </p:spPr>
      </p:pic>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1840" y="4229100"/>
            <a:ext cx="28575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77639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0" y="36816"/>
            <a:ext cx="9468544" cy="1143000"/>
          </a:xfrm>
        </p:spPr>
        <p:txBody>
          <a:bodyPr>
            <a:normAutofit/>
          </a:bodyPr>
          <a:lstStyle/>
          <a:p>
            <a:r>
              <a:rPr lang="ca-ES" sz="2800" b="1" i="1" u="sng" dirty="0" smtClean="0">
                <a:solidFill>
                  <a:schemeClr val="bg1"/>
                </a:solidFill>
              </a:rPr>
              <a:t>UD1. </a:t>
            </a:r>
            <a:r>
              <a:rPr lang="ca-ES" sz="2800" b="1" i="1" u="sng" dirty="0" smtClean="0">
                <a:solidFill>
                  <a:schemeClr val="bg1"/>
                </a:solidFill>
                <a:effectLst>
                  <a:outerShdw blurRad="38100" dist="38100" dir="2700000" algn="tl">
                    <a:srgbClr val="000000">
                      <a:alpha val="43137"/>
                    </a:srgbClr>
                  </a:outerShdw>
                </a:effectLst>
              </a:rPr>
              <a:t>TIPUS I ESTRUCTURES D’UNA SESSIÓ DE JOCS</a:t>
            </a:r>
            <a:endParaRPr lang="es-ES" sz="2800" dirty="0">
              <a:solidFill>
                <a:schemeClr val="bg1"/>
              </a:solidFill>
            </a:endParaRPr>
          </a:p>
        </p:txBody>
      </p:sp>
      <p:sp>
        <p:nvSpPr>
          <p:cNvPr id="3" name="Contenidor de contingut 2"/>
          <p:cNvSpPr>
            <a:spLocks noGrp="1"/>
          </p:cNvSpPr>
          <p:nvPr>
            <p:ph idx="1"/>
          </p:nvPr>
        </p:nvSpPr>
        <p:spPr>
          <a:xfrm>
            <a:off x="539552" y="1269564"/>
            <a:ext cx="8229600" cy="5217443"/>
          </a:xfrm>
        </p:spPr>
        <p:txBody>
          <a:bodyPr/>
          <a:lstStyle/>
          <a:p>
            <a:r>
              <a:rPr lang="ca-ES" dirty="0" smtClean="0"/>
              <a:t>1. </a:t>
            </a:r>
            <a:r>
              <a:rPr lang="ca-ES" u="sng" dirty="0" smtClean="0"/>
              <a:t>TIPUS DE SESSIONS DE JOCS</a:t>
            </a:r>
            <a:r>
              <a:rPr lang="ca-ES" dirty="0" smtClean="0"/>
              <a:t>:</a:t>
            </a:r>
            <a:endParaRPr lang="es-ES" dirty="0" smtClean="0"/>
          </a:p>
          <a:p>
            <a:pPr lvl="1"/>
            <a:r>
              <a:rPr lang="ca-ES" dirty="0" smtClean="0"/>
              <a:t>RECREATIVES (oci, temps de lleure)</a:t>
            </a:r>
          </a:p>
          <a:p>
            <a:pPr marL="457200" lvl="1" indent="0">
              <a:buNone/>
            </a:pPr>
            <a:endParaRPr lang="ca-ES" dirty="0" smtClean="0"/>
          </a:p>
          <a:p>
            <a:pPr marL="457200" lvl="1" indent="0">
              <a:buNone/>
            </a:pPr>
            <a:endParaRPr lang="ca-ES" dirty="0" smtClean="0"/>
          </a:p>
          <a:p>
            <a:pPr lvl="1"/>
            <a:r>
              <a:rPr lang="ca-ES" dirty="0" smtClean="0"/>
              <a:t>EDUCATIVES (escola, institut,...)</a:t>
            </a:r>
          </a:p>
          <a:p>
            <a:pPr lvl="1"/>
            <a:endParaRPr lang="ca-ES" dirty="0" smtClean="0"/>
          </a:p>
          <a:p>
            <a:pPr marL="457200" lvl="1" indent="0">
              <a:buNone/>
            </a:pPr>
            <a:endParaRPr lang="ca-ES" dirty="0" smtClean="0"/>
          </a:p>
          <a:p>
            <a:pPr lvl="1"/>
            <a:r>
              <a:rPr lang="ca-ES" dirty="0" smtClean="0"/>
              <a:t>FORMATIVES (iniciació esportiva,                                        adquisició d’habilitats, </a:t>
            </a:r>
            <a:r>
              <a:rPr lang="ca-ES" dirty="0" err="1" smtClean="0"/>
              <a:t>destresses</a:t>
            </a:r>
            <a:r>
              <a:rPr lang="ca-ES" dirty="0" smtClean="0"/>
              <a:t>                                                              o QFB)</a:t>
            </a:r>
          </a:p>
        </p:txBody>
      </p:sp>
      <p:sp>
        <p:nvSpPr>
          <p:cNvPr id="4" name="Títol 1"/>
          <p:cNvSpPr txBox="1">
            <a:spLocks/>
          </p:cNvSpPr>
          <p:nvPr/>
        </p:nvSpPr>
        <p:spPr>
          <a:xfrm>
            <a:off x="696944" y="188641"/>
            <a:ext cx="7772400" cy="1080120"/>
          </a:xfrm>
          <a:prstGeom prst="rect">
            <a:avLst/>
          </a:prstGeom>
        </p:spPr>
        <p:txBody>
          <a:bodyPr vert="horz" lIns="91440" tIns="45720" rIns="91440" bIns="45720" rtlCol="0" anchor="ctr">
            <a:normAutofit fontScale="4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a-ES" b="1" i="1" u="sng" dirty="0" smtClean="0"/>
              <a:t/>
            </a:r>
            <a:br>
              <a:rPr lang="ca-ES" b="1" i="1" u="sng" dirty="0" smtClean="0"/>
            </a:br>
            <a:r>
              <a:rPr lang="ca-ES" sz="7500" b="1" i="1" u="sng" dirty="0" smtClean="0">
                <a:latin typeface="+mn-lt"/>
              </a:rPr>
              <a:t/>
            </a:r>
            <a:br>
              <a:rPr lang="ca-ES" sz="7500" b="1" i="1" u="sng" dirty="0" smtClean="0">
                <a:latin typeface="+mn-lt"/>
              </a:rPr>
            </a:br>
            <a:r>
              <a:rPr lang="ca-ES" sz="3600" b="1" i="1" u="sng" dirty="0" smtClean="0">
                <a:latin typeface="+mn-lt"/>
              </a:rPr>
              <a:t/>
            </a:r>
            <a:br>
              <a:rPr lang="ca-ES" sz="3600" b="1" i="1" u="sng" dirty="0" smtClean="0">
                <a:latin typeface="+mn-lt"/>
              </a:rPr>
            </a:br>
            <a:endParaRPr lang="es-ES" dirty="0">
              <a:latin typeface="+mn-lt"/>
            </a:endParaRPr>
          </a:p>
        </p:txBody>
      </p:sp>
      <p:sp>
        <p:nvSpPr>
          <p:cNvPr id="5" name="Subtítol 2"/>
          <p:cNvSpPr txBox="1">
            <a:spLocks/>
          </p:cNvSpPr>
          <p:nvPr/>
        </p:nvSpPr>
        <p:spPr>
          <a:xfrm>
            <a:off x="323527" y="1052736"/>
            <a:ext cx="8491239" cy="45860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indent="-457200">
              <a:buFont typeface="Arial" pitchFamily="34" charset="0"/>
              <a:buAutoNum type="arabicPeriod"/>
            </a:pPr>
            <a:endParaRPr lang="es-ES" sz="2400" dirty="0"/>
          </a:p>
        </p:txBody>
      </p:sp>
      <p:sp>
        <p:nvSpPr>
          <p:cNvPr id="6" name="Títol 1"/>
          <p:cNvSpPr txBox="1">
            <a:spLocks/>
          </p:cNvSpPr>
          <p:nvPr/>
        </p:nvSpPr>
        <p:spPr>
          <a:xfrm>
            <a:off x="0" y="188640"/>
            <a:ext cx="9036496" cy="5904655"/>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a-ES" sz="2000" b="1" i="1" u="sng" dirty="0" smtClean="0"/>
              <a:t/>
            </a:r>
            <a:br>
              <a:rPr lang="ca-ES" sz="2000" b="1" i="1" u="sng" dirty="0" smtClean="0"/>
            </a:br>
            <a:r>
              <a:rPr lang="ca-ES" sz="2000" b="1" i="1" u="sng" dirty="0" smtClean="0"/>
              <a:t/>
            </a:r>
            <a:br>
              <a:rPr lang="ca-ES" sz="2000" b="1" i="1" u="sng" dirty="0" smtClean="0"/>
            </a:br>
            <a:r>
              <a:rPr lang="ca-ES" sz="2000" b="1" i="1" u="sng" dirty="0" smtClean="0"/>
              <a:t/>
            </a:r>
            <a:br>
              <a:rPr lang="ca-ES" sz="2000" b="1" i="1" u="sng" dirty="0" smtClean="0"/>
            </a:br>
            <a:r>
              <a:rPr lang="ca-ES" sz="2000" dirty="0" smtClean="0"/>
              <a:t>-</a:t>
            </a:r>
            <a:endParaRPr lang="es-ES" sz="2800" dirty="0"/>
          </a:p>
        </p:txBody>
      </p:sp>
      <p:sp>
        <p:nvSpPr>
          <p:cNvPr id="7" name="Subtítol 2"/>
          <p:cNvSpPr txBox="1">
            <a:spLocks/>
          </p:cNvSpPr>
          <p:nvPr/>
        </p:nvSpPr>
        <p:spPr>
          <a:xfrm>
            <a:off x="934060" y="6460757"/>
            <a:ext cx="6400800" cy="451520"/>
          </a:xfrm>
          <a:prstGeom prst="rect">
            <a:avLst/>
          </a:prstGeom>
        </p:spPr>
        <p:txBody>
          <a:bodyPr vert="horz" lIns="91440" tIns="45720" rIns="91440" bIns="45720" rtlCol="0">
            <a:normAutofit fontScale="5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ca-ES" b="1" dirty="0" smtClean="0"/>
              <a:t>CRÈDIT 1 - Jocs i activitats físiques recreatives per l´animació.   </a:t>
            </a:r>
            <a:endParaRPr lang="es-ES" dirty="0" smtClean="0"/>
          </a:p>
          <a:p>
            <a:endParaRPr lang="es-ES" dirty="0"/>
          </a:p>
        </p:txBody>
      </p:sp>
      <p:pic>
        <p:nvPicPr>
          <p:cNvPr id="8" name="Imatge 7"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5458" y="6237312"/>
            <a:ext cx="714375" cy="466725"/>
          </a:xfrm>
          <a:prstGeom prst="rect">
            <a:avLst/>
          </a:prstGeom>
          <a:noFill/>
          <a:ln>
            <a:noFill/>
          </a:ln>
        </p:spPr>
      </p:pic>
      <p:pic>
        <p:nvPicPr>
          <p:cNvPr id="9" name="Imatge 8"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10804" y="6237311"/>
            <a:ext cx="714375" cy="466725"/>
          </a:xfrm>
          <a:prstGeom prst="rect">
            <a:avLst/>
          </a:prstGeom>
          <a:noFill/>
          <a:ln>
            <a:noFill/>
          </a:ln>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7754" y="908720"/>
            <a:ext cx="2466975" cy="184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57754" y="2924944"/>
            <a:ext cx="2466975"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57754" y="4756174"/>
            <a:ext cx="2478742"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01313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0" y="274638"/>
            <a:ext cx="9144000" cy="1143000"/>
          </a:xfrm>
        </p:spPr>
        <p:txBody>
          <a:bodyPr>
            <a:normAutofit/>
          </a:bodyPr>
          <a:lstStyle/>
          <a:p>
            <a:r>
              <a:rPr lang="ca-ES" sz="2800" b="1" i="1" u="sng" dirty="0" smtClean="0">
                <a:solidFill>
                  <a:schemeClr val="bg1"/>
                </a:solidFill>
              </a:rPr>
              <a:t>UD1. </a:t>
            </a:r>
            <a:r>
              <a:rPr lang="ca-ES" sz="2800" b="1" i="1" u="sng" dirty="0" smtClean="0">
                <a:solidFill>
                  <a:schemeClr val="bg1"/>
                </a:solidFill>
                <a:effectLst>
                  <a:outerShdw blurRad="38100" dist="38100" dir="2700000" algn="tl">
                    <a:srgbClr val="000000">
                      <a:alpha val="43137"/>
                    </a:srgbClr>
                  </a:outerShdw>
                </a:effectLst>
              </a:rPr>
              <a:t>TIPUS I ESTRUCTURES D’UNA SESSIÓ DE JOCS</a:t>
            </a:r>
            <a:endParaRPr lang="es-ES" sz="2800" dirty="0"/>
          </a:p>
        </p:txBody>
      </p:sp>
      <p:sp>
        <p:nvSpPr>
          <p:cNvPr id="3" name="Contenidor de contingut 2"/>
          <p:cNvSpPr>
            <a:spLocks noGrp="1"/>
          </p:cNvSpPr>
          <p:nvPr>
            <p:ph idx="1"/>
          </p:nvPr>
        </p:nvSpPr>
        <p:spPr>
          <a:xfrm>
            <a:off x="323527" y="1268761"/>
            <a:ext cx="8856984" cy="4857402"/>
          </a:xfrm>
        </p:spPr>
        <p:txBody>
          <a:bodyPr>
            <a:normAutofit lnSpcReduction="10000"/>
          </a:bodyPr>
          <a:lstStyle/>
          <a:p>
            <a:r>
              <a:rPr lang="ca-ES" dirty="0" smtClean="0"/>
              <a:t>1. </a:t>
            </a:r>
            <a:r>
              <a:rPr lang="ca-ES" u="sng" dirty="0" smtClean="0"/>
              <a:t>TIPUS DE SESSIONS DE JOCS</a:t>
            </a:r>
          </a:p>
          <a:p>
            <a:pPr marL="0" indent="0">
              <a:buNone/>
            </a:pPr>
            <a:r>
              <a:rPr lang="ca-ES" sz="2400" dirty="0" smtClean="0"/>
              <a:t>Per aconseguir els objectius proposats, hem </a:t>
            </a:r>
            <a:r>
              <a:rPr lang="ca-ES" sz="2400" dirty="0"/>
              <a:t> </a:t>
            </a:r>
            <a:r>
              <a:rPr lang="ca-ES" sz="2400" dirty="0" smtClean="0"/>
              <a:t>de:</a:t>
            </a:r>
          </a:p>
          <a:p>
            <a:pPr marL="0" indent="0">
              <a:buNone/>
            </a:pPr>
            <a:r>
              <a:rPr lang="ca-ES" sz="2400" dirty="0" smtClean="0"/>
              <a:t>	-respectar l’esquema tipus de la sessió (mai ha de ser rígid)</a:t>
            </a:r>
          </a:p>
          <a:p>
            <a:pPr marL="0" indent="0">
              <a:buNone/>
            </a:pPr>
            <a:r>
              <a:rPr lang="ca-ES" sz="2400" dirty="0" smtClean="0"/>
              <a:t>	-adaptar-lo a les característiques dels jocs escollits</a:t>
            </a:r>
          </a:p>
          <a:p>
            <a:pPr marL="0" indent="0">
              <a:buNone/>
            </a:pPr>
            <a:endParaRPr lang="ca-ES" sz="2400" dirty="0" smtClean="0"/>
          </a:p>
          <a:p>
            <a:pPr marL="0" indent="0">
              <a:buNone/>
            </a:pPr>
            <a:r>
              <a:rPr lang="ca-ES" sz="2400" dirty="0" smtClean="0"/>
              <a:t>Una sola sessió pot estar formada per 1 joc o per varis</a:t>
            </a:r>
          </a:p>
          <a:p>
            <a:pPr marL="0" indent="0">
              <a:buNone/>
            </a:pPr>
            <a:endParaRPr lang="ca-ES" sz="2400" dirty="0" smtClean="0"/>
          </a:p>
          <a:p>
            <a:pPr marL="0" indent="0">
              <a:buNone/>
            </a:pPr>
            <a:r>
              <a:rPr lang="ca-ES" sz="2400" dirty="0" smtClean="0"/>
              <a:t>El joc el podem utilitzar en una sessió de dues maneres:</a:t>
            </a:r>
          </a:p>
          <a:p>
            <a:pPr marL="0" indent="0">
              <a:buNone/>
            </a:pPr>
            <a:r>
              <a:rPr lang="ca-ES" sz="2400" dirty="0" smtClean="0"/>
              <a:t>	-com element motivador en l’animació i/o com element 	relaxant (en alguna fase)</a:t>
            </a:r>
          </a:p>
          <a:p>
            <a:pPr marL="0" indent="0">
              <a:buNone/>
            </a:pPr>
            <a:r>
              <a:rPr lang="ca-ES" sz="2400" dirty="0" smtClean="0"/>
              <a:t>	-com element únic de la sessió, </a:t>
            </a:r>
            <a:r>
              <a:rPr lang="ca-ES" sz="2400" dirty="0" err="1" smtClean="0"/>
              <a:t>exclussivament</a:t>
            </a:r>
            <a:r>
              <a:rPr lang="ca-ES" sz="2400" dirty="0" smtClean="0"/>
              <a:t> amb jocs</a:t>
            </a:r>
          </a:p>
          <a:p>
            <a:pPr marL="0" indent="0">
              <a:buNone/>
            </a:pPr>
            <a:endParaRPr lang="es-ES" sz="2000" dirty="0"/>
          </a:p>
        </p:txBody>
      </p:sp>
      <p:sp>
        <p:nvSpPr>
          <p:cNvPr id="5" name="Títol 1"/>
          <p:cNvSpPr txBox="1">
            <a:spLocks/>
          </p:cNvSpPr>
          <p:nvPr/>
        </p:nvSpPr>
        <p:spPr>
          <a:xfrm>
            <a:off x="696944" y="188641"/>
            <a:ext cx="7772400" cy="1080120"/>
          </a:xfrm>
          <a:prstGeom prst="rect">
            <a:avLst/>
          </a:prstGeom>
        </p:spPr>
        <p:txBody>
          <a:bodyPr vert="horz" lIns="91440" tIns="45720" rIns="91440" bIns="45720" rtlCol="0" anchor="ctr">
            <a:normAutofit fontScale="3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a-ES" b="1" i="1" u="sng" dirty="0" smtClean="0"/>
              <a:t/>
            </a:r>
            <a:br>
              <a:rPr lang="ca-ES" b="1" i="1" u="sng" dirty="0" smtClean="0"/>
            </a:br>
            <a:r>
              <a:rPr lang="ca-ES" b="1" i="1" u="sng" dirty="0" smtClean="0"/>
              <a:t/>
            </a:r>
            <a:br>
              <a:rPr lang="ca-ES" b="1" i="1" u="sng" dirty="0" smtClean="0"/>
            </a:br>
            <a:r>
              <a:rPr lang="ca-ES" sz="3600" b="1" i="1" u="sng" dirty="0" smtClean="0"/>
              <a:t/>
            </a:r>
            <a:br>
              <a:rPr lang="ca-ES" sz="3600" b="1" i="1" u="sng" dirty="0" smtClean="0"/>
            </a:br>
            <a:r>
              <a:rPr lang="ca-ES" sz="3600" b="1" i="1" u="sng" dirty="0" smtClean="0"/>
              <a:t/>
            </a:r>
            <a:br>
              <a:rPr lang="ca-ES" sz="3600" b="1" i="1" u="sng" dirty="0" smtClean="0"/>
            </a:br>
            <a:endParaRPr lang="es-ES" dirty="0"/>
          </a:p>
        </p:txBody>
      </p:sp>
      <p:sp>
        <p:nvSpPr>
          <p:cNvPr id="6" name="Subtítol 2"/>
          <p:cNvSpPr txBox="1">
            <a:spLocks/>
          </p:cNvSpPr>
          <p:nvPr/>
        </p:nvSpPr>
        <p:spPr>
          <a:xfrm>
            <a:off x="323527" y="1052736"/>
            <a:ext cx="8491239" cy="45860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ca-ES" sz="2400" dirty="0" smtClean="0"/>
              <a:t> </a:t>
            </a:r>
          </a:p>
          <a:p>
            <a:pPr marL="457200" indent="-457200">
              <a:buFont typeface="Arial" pitchFamily="34" charset="0"/>
              <a:buAutoNum type="arabicPeriod"/>
            </a:pPr>
            <a:endParaRPr lang="ca-ES" sz="2400" dirty="0" smtClean="0"/>
          </a:p>
          <a:p>
            <a:pPr marL="457200" indent="-457200">
              <a:buFont typeface="Arial" pitchFamily="34" charset="0"/>
              <a:buAutoNum type="arabicPeriod"/>
            </a:pPr>
            <a:endParaRPr lang="ca-ES" sz="2400" dirty="0" smtClean="0"/>
          </a:p>
          <a:p>
            <a:pPr marL="457200" indent="-457200">
              <a:buFont typeface="Arial" pitchFamily="34" charset="0"/>
              <a:buAutoNum type="arabicPeriod"/>
            </a:pPr>
            <a:endParaRPr lang="es-ES" sz="2400" dirty="0"/>
          </a:p>
        </p:txBody>
      </p:sp>
      <p:sp>
        <p:nvSpPr>
          <p:cNvPr id="7" name="Títol 1"/>
          <p:cNvSpPr txBox="1">
            <a:spLocks/>
          </p:cNvSpPr>
          <p:nvPr/>
        </p:nvSpPr>
        <p:spPr>
          <a:xfrm>
            <a:off x="0" y="188640"/>
            <a:ext cx="9036496" cy="5904655"/>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a-ES" sz="2000" b="1" i="1" u="sng" dirty="0" smtClean="0"/>
              <a:t/>
            </a:r>
            <a:br>
              <a:rPr lang="ca-ES" sz="2000" b="1" i="1" u="sng" dirty="0" smtClean="0"/>
            </a:br>
            <a:r>
              <a:rPr lang="ca-ES" sz="2000" b="1" i="1" u="sng" dirty="0" smtClean="0"/>
              <a:t/>
            </a:r>
            <a:br>
              <a:rPr lang="ca-ES" sz="2000" b="1" i="1" u="sng" dirty="0" smtClean="0"/>
            </a:br>
            <a:r>
              <a:rPr lang="ca-ES" sz="2000" b="1" i="1" u="sng" dirty="0" smtClean="0"/>
              <a:t/>
            </a:r>
            <a:br>
              <a:rPr lang="ca-ES" sz="2000" b="1" i="1" u="sng" dirty="0" smtClean="0"/>
            </a:br>
            <a:r>
              <a:rPr lang="ca-ES" sz="2000" dirty="0" smtClean="0"/>
              <a:t>-</a:t>
            </a:r>
            <a:endParaRPr lang="es-ES" sz="2800" dirty="0"/>
          </a:p>
        </p:txBody>
      </p:sp>
      <p:sp>
        <p:nvSpPr>
          <p:cNvPr id="8" name="Subtítol 2"/>
          <p:cNvSpPr txBox="1">
            <a:spLocks/>
          </p:cNvSpPr>
          <p:nvPr/>
        </p:nvSpPr>
        <p:spPr>
          <a:xfrm>
            <a:off x="1547664" y="6381328"/>
            <a:ext cx="6400800" cy="451520"/>
          </a:xfrm>
          <a:prstGeom prst="rect">
            <a:avLst/>
          </a:prstGeom>
        </p:spPr>
        <p:txBody>
          <a:bodyPr vert="horz" lIns="91440" tIns="45720" rIns="91440" bIns="45720" rtlCol="0">
            <a:normAutofit fontScale="5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ca-ES" b="1" dirty="0" smtClean="0"/>
              <a:t>CRÈDIT 1 - Jocs i activitats físiques recreatives per l´animació.   </a:t>
            </a:r>
            <a:endParaRPr lang="es-ES" dirty="0" smtClean="0"/>
          </a:p>
          <a:p>
            <a:endParaRPr lang="es-ES" dirty="0"/>
          </a:p>
        </p:txBody>
      </p:sp>
      <p:pic>
        <p:nvPicPr>
          <p:cNvPr id="9" name="Imatge 8"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6237312"/>
            <a:ext cx="714375" cy="466725"/>
          </a:xfrm>
          <a:prstGeom prst="rect">
            <a:avLst/>
          </a:prstGeom>
          <a:noFill/>
          <a:ln>
            <a:noFill/>
          </a:ln>
        </p:spPr>
      </p:pic>
      <p:pic>
        <p:nvPicPr>
          <p:cNvPr id="10" name="Imatge 9"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6237311"/>
            <a:ext cx="714375" cy="466725"/>
          </a:xfrm>
          <a:prstGeom prst="rect">
            <a:avLst/>
          </a:prstGeom>
          <a:noFill/>
          <a:ln>
            <a:noFill/>
          </a:ln>
        </p:spPr>
      </p:pic>
    </p:spTree>
    <p:extLst>
      <p:ext uri="{BB962C8B-B14F-4D97-AF65-F5344CB8AC3E}">
        <p14:creationId xmlns:p14="http://schemas.microsoft.com/office/powerpoint/2010/main" val="926576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274638"/>
            <a:ext cx="8507288" cy="1143000"/>
          </a:xfrm>
        </p:spPr>
        <p:txBody>
          <a:bodyPr>
            <a:normAutofit fontScale="90000"/>
          </a:bodyPr>
          <a:lstStyle/>
          <a:p>
            <a:r>
              <a:rPr lang="ca-ES" sz="3100" b="1" i="1" u="sng" dirty="0" smtClean="0">
                <a:solidFill>
                  <a:schemeClr val="bg1"/>
                </a:solidFill>
              </a:rPr>
              <a:t>UD1. </a:t>
            </a:r>
            <a:r>
              <a:rPr lang="ca-ES" sz="3100" b="1" i="1" u="sng" dirty="0" smtClean="0">
                <a:solidFill>
                  <a:schemeClr val="bg1"/>
                </a:solidFill>
                <a:effectLst>
                  <a:outerShdw blurRad="38100" dist="38100" dir="2700000" algn="tl">
                    <a:srgbClr val="000000">
                      <a:alpha val="43137"/>
                    </a:srgbClr>
                  </a:outerShdw>
                </a:effectLst>
              </a:rPr>
              <a:t>TIPUS I ESTRUCTURES D’UNA SESSIÓ DE JOCS</a:t>
            </a:r>
            <a:r>
              <a:rPr lang="es-ES" dirty="0" smtClean="0"/>
              <a:t/>
            </a:r>
            <a:br>
              <a:rPr lang="es-ES" dirty="0" smtClean="0"/>
            </a:br>
            <a:endParaRPr lang="es-ES" dirty="0"/>
          </a:p>
        </p:txBody>
      </p:sp>
      <p:sp>
        <p:nvSpPr>
          <p:cNvPr id="3" name="Contenidor de contingut 2"/>
          <p:cNvSpPr>
            <a:spLocks noGrp="1"/>
          </p:cNvSpPr>
          <p:nvPr>
            <p:ph idx="1"/>
          </p:nvPr>
        </p:nvSpPr>
        <p:spPr>
          <a:xfrm>
            <a:off x="323528" y="1056605"/>
            <a:ext cx="8507288" cy="4964683"/>
          </a:xfrm>
        </p:spPr>
        <p:style>
          <a:lnRef idx="1">
            <a:schemeClr val="accent1"/>
          </a:lnRef>
          <a:fillRef idx="2">
            <a:schemeClr val="accent1"/>
          </a:fillRef>
          <a:effectRef idx="1">
            <a:schemeClr val="accent1"/>
          </a:effectRef>
          <a:fontRef idx="minor">
            <a:schemeClr val="dk1"/>
          </a:fontRef>
        </p:style>
        <p:txBody>
          <a:bodyPr>
            <a:normAutofit lnSpcReduction="10000"/>
          </a:bodyPr>
          <a:lstStyle/>
          <a:p>
            <a:r>
              <a:rPr lang="ca-ES" dirty="0" smtClean="0"/>
              <a:t>2. </a:t>
            </a:r>
            <a:r>
              <a:rPr lang="ca-ES" u="sng" dirty="0" smtClean="0"/>
              <a:t>PARTS D’UNA SESSIÓ DE JOCS</a:t>
            </a:r>
          </a:p>
          <a:p>
            <a:endParaRPr lang="ca-ES" u="sng" dirty="0" smtClean="0"/>
          </a:p>
          <a:p>
            <a:pPr marL="0" indent="0">
              <a:buNone/>
            </a:pPr>
            <a:r>
              <a:rPr lang="ca-ES" sz="2400" b="1" i="1" u="sng" dirty="0" smtClean="0"/>
              <a:t>FASES				OBJECTIUS		   TIPUS DE JOC</a:t>
            </a:r>
          </a:p>
          <a:p>
            <a:pPr marL="0" indent="0">
              <a:buNone/>
            </a:pPr>
            <a:r>
              <a:rPr lang="ca-ES" sz="2400" dirty="0" smtClean="0"/>
              <a:t>	</a:t>
            </a:r>
            <a:r>
              <a:rPr lang="ca-ES" sz="2000" dirty="0" smtClean="0"/>
              <a:t>		-animació i motivació		Jocs motors</a:t>
            </a:r>
            <a:endParaRPr lang="ca-ES" sz="2000" dirty="0"/>
          </a:p>
          <a:p>
            <a:pPr marL="0" indent="0">
              <a:buNone/>
            </a:pPr>
            <a:r>
              <a:rPr lang="ca-ES" sz="2000" b="1" dirty="0" smtClean="0"/>
              <a:t>INICIAL</a:t>
            </a:r>
            <a:r>
              <a:rPr lang="ca-ES" sz="2000" dirty="0" smtClean="0"/>
              <a:t>			-preparació física i </a:t>
            </a:r>
            <a:r>
              <a:rPr lang="ca-ES" sz="2000" dirty="0" err="1" smtClean="0"/>
              <a:t>psíq</a:t>
            </a:r>
            <a:r>
              <a:rPr lang="ca-ES" sz="2000" dirty="0" smtClean="0"/>
              <a:t>		Jocs de marxa</a:t>
            </a:r>
          </a:p>
          <a:p>
            <a:pPr marL="1714500" lvl="4" indent="0">
              <a:buNone/>
            </a:pPr>
            <a:r>
              <a:rPr lang="ca-ES" dirty="0" smtClean="0"/>
              <a:t>		-tonificació del sistema		Jocs d’escalfament</a:t>
            </a:r>
          </a:p>
          <a:p>
            <a:pPr marL="0" indent="0">
              <a:buNone/>
            </a:pPr>
            <a:r>
              <a:rPr lang="ca-ES" sz="2000" dirty="0" smtClean="0"/>
              <a:t>					</a:t>
            </a:r>
          </a:p>
          <a:p>
            <a:pPr marL="0" indent="0">
              <a:buNone/>
            </a:pPr>
            <a:r>
              <a:rPr lang="ca-ES" sz="2000" b="1" dirty="0" smtClean="0"/>
              <a:t>PRINCIPAL</a:t>
            </a:r>
            <a:r>
              <a:rPr lang="ca-ES" sz="2000" dirty="0" smtClean="0"/>
              <a:t>		-segons els objectius/sessió	</a:t>
            </a:r>
          </a:p>
          <a:p>
            <a:pPr marL="1714500" lvl="4" indent="0">
              <a:buNone/>
            </a:pPr>
            <a:r>
              <a:rPr lang="ca-ES" dirty="0" smtClean="0"/>
              <a:t>		-tonificació del sistema</a:t>
            </a:r>
          </a:p>
          <a:p>
            <a:pPr marL="1714500" lvl="4" indent="0">
              <a:buNone/>
            </a:pPr>
            <a:endParaRPr lang="ca-ES" dirty="0" smtClean="0"/>
          </a:p>
          <a:p>
            <a:pPr marL="0" indent="0">
              <a:buNone/>
            </a:pPr>
            <a:r>
              <a:rPr lang="ca-ES" sz="2000" b="1" dirty="0" smtClean="0"/>
              <a:t>FINAL</a:t>
            </a:r>
            <a:r>
              <a:rPr lang="ca-ES" sz="2000" dirty="0" smtClean="0"/>
              <a:t>			-recuperació física i </a:t>
            </a:r>
            <a:r>
              <a:rPr lang="ca-ES" sz="2000" dirty="0" err="1" smtClean="0"/>
              <a:t>psíq</a:t>
            </a:r>
            <a:r>
              <a:rPr lang="ca-ES" sz="2000" dirty="0" smtClean="0"/>
              <a:t>		Sensorials/</a:t>
            </a:r>
            <a:r>
              <a:rPr lang="ca-ES" sz="2000" dirty="0" err="1" smtClean="0"/>
              <a:t>Flexibil</a:t>
            </a:r>
            <a:endParaRPr lang="ca-ES" sz="2000" dirty="0" smtClean="0"/>
          </a:p>
          <a:p>
            <a:pPr marL="1714500" lvl="4" indent="0">
              <a:buNone/>
            </a:pPr>
            <a:r>
              <a:rPr lang="ca-ES" dirty="0" smtClean="0"/>
              <a:t>		-relaxació i tornada a la calma  	Relaxació</a:t>
            </a:r>
          </a:p>
          <a:p>
            <a:pPr marL="1714500" lvl="4" indent="0">
              <a:buNone/>
            </a:pPr>
            <a:r>
              <a:rPr lang="ca-ES" dirty="0"/>
              <a:t>	</a:t>
            </a:r>
            <a:r>
              <a:rPr lang="ca-ES" dirty="0" smtClean="0"/>
              <a:t>					Tornada a la calma</a:t>
            </a:r>
          </a:p>
          <a:p>
            <a:pPr marL="1714500" lvl="4" indent="0">
              <a:buNone/>
            </a:pPr>
            <a:endParaRPr lang="ca-ES" dirty="0" smtClean="0"/>
          </a:p>
        </p:txBody>
      </p:sp>
      <p:sp>
        <p:nvSpPr>
          <p:cNvPr id="5" name="Subtítol 2"/>
          <p:cNvSpPr txBox="1">
            <a:spLocks/>
          </p:cNvSpPr>
          <p:nvPr/>
        </p:nvSpPr>
        <p:spPr>
          <a:xfrm>
            <a:off x="1468038" y="6381328"/>
            <a:ext cx="6400800" cy="451520"/>
          </a:xfrm>
          <a:prstGeom prst="rect">
            <a:avLst/>
          </a:prstGeom>
        </p:spPr>
        <p:txBody>
          <a:bodyPr vert="horz" lIns="91440" tIns="45720" rIns="91440" bIns="45720" rtlCol="0">
            <a:normAutofit fontScale="5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ca-ES" b="1" dirty="0" smtClean="0"/>
              <a:t>CRÈDIT 1 - Jocs i activitats físiques recreatives per l´animació.   </a:t>
            </a:r>
            <a:endParaRPr lang="es-ES" dirty="0" smtClean="0"/>
          </a:p>
          <a:p>
            <a:endParaRPr lang="es-ES" dirty="0"/>
          </a:p>
        </p:txBody>
      </p:sp>
      <p:pic>
        <p:nvPicPr>
          <p:cNvPr id="6" name="Imatge 5"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6237312"/>
            <a:ext cx="714375" cy="466725"/>
          </a:xfrm>
          <a:prstGeom prst="rect">
            <a:avLst/>
          </a:prstGeom>
          <a:noFill/>
          <a:ln>
            <a:noFill/>
          </a:ln>
        </p:spPr>
      </p:pic>
      <p:pic>
        <p:nvPicPr>
          <p:cNvPr id="7" name="Imatge 6"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948464" y="6237312"/>
            <a:ext cx="714375" cy="466725"/>
          </a:xfrm>
          <a:prstGeom prst="rect">
            <a:avLst/>
          </a:prstGeom>
          <a:noFill/>
          <a:ln>
            <a:noFill/>
          </a:ln>
        </p:spPr>
      </p:pic>
      <p:sp>
        <p:nvSpPr>
          <p:cNvPr id="8" name="Fletxa dreta 7"/>
          <p:cNvSpPr/>
          <p:nvPr/>
        </p:nvSpPr>
        <p:spPr>
          <a:xfrm>
            <a:off x="1763688" y="2960948"/>
            <a:ext cx="864096" cy="3240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Fletxa dreta 8"/>
          <p:cNvSpPr/>
          <p:nvPr/>
        </p:nvSpPr>
        <p:spPr>
          <a:xfrm>
            <a:off x="1763688" y="3933056"/>
            <a:ext cx="864096" cy="3240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Fletxa dreta 9"/>
          <p:cNvSpPr/>
          <p:nvPr/>
        </p:nvSpPr>
        <p:spPr>
          <a:xfrm>
            <a:off x="1763688" y="4941168"/>
            <a:ext cx="864096" cy="3240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Fletxa dreta 10"/>
          <p:cNvSpPr/>
          <p:nvPr/>
        </p:nvSpPr>
        <p:spPr>
          <a:xfrm>
            <a:off x="6084168" y="2951330"/>
            <a:ext cx="576064" cy="3336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Fletxa dreta 11"/>
          <p:cNvSpPr/>
          <p:nvPr/>
        </p:nvSpPr>
        <p:spPr>
          <a:xfrm>
            <a:off x="6149911" y="4941168"/>
            <a:ext cx="576064" cy="3336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3076782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513159" y="28419"/>
            <a:ext cx="8229600" cy="1143000"/>
          </a:xfrm>
        </p:spPr>
        <p:txBody>
          <a:bodyPr>
            <a:normAutofit/>
          </a:bodyPr>
          <a:lstStyle/>
          <a:p>
            <a:r>
              <a:rPr lang="ca-ES" sz="2800" b="1" i="1" u="sng" dirty="0" smtClean="0">
                <a:solidFill>
                  <a:schemeClr val="bg1"/>
                </a:solidFill>
              </a:rPr>
              <a:t>UD1. </a:t>
            </a:r>
            <a:r>
              <a:rPr lang="ca-ES" sz="2800" b="1" i="1" u="sng" dirty="0" smtClean="0">
                <a:solidFill>
                  <a:schemeClr val="bg1"/>
                </a:solidFill>
                <a:effectLst>
                  <a:outerShdw blurRad="38100" dist="38100" dir="2700000" algn="tl">
                    <a:srgbClr val="000000">
                      <a:alpha val="43137"/>
                    </a:srgbClr>
                  </a:outerShdw>
                </a:effectLst>
              </a:rPr>
              <a:t>TIPUS I ESTRUCTURES D’UNA SESSIÓ DE JOCS</a:t>
            </a:r>
            <a:endParaRPr lang="es-ES" sz="2800" dirty="0"/>
          </a:p>
        </p:txBody>
      </p:sp>
      <p:sp>
        <p:nvSpPr>
          <p:cNvPr id="3" name="Contenidor de contingut 2"/>
          <p:cNvSpPr>
            <a:spLocks noGrp="1"/>
          </p:cNvSpPr>
          <p:nvPr>
            <p:ph idx="1"/>
          </p:nvPr>
        </p:nvSpPr>
        <p:spPr>
          <a:xfrm>
            <a:off x="457200" y="908720"/>
            <a:ext cx="8507288" cy="5217443"/>
          </a:xfrm>
        </p:spPr>
        <p:txBody>
          <a:bodyPr/>
          <a:lstStyle/>
          <a:p>
            <a:r>
              <a:rPr lang="ca-ES" dirty="0" smtClean="0"/>
              <a:t>2. </a:t>
            </a:r>
            <a:r>
              <a:rPr lang="ca-ES" u="sng" dirty="0" smtClean="0"/>
              <a:t>PARTS D’UNA SESSIÓ DE JOCS</a:t>
            </a:r>
          </a:p>
          <a:p>
            <a:pPr marL="0" indent="0">
              <a:buNone/>
            </a:pPr>
            <a:r>
              <a:rPr lang="ca-ES" dirty="0" smtClean="0"/>
              <a:t>			</a:t>
            </a:r>
            <a:r>
              <a:rPr lang="ca-ES" u="sng" dirty="0" smtClean="0"/>
              <a:t>PART INICIAL:</a:t>
            </a:r>
          </a:p>
          <a:p>
            <a:pPr marL="0" indent="0">
              <a:buNone/>
            </a:pPr>
            <a:r>
              <a:rPr lang="ca-ES" sz="2000" u="sng" dirty="0" smtClean="0"/>
              <a:t>ORGANITZATIVA: </a:t>
            </a:r>
          </a:p>
          <a:p>
            <a:pPr marL="0" indent="0">
              <a:buNone/>
            </a:pPr>
            <a:r>
              <a:rPr lang="ca-ES" sz="2000" dirty="0" smtClean="0"/>
              <a:t>-accés ràpid a l’espai	-organitzar el material (abans o durant l’accés)</a:t>
            </a:r>
          </a:p>
          <a:p>
            <a:pPr marL="0" indent="0">
              <a:buNone/>
            </a:pPr>
            <a:r>
              <a:rPr lang="ca-ES" sz="2000" dirty="0" smtClean="0"/>
              <a:t>-donar la informació inicial sobre la sessió (breu i precisa)</a:t>
            </a:r>
          </a:p>
          <a:p>
            <a:pPr marL="0" indent="0">
              <a:buNone/>
            </a:pPr>
            <a:r>
              <a:rPr lang="ca-ES" sz="2000" dirty="0" smtClean="0"/>
              <a:t>-enumerar les activitats	-introduir la representació gràfica</a:t>
            </a:r>
          </a:p>
          <a:p>
            <a:pPr marL="0" indent="0">
              <a:buNone/>
            </a:pPr>
            <a:r>
              <a:rPr lang="ca-ES" sz="2000" dirty="0" smtClean="0"/>
              <a:t>-preveure el temps per a cada </a:t>
            </a:r>
            <a:r>
              <a:rPr lang="ca-ES" sz="2000" dirty="0" err="1" smtClean="0"/>
              <a:t>act</a:t>
            </a:r>
            <a:r>
              <a:rPr lang="ca-ES" sz="2000" smtClean="0"/>
              <a:t> (en </a:t>
            </a:r>
            <a:r>
              <a:rPr lang="ca-ES" sz="2000" dirty="0" smtClean="0"/>
              <a:t>l’explicació i en el desenvolupament)</a:t>
            </a:r>
          </a:p>
          <a:p>
            <a:pPr marL="0" indent="0">
              <a:buNone/>
            </a:pPr>
            <a:endParaRPr lang="ca-ES" sz="2000" dirty="0" smtClean="0"/>
          </a:p>
          <a:p>
            <a:pPr marL="0" indent="0">
              <a:buNone/>
            </a:pPr>
            <a:r>
              <a:rPr lang="ca-ES" sz="2000" u="sng" dirty="0" smtClean="0"/>
              <a:t>POSADA EN ACCIÓ </a:t>
            </a:r>
            <a:r>
              <a:rPr lang="ca-ES" sz="2000" dirty="0" smtClean="0"/>
              <a:t>(2 possibilitats)</a:t>
            </a:r>
          </a:p>
          <a:p>
            <a:pPr marL="0" indent="0">
              <a:buNone/>
            </a:pPr>
            <a:r>
              <a:rPr lang="ca-ES" sz="2000" dirty="0" smtClean="0"/>
              <a:t>-escalfament: </a:t>
            </a:r>
            <a:r>
              <a:rPr lang="ca-ES" sz="2000" dirty="0" err="1" smtClean="0"/>
              <a:t>act</a:t>
            </a:r>
            <a:r>
              <a:rPr lang="ca-ES" sz="2000" dirty="0" smtClean="0"/>
              <a:t>. i jocs que preparen  </a:t>
            </a:r>
            <a:r>
              <a:rPr lang="ca-ES" sz="2000" dirty="0" err="1" smtClean="0"/>
              <a:t>gen+erica</a:t>
            </a:r>
            <a:r>
              <a:rPr lang="ca-ES" sz="2000" dirty="0" smtClean="0"/>
              <a:t> i específicament per a la sessió</a:t>
            </a:r>
          </a:p>
          <a:p>
            <a:pPr marL="0" indent="0">
              <a:buNone/>
            </a:pPr>
            <a:r>
              <a:rPr lang="ca-ES" sz="2000" dirty="0" smtClean="0"/>
              <a:t>-</a:t>
            </a:r>
            <a:r>
              <a:rPr lang="ca-ES" sz="2000" dirty="0" err="1" smtClean="0"/>
              <a:t>act</a:t>
            </a:r>
            <a:r>
              <a:rPr lang="ca-ES" sz="2000" dirty="0" smtClean="0"/>
              <a:t> </a:t>
            </a:r>
            <a:r>
              <a:rPr lang="ca-ES" sz="2000" dirty="0" err="1" smtClean="0"/>
              <a:t>fís</a:t>
            </a:r>
            <a:r>
              <a:rPr lang="ca-ES" sz="2000" dirty="0" smtClean="0"/>
              <a:t> inicials: conjunt de jocs globals i suaus que preparen la part principal</a:t>
            </a:r>
          </a:p>
          <a:p>
            <a:pPr marL="0" indent="0">
              <a:buNone/>
            </a:pPr>
            <a:endParaRPr lang="ca-ES" sz="2000" dirty="0" smtClean="0"/>
          </a:p>
          <a:p>
            <a:endParaRPr lang="es-ES" dirty="0"/>
          </a:p>
        </p:txBody>
      </p:sp>
      <p:sp>
        <p:nvSpPr>
          <p:cNvPr id="4" name="Rectangle 3"/>
          <p:cNvSpPr/>
          <p:nvPr/>
        </p:nvSpPr>
        <p:spPr>
          <a:xfrm>
            <a:off x="1619672" y="6344732"/>
            <a:ext cx="6912768" cy="369332"/>
          </a:xfrm>
          <a:prstGeom prst="rect">
            <a:avLst/>
          </a:prstGeom>
        </p:spPr>
        <p:txBody>
          <a:bodyPr wrap="square">
            <a:spAutoFit/>
          </a:bodyPr>
          <a:lstStyle/>
          <a:p>
            <a:r>
              <a:rPr lang="ca-ES" b="1" dirty="0" smtClean="0"/>
              <a:t>CRÈDIT 1 - Jocs i activitats físiques recreatives per l´animació.   </a:t>
            </a:r>
            <a:endParaRPr lang="es-ES" dirty="0" smtClean="0"/>
          </a:p>
        </p:txBody>
      </p:sp>
      <p:pic>
        <p:nvPicPr>
          <p:cNvPr id="5" name="Imatge 4"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1" y="6239778"/>
            <a:ext cx="714375" cy="466725"/>
          </a:xfrm>
          <a:prstGeom prst="rect">
            <a:avLst/>
          </a:prstGeom>
          <a:noFill/>
          <a:ln>
            <a:noFill/>
          </a:ln>
        </p:spPr>
      </p:pic>
      <p:pic>
        <p:nvPicPr>
          <p:cNvPr id="6" name="Imatge 5"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28384" y="6274162"/>
            <a:ext cx="714375" cy="466725"/>
          </a:xfrm>
          <a:prstGeom prst="rect">
            <a:avLst/>
          </a:prstGeom>
          <a:noFill/>
          <a:ln>
            <a:noFill/>
          </a:ln>
        </p:spPr>
      </p:pic>
    </p:spTree>
    <p:extLst>
      <p:ext uri="{BB962C8B-B14F-4D97-AF65-F5344CB8AC3E}">
        <p14:creationId xmlns:p14="http://schemas.microsoft.com/office/powerpoint/2010/main" val="37371941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endParaRPr lang="es-ES"/>
          </a:p>
        </p:txBody>
      </p:sp>
      <p:sp>
        <p:nvSpPr>
          <p:cNvPr id="3" name="Contenidor de contingut 2"/>
          <p:cNvSpPr>
            <a:spLocks noGrp="1"/>
          </p:cNvSpPr>
          <p:nvPr>
            <p:ph idx="1"/>
          </p:nvPr>
        </p:nvSpPr>
        <p:spPr>
          <a:xfrm>
            <a:off x="734888" y="836711"/>
            <a:ext cx="8229600" cy="5361459"/>
          </a:xfrm>
        </p:spPr>
        <p:txBody>
          <a:bodyPr/>
          <a:lstStyle/>
          <a:p>
            <a:r>
              <a:rPr lang="ca-ES" dirty="0" smtClean="0"/>
              <a:t>2. </a:t>
            </a:r>
            <a:r>
              <a:rPr lang="ca-ES" u="sng" dirty="0" smtClean="0"/>
              <a:t>PARTS D’UNA SESSIÓ DE JOCS</a:t>
            </a:r>
          </a:p>
          <a:p>
            <a:pPr marL="0" indent="0">
              <a:buNone/>
            </a:pPr>
            <a:r>
              <a:rPr lang="ca-ES" dirty="0" smtClean="0"/>
              <a:t>			</a:t>
            </a:r>
            <a:r>
              <a:rPr lang="ca-ES" u="sng" dirty="0" smtClean="0"/>
              <a:t>PART PRINCIPAL:</a:t>
            </a:r>
          </a:p>
          <a:p>
            <a:pPr marL="0" indent="0">
              <a:buNone/>
            </a:pPr>
            <a:r>
              <a:rPr lang="ca-ES" sz="2000" dirty="0" smtClean="0"/>
              <a:t>-haurà de tenir més duració que les altres parts</a:t>
            </a:r>
          </a:p>
          <a:p>
            <a:pPr marL="0" indent="0">
              <a:buNone/>
            </a:pPr>
            <a:r>
              <a:rPr lang="ca-ES" sz="2000" dirty="0" smtClean="0"/>
              <a:t>-desenvolupar els jocs centrats en els objectius previstos en cada sessió</a:t>
            </a:r>
          </a:p>
          <a:p>
            <a:pPr marL="0" indent="0">
              <a:buNone/>
            </a:pPr>
            <a:r>
              <a:rPr lang="ca-ES" sz="2000" dirty="0" smtClean="0"/>
              <a:t>-dissenyar jocs que continguin més d’un objectiu d’aprenentatge</a:t>
            </a:r>
          </a:p>
          <a:p>
            <a:pPr marL="0" indent="0">
              <a:buNone/>
            </a:pPr>
            <a:r>
              <a:rPr lang="ca-ES" sz="2000" dirty="0" smtClean="0"/>
              <a:t>-dissenyar jocs integrals que impliquin àmbits motrius, cognitius i afectius</a:t>
            </a:r>
          </a:p>
          <a:p>
            <a:pPr marL="0" indent="0">
              <a:buNone/>
            </a:pPr>
            <a:r>
              <a:rPr lang="ca-ES" sz="2000" dirty="0" smtClean="0"/>
              <a:t>-tenir en compte les consideracions pertinents</a:t>
            </a:r>
          </a:p>
          <a:p>
            <a:pPr marL="0" indent="0">
              <a:buNone/>
            </a:pPr>
            <a:r>
              <a:rPr lang="ca-ES" sz="2000" dirty="0" smtClean="0"/>
              <a:t>-evolucionar de lo simple a lo </a:t>
            </a:r>
            <a:r>
              <a:rPr lang="ca-ES" sz="2000" dirty="0" err="1" smtClean="0"/>
              <a:t>complexe</a:t>
            </a:r>
            <a:r>
              <a:rPr lang="ca-ES" sz="2000" dirty="0" smtClean="0"/>
              <a:t>, i de lo general a lo específic</a:t>
            </a:r>
          </a:p>
          <a:p>
            <a:pPr marL="0" indent="0">
              <a:buNone/>
            </a:pPr>
            <a:r>
              <a:rPr lang="ca-ES" sz="2000" dirty="0" smtClean="0"/>
              <a:t>-la varietat </a:t>
            </a:r>
            <a:r>
              <a:rPr lang="ca-ES" sz="2000" dirty="0" err="1" smtClean="0"/>
              <a:t>d’act</a:t>
            </a:r>
            <a:r>
              <a:rPr lang="ca-ES" sz="2000" dirty="0" smtClean="0"/>
              <a:t> i jocs en una sessió sol </a:t>
            </a:r>
            <a:r>
              <a:rPr lang="ca-ES" sz="2000" dirty="0" err="1" smtClean="0"/>
              <a:t>aumentar</a:t>
            </a:r>
            <a:r>
              <a:rPr lang="ca-ES" sz="2000" dirty="0" smtClean="0"/>
              <a:t> la motivació</a:t>
            </a:r>
          </a:p>
          <a:p>
            <a:pPr marL="0" indent="0">
              <a:buNone/>
            </a:pPr>
            <a:r>
              <a:rPr lang="ca-ES" sz="2000" dirty="0" smtClean="0"/>
              <a:t>-alternar intensitats</a:t>
            </a:r>
          </a:p>
          <a:p>
            <a:pPr marL="0" indent="0">
              <a:buNone/>
            </a:pPr>
            <a:r>
              <a:rPr lang="ca-ES" sz="2000" dirty="0" smtClean="0"/>
              <a:t>-vigilar amb la temperatura </a:t>
            </a:r>
            <a:r>
              <a:rPr lang="ca-ES" sz="2000" dirty="0" smtClean="0"/>
              <a:t>(reposició </a:t>
            </a:r>
            <a:r>
              <a:rPr lang="ca-ES" sz="2000" dirty="0" smtClean="0"/>
              <a:t>de líquids i/o descans)</a:t>
            </a:r>
          </a:p>
        </p:txBody>
      </p:sp>
      <p:sp>
        <p:nvSpPr>
          <p:cNvPr id="4" name="Títol 1"/>
          <p:cNvSpPr txBox="1">
            <a:spLocks/>
          </p:cNvSpPr>
          <p:nvPr/>
        </p:nvSpPr>
        <p:spPr>
          <a:xfrm>
            <a:off x="513159" y="28419"/>
            <a:ext cx="8229600" cy="88030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a-ES" sz="2800" b="1" i="1" u="sng" dirty="0" smtClean="0">
                <a:solidFill>
                  <a:schemeClr val="bg1"/>
                </a:solidFill>
              </a:rPr>
              <a:t>UD1. </a:t>
            </a:r>
            <a:r>
              <a:rPr lang="ca-ES" sz="2800" b="1" i="1" u="sng" dirty="0" smtClean="0">
                <a:solidFill>
                  <a:schemeClr val="bg1"/>
                </a:solidFill>
                <a:effectLst>
                  <a:outerShdw blurRad="38100" dist="38100" dir="2700000" algn="tl">
                    <a:srgbClr val="000000">
                      <a:alpha val="43137"/>
                    </a:srgbClr>
                  </a:outerShdw>
                </a:effectLst>
              </a:rPr>
              <a:t>TIPUS I ESTRUCTURES D’UNA SESSIÓ DE JOCS</a:t>
            </a:r>
            <a:endParaRPr lang="es-ES" sz="2800" dirty="0"/>
          </a:p>
        </p:txBody>
      </p:sp>
      <p:sp>
        <p:nvSpPr>
          <p:cNvPr id="5" name="Contenidor de contingut 2"/>
          <p:cNvSpPr txBox="1">
            <a:spLocks/>
          </p:cNvSpPr>
          <p:nvPr/>
        </p:nvSpPr>
        <p:spPr>
          <a:xfrm>
            <a:off x="457200" y="908720"/>
            <a:ext cx="8507288" cy="521744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ca-ES" u="sng" dirty="0" smtClean="0"/>
          </a:p>
          <a:p>
            <a:pPr marL="0" indent="0">
              <a:buFont typeface="Arial" pitchFamily="34" charset="0"/>
              <a:buNone/>
            </a:pPr>
            <a:endParaRPr lang="ca-ES" sz="2000" dirty="0" smtClean="0"/>
          </a:p>
          <a:p>
            <a:endParaRPr lang="es-ES" dirty="0"/>
          </a:p>
        </p:txBody>
      </p:sp>
      <p:sp>
        <p:nvSpPr>
          <p:cNvPr id="6" name="Rectangle 5"/>
          <p:cNvSpPr/>
          <p:nvPr/>
        </p:nvSpPr>
        <p:spPr>
          <a:xfrm>
            <a:off x="1619672" y="6344732"/>
            <a:ext cx="6912768" cy="369332"/>
          </a:xfrm>
          <a:prstGeom prst="rect">
            <a:avLst/>
          </a:prstGeom>
        </p:spPr>
        <p:txBody>
          <a:bodyPr wrap="square">
            <a:spAutoFit/>
          </a:bodyPr>
          <a:lstStyle/>
          <a:p>
            <a:r>
              <a:rPr lang="ca-ES" b="1" dirty="0" smtClean="0"/>
              <a:t>CRÈDIT 1 - Jocs i activitats físiques recreatives per l´animació.   </a:t>
            </a:r>
            <a:endParaRPr lang="es-ES" dirty="0" smtClean="0"/>
          </a:p>
        </p:txBody>
      </p:sp>
      <p:pic>
        <p:nvPicPr>
          <p:cNvPr id="7" name="Imatge 6"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1" y="6239778"/>
            <a:ext cx="714375" cy="466725"/>
          </a:xfrm>
          <a:prstGeom prst="rect">
            <a:avLst/>
          </a:prstGeom>
          <a:noFill/>
          <a:ln>
            <a:noFill/>
          </a:ln>
        </p:spPr>
      </p:pic>
      <p:pic>
        <p:nvPicPr>
          <p:cNvPr id="8" name="Imatge 7"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28384" y="6274162"/>
            <a:ext cx="714375" cy="466725"/>
          </a:xfrm>
          <a:prstGeom prst="rect">
            <a:avLst/>
          </a:prstGeom>
          <a:noFill/>
          <a:ln>
            <a:noFill/>
          </a:ln>
        </p:spPr>
      </p:pic>
    </p:spTree>
    <p:extLst>
      <p:ext uri="{BB962C8B-B14F-4D97-AF65-F5344CB8AC3E}">
        <p14:creationId xmlns:p14="http://schemas.microsoft.com/office/powerpoint/2010/main" val="9913544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p:txBody>
          <a:bodyPr/>
          <a:lstStyle/>
          <a:p>
            <a:endParaRPr lang="es-ES" dirty="0"/>
          </a:p>
        </p:txBody>
      </p:sp>
      <p:sp>
        <p:nvSpPr>
          <p:cNvPr id="3" name="Contenidor de contingut 2"/>
          <p:cNvSpPr>
            <a:spLocks noGrp="1"/>
          </p:cNvSpPr>
          <p:nvPr>
            <p:ph idx="1"/>
          </p:nvPr>
        </p:nvSpPr>
        <p:spPr>
          <a:xfrm>
            <a:off x="457200" y="1600200"/>
            <a:ext cx="8507288" cy="4525963"/>
          </a:xfrm>
        </p:spPr>
        <p:txBody>
          <a:bodyPr/>
          <a:lstStyle/>
          <a:p>
            <a:endParaRPr lang="ca-ES" dirty="0" smtClean="0"/>
          </a:p>
          <a:p>
            <a:endParaRPr lang="es-ES" dirty="0"/>
          </a:p>
        </p:txBody>
      </p:sp>
      <p:sp>
        <p:nvSpPr>
          <p:cNvPr id="4" name="Contenidor de contingut 2"/>
          <p:cNvSpPr txBox="1">
            <a:spLocks/>
          </p:cNvSpPr>
          <p:nvPr/>
        </p:nvSpPr>
        <p:spPr>
          <a:xfrm>
            <a:off x="734888" y="836711"/>
            <a:ext cx="8229600" cy="536145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ca-ES" dirty="0" smtClean="0"/>
              <a:t>2. </a:t>
            </a:r>
            <a:r>
              <a:rPr lang="ca-ES" u="sng" dirty="0" smtClean="0"/>
              <a:t>PARTS D’UNA SESSIÓ DE JOCS</a:t>
            </a:r>
          </a:p>
          <a:p>
            <a:pPr marL="0" indent="0">
              <a:buFont typeface="Arial" pitchFamily="34" charset="0"/>
              <a:buNone/>
            </a:pPr>
            <a:r>
              <a:rPr lang="ca-ES" dirty="0" smtClean="0"/>
              <a:t>			</a:t>
            </a:r>
            <a:r>
              <a:rPr lang="ca-ES" u="sng" dirty="0" smtClean="0"/>
              <a:t>PART FINAL:</a:t>
            </a:r>
          </a:p>
          <a:p>
            <a:pPr marL="0" indent="0">
              <a:buNone/>
            </a:pPr>
            <a:r>
              <a:rPr lang="ca-ES" sz="2000" dirty="0" smtClean="0"/>
              <a:t>-</a:t>
            </a:r>
            <a:r>
              <a:rPr lang="ca-ES" sz="2000" u="sng" dirty="0" smtClean="0"/>
              <a:t>POSADA EN ACCIÓ </a:t>
            </a:r>
            <a:r>
              <a:rPr lang="ca-ES" sz="2000" dirty="0" smtClean="0"/>
              <a:t>(2 possibilitats)</a:t>
            </a:r>
          </a:p>
          <a:p>
            <a:pPr marL="0" indent="0">
              <a:buFont typeface="Arial" pitchFamily="34" charset="0"/>
              <a:buNone/>
            </a:pPr>
            <a:r>
              <a:rPr lang="ca-ES" sz="2000" dirty="0" smtClean="0"/>
              <a:t>-amb </a:t>
            </a:r>
            <a:r>
              <a:rPr lang="ca-ES" sz="2000" dirty="0" err="1" smtClean="0"/>
              <a:t>act</a:t>
            </a:r>
            <a:r>
              <a:rPr lang="ca-ES" sz="2000" dirty="0" smtClean="0"/>
              <a:t> suaus que aconsegueixin que l’organisme torni a la seva normalitat</a:t>
            </a:r>
          </a:p>
          <a:p>
            <a:pPr marL="0" indent="0">
              <a:buFont typeface="Arial" pitchFamily="34" charset="0"/>
              <a:buNone/>
            </a:pPr>
            <a:r>
              <a:rPr lang="ca-ES" sz="2000" dirty="0" smtClean="0"/>
              <a:t>-amb </a:t>
            </a:r>
            <a:r>
              <a:rPr lang="ca-ES" sz="2000" dirty="0" err="1" smtClean="0"/>
              <a:t>act</a:t>
            </a:r>
            <a:r>
              <a:rPr lang="ca-ES" sz="2000" dirty="0" smtClean="0"/>
              <a:t> </a:t>
            </a:r>
            <a:r>
              <a:rPr lang="ca-ES" sz="2000" dirty="0" err="1" smtClean="0"/>
              <a:t>motivants</a:t>
            </a:r>
            <a:r>
              <a:rPr lang="ca-ES" sz="2000" dirty="0" smtClean="0"/>
              <a:t>, desenvolupar el joc més </a:t>
            </a:r>
            <a:r>
              <a:rPr lang="ca-ES" sz="2000" dirty="0" err="1" smtClean="0"/>
              <a:t>complexe</a:t>
            </a:r>
            <a:r>
              <a:rPr lang="ca-ES" sz="2000" dirty="0" smtClean="0"/>
              <a:t> i motivant de la sessió, perquè els participants acabin amb una sensació agradable. També serveix per transferir positivament tots els continguts desenvolupats en la sessió</a:t>
            </a:r>
          </a:p>
          <a:p>
            <a:pPr marL="0" indent="0">
              <a:buFont typeface="Arial" pitchFamily="34" charset="0"/>
              <a:buNone/>
            </a:pPr>
            <a:endParaRPr lang="ca-ES" sz="2000" dirty="0"/>
          </a:p>
          <a:p>
            <a:pPr marL="0" indent="0">
              <a:buFont typeface="Arial" pitchFamily="34" charset="0"/>
              <a:buNone/>
            </a:pPr>
            <a:r>
              <a:rPr lang="ca-ES" sz="2000" dirty="0" smtClean="0"/>
              <a:t>-recollida de material, comentaris i valoració de la sessió</a:t>
            </a:r>
          </a:p>
          <a:p>
            <a:pPr marL="0" indent="0">
              <a:buFont typeface="Arial" pitchFamily="34" charset="0"/>
              <a:buNone/>
            </a:pPr>
            <a:endParaRPr lang="ca-ES" sz="2000" dirty="0" smtClean="0"/>
          </a:p>
          <a:p>
            <a:pPr marL="0" indent="0">
              <a:buFont typeface="Arial" pitchFamily="34" charset="0"/>
              <a:buNone/>
            </a:pPr>
            <a:r>
              <a:rPr lang="ca-ES" sz="2000" dirty="0" smtClean="0"/>
              <a:t>-higiene personal</a:t>
            </a:r>
            <a:endParaRPr lang="ca-ES" sz="2000" dirty="0"/>
          </a:p>
        </p:txBody>
      </p:sp>
      <p:sp>
        <p:nvSpPr>
          <p:cNvPr id="5" name="Títol 1"/>
          <p:cNvSpPr txBox="1">
            <a:spLocks/>
          </p:cNvSpPr>
          <p:nvPr/>
        </p:nvSpPr>
        <p:spPr>
          <a:xfrm>
            <a:off x="513159" y="28419"/>
            <a:ext cx="8229600" cy="88030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a-ES" sz="2800" b="1" i="1" u="sng" dirty="0" smtClean="0">
                <a:solidFill>
                  <a:schemeClr val="bg1"/>
                </a:solidFill>
              </a:rPr>
              <a:t>UD1. </a:t>
            </a:r>
            <a:r>
              <a:rPr lang="ca-ES" sz="2800" b="1" i="1" u="sng" dirty="0" smtClean="0">
                <a:solidFill>
                  <a:schemeClr val="bg1"/>
                </a:solidFill>
                <a:effectLst>
                  <a:outerShdw blurRad="38100" dist="38100" dir="2700000" algn="tl">
                    <a:srgbClr val="000000">
                      <a:alpha val="43137"/>
                    </a:srgbClr>
                  </a:outerShdw>
                </a:effectLst>
              </a:rPr>
              <a:t>TIPUS I ESTRUCTURES D’UNA SESSIÓ DE JOCS</a:t>
            </a:r>
            <a:endParaRPr lang="es-ES" sz="2800" dirty="0"/>
          </a:p>
        </p:txBody>
      </p:sp>
      <p:sp>
        <p:nvSpPr>
          <p:cNvPr id="6" name="Contenidor de contingut 2"/>
          <p:cNvSpPr txBox="1">
            <a:spLocks/>
          </p:cNvSpPr>
          <p:nvPr/>
        </p:nvSpPr>
        <p:spPr>
          <a:xfrm>
            <a:off x="457200" y="908720"/>
            <a:ext cx="8507288" cy="521744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ca-ES" u="sng" dirty="0" smtClean="0"/>
          </a:p>
          <a:p>
            <a:pPr marL="0" indent="0">
              <a:buFont typeface="Arial" pitchFamily="34" charset="0"/>
              <a:buNone/>
            </a:pPr>
            <a:endParaRPr lang="ca-ES" sz="2000" dirty="0" smtClean="0"/>
          </a:p>
          <a:p>
            <a:endParaRPr lang="es-ES" dirty="0"/>
          </a:p>
        </p:txBody>
      </p:sp>
      <p:sp>
        <p:nvSpPr>
          <p:cNvPr id="7" name="Rectangle 6"/>
          <p:cNvSpPr/>
          <p:nvPr/>
        </p:nvSpPr>
        <p:spPr>
          <a:xfrm>
            <a:off x="1619672" y="6344732"/>
            <a:ext cx="6912768" cy="369332"/>
          </a:xfrm>
          <a:prstGeom prst="rect">
            <a:avLst/>
          </a:prstGeom>
        </p:spPr>
        <p:txBody>
          <a:bodyPr wrap="square">
            <a:spAutoFit/>
          </a:bodyPr>
          <a:lstStyle/>
          <a:p>
            <a:r>
              <a:rPr lang="ca-ES" b="1" dirty="0" smtClean="0"/>
              <a:t>CRÈDIT 1 - Jocs i activitats físiques recreatives per l´animació.   </a:t>
            </a:r>
            <a:endParaRPr lang="es-ES" dirty="0" smtClean="0"/>
          </a:p>
        </p:txBody>
      </p:sp>
      <p:pic>
        <p:nvPicPr>
          <p:cNvPr id="8" name="Imatge 7"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1" y="6239778"/>
            <a:ext cx="714375" cy="466725"/>
          </a:xfrm>
          <a:prstGeom prst="rect">
            <a:avLst/>
          </a:prstGeom>
          <a:noFill/>
          <a:ln>
            <a:noFill/>
          </a:ln>
        </p:spPr>
      </p:pic>
      <p:pic>
        <p:nvPicPr>
          <p:cNvPr id="9" name="Imatge 8"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28384" y="6274162"/>
            <a:ext cx="714375" cy="466725"/>
          </a:xfrm>
          <a:prstGeom prst="rect">
            <a:avLst/>
          </a:prstGeom>
          <a:noFill/>
          <a:ln>
            <a:noFill/>
          </a:ln>
        </p:spPr>
      </p:pic>
    </p:spTree>
    <p:extLst>
      <p:ext uri="{BB962C8B-B14F-4D97-AF65-F5344CB8AC3E}">
        <p14:creationId xmlns:p14="http://schemas.microsoft.com/office/powerpoint/2010/main" val="32469981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274638"/>
            <a:ext cx="8507288" cy="1143000"/>
          </a:xfrm>
        </p:spPr>
        <p:txBody>
          <a:bodyPr/>
          <a:lstStyle/>
          <a:p>
            <a:endParaRPr lang="es-ES" dirty="0"/>
          </a:p>
        </p:txBody>
      </p:sp>
      <p:sp>
        <p:nvSpPr>
          <p:cNvPr id="3" name="Contenidor de contingut 2"/>
          <p:cNvSpPr>
            <a:spLocks noGrp="1"/>
          </p:cNvSpPr>
          <p:nvPr>
            <p:ph idx="1"/>
          </p:nvPr>
        </p:nvSpPr>
        <p:spPr>
          <a:xfrm>
            <a:off x="457200" y="1556792"/>
            <a:ext cx="8686800" cy="4569371"/>
          </a:xfrm>
        </p:spPr>
        <p:txBody>
          <a:bodyPr>
            <a:normAutofit/>
          </a:bodyPr>
          <a:lstStyle/>
          <a:p>
            <a:pPr marL="0" indent="0">
              <a:buNone/>
            </a:pPr>
            <a:endParaRPr lang="ca-ES" sz="2000" dirty="0"/>
          </a:p>
          <a:p>
            <a:pPr marL="0" indent="0">
              <a:buNone/>
            </a:pPr>
            <a:endParaRPr lang="ca-ES" sz="2000" dirty="0" smtClean="0"/>
          </a:p>
          <a:p>
            <a:pPr marL="0" indent="0">
              <a:buNone/>
            </a:pPr>
            <a:endParaRPr lang="ca-ES" sz="2000" dirty="0"/>
          </a:p>
          <a:p>
            <a:pPr marL="0" indent="0">
              <a:buNone/>
            </a:pPr>
            <a:r>
              <a:rPr lang="ca-ES" sz="2000" dirty="0" smtClean="0"/>
              <a:t>-una gran part de l’èxit d’una sessió de jocs és per la persona que dirigeix, en la forma d’organitzar-los</a:t>
            </a:r>
          </a:p>
          <a:p>
            <a:pPr marL="0" indent="0">
              <a:buNone/>
            </a:pPr>
            <a:r>
              <a:rPr lang="ca-ES" sz="2000" dirty="0" smtClean="0"/>
              <a:t>-sempre que utilitzem el joc com recurs metodològic en una sessió, aquest ha de ser:</a:t>
            </a:r>
          </a:p>
          <a:p>
            <a:pPr marL="0" indent="0">
              <a:buNone/>
            </a:pPr>
            <a:r>
              <a:rPr lang="ca-ES" sz="2000" dirty="0"/>
              <a:t>	</a:t>
            </a:r>
            <a:r>
              <a:rPr lang="ca-ES" sz="2000" dirty="0" smtClean="0"/>
              <a:t>* fàcil de comprendre</a:t>
            </a:r>
          </a:p>
          <a:p>
            <a:pPr marL="0" indent="0">
              <a:buNone/>
            </a:pPr>
            <a:r>
              <a:rPr lang="ca-ES" sz="2000" dirty="0"/>
              <a:t>	</a:t>
            </a:r>
            <a:r>
              <a:rPr lang="ca-ES" sz="2000" dirty="0" smtClean="0"/>
              <a:t>* regles senzilles</a:t>
            </a:r>
          </a:p>
          <a:p>
            <a:pPr marL="0" indent="0">
              <a:buNone/>
            </a:pPr>
            <a:r>
              <a:rPr lang="ca-ES" sz="2000" dirty="0" smtClean="0"/>
              <a:t>	* enfocats a que realitzin els moviments o gestos que fixin els objectius</a:t>
            </a:r>
            <a:endParaRPr lang="es-ES" sz="2000" dirty="0"/>
          </a:p>
        </p:txBody>
      </p:sp>
      <p:sp>
        <p:nvSpPr>
          <p:cNvPr id="4" name="Rectangle 3"/>
          <p:cNvSpPr/>
          <p:nvPr/>
        </p:nvSpPr>
        <p:spPr>
          <a:xfrm>
            <a:off x="2876888" y="3244334"/>
            <a:ext cx="184731" cy="369332"/>
          </a:xfrm>
          <a:prstGeom prst="rect">
            <a:avLst/>
          </a:prstGeom>
        </p:spPr>
        <p:txBody>
          <a:bodyPr wrap="none">
            <a:spAutoFit/>
          </a:bodyPr>
          <a:lstStyle/>
          <a:p>
            <a:endParaRPr lang="ca-ES" dirty="0" smtClean="0"/>
          </a:p>
        </p:txBody>
      </p:sp>
      <p:sp>
        <p:nvSpPr>
          <p:cNvPr id="5" name="Títol 1"/>
          <p:cNvSpPr txBox="1">
            <a:spLocks/>
          </p:cNvSpPr>
          <p:nvPr/>
        </p:nvSpPr>
        <p:spPr>
          <a:xfrm>
            <a:off x="513159" y="28419"/>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a-ES" sz="2800" b="1" i="1" u="sng" dirty="0" smtClean="0">
                <a:solidFill>
                  <a:schemeClr val="bg1"/>
                </a:solidFill>
              </a:rPr>
              <a:t>UD1. </a:t>
            </a:r>
            <a:r>
              <a:rPr lang="ca-ES" sz="2800" b="1" i="1" u="sng" dirty="0" smtClean="0">
                <a:solidFill>
                  <a:schemeClr val="bg1"/>
                </a:solidFill>
                <a:effectLst>
                  <a:outerShdw blurRad="38100" dist="38100" dir="2700000" algn="tl">
                    <a:srgbClr val="000000">
                      <a:alpha val="43137"/>
                    </a:srgbClr>
                  </a:outerShdw>
                </a:effectLst>
              </a:rPr>
              <a:t>TIPUS I ESTRUCTURES D’UNA SESSIÓ DE JOCS</a:t>
            </a:r>
            <a:endParaRPr lang="es-ES" sz="2800" dirty="0"/>
          </a:p>
        </p:txBody>
      </p:sp>
      <p:sp>
        <p:nvSpPr>
          <p:cNvPr id="6" name="Contenidor de contingut 2"/>
          <p:cNvSpPr txBox="1">
            <a:spLocks/>
          </p:cNvSpPr>
          <p:nvPr/>
        </p:nvSpPr>
        <p:spPr>
          <a:xfrm>
            <a:off x="513159" y="1306275"/>
            <a:ext cx="8784976" cy="521744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ca-ES" sz="2800" dirty="0" smtClean="0"/>
              <a:t>3. </a:t>
            </a:r>
            <a:r>
              <a:rPr lang="ca-ES" sz="2800" u="sng" dirty="0" smtClean="0"/>
              <a:t>DIRECCIÓ: PREPARACIÓ, PRESENTACIÓ I ORGANITZACIÓ, EXECUCIÓ I AVALUACIÓ</a:t>
            </a:r>
            <a:endParaRPr lang="ca-ES" u="sng" dirty="0" smtClean="0"/>
          </a:p>
          <a:p>
            <a:pPr marL="0" indent="0">
              <a:buFont typeface="Arial" pitchFamily="34" charset="0"/>
              <a:buNone/>
            </a:pPr>
            <a:endParaRPr lang="ca-ES" sz="2000" dirty="0" smtClean="0"/>
          </a:p>
          <a:p>
            <a:pPr marL="0" indent="0">
              <a:buFont typeface="Arial" pitchFamily="34" charset="0"/>
              <a:buNone/>
            </a:pPr>
            <a:r>
              <a:rPr lang="ca-ES" dirty="0" smtClean="0"/>
              <a:t>			</a:t>
            </a:r>
          </a:p>
          <a:p>
            <a:pPr marL="0" indent="0">
              <a:buFont typeface="Arial" pitchFamily="34" charset="0"/>
              <a:buNone/>
            </a:pPr>
            <a:endParaRPr lang="ca-ES" sz="2000" dirty="0" smtClean="0"/>
          </a:p>
          <a:p>
            <a:pPr marL="0" indent="0">
              <a:buNone/>
            </a:pPr>
            <a:endParaRPr lang="es-ES" dirty="0"/>
          </a:p>
        </p:txBody>
      </p:sp>
      <p:sp>
        <p:nvSpPr>
          <p:cNvPr id="7" name="Rectangle 6"/>
          <p:cNvSpPr/>
          <p:nvPr/>
        </p:nvSpPr>
        <p:spPr>
          <a:xfrm>
            <a:off x="1619672" y="6344732"/>
            <a:ext cx="6912768" cy="369332"/>
          </a:xfrm>
          <a:prstGeom prst="rect">
            <a:avLst/>
          </a:prstGeom>
        </p:spPr>
        <p:txBody>
          <a:bodyPr wrap="square">
            <a:spAutoFit/>
          </a:bodyPr>
          <a:lstStyle/>
          <a:p>
            <a:r>
              <a:rPr lang="ca-ES" b="1" dirty="0" smtClean="0"/>
              <a:t>CRÈDIT 1 - Jocs i activitats físiques recreatives per l´animació.   </a:t>
            </a:r>
            <a:endParaRPr lang="es-ES" dirty="0" smtClean="0"/>
          </a:p>
        </p:txBody>
      </p:sp>
      <p:pic>
        <p:nvPicPr>
          <p:cNvPr id="8" name="Imatge 7"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1" y="6239778"/>
            <a:ext cx="714375" cy="466725"/>
          </a:xfrm>
          <a:prstGeom prst="rect">
            <a:avLst/>
          </a:prstGeom>
          <a:noFill/>
          <a:ln>
            <a:noFill/>
          </a:ln>
        </p:spPr>
      </p:pic>
      <p:pic>
        <p:nvPicPr>
          <p:cNvPr id="9" name="Imatge 8"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28384" y="6274162"/>
            <a:ext cx="714375" cy="466725"/>
          </a:xfrm>
          <a:prstGeom prst="rect">
            <a:avLst/>
          </a:prstGeom>
          <a:noFill/>
          <a:ln>
            <a:noFill/>
          </a:ln>
        </p:spPr>
      </p:pic>
    </p:spTree>
    <p:extLst>
      <p:ext uri="{BB962C8B-B14F-4D97-AF65-F5344CB8AC3E}">
        <p14:creationId xmlns:p14="http://schemas.microsoft.com/office/powerpoint/2010/main" val="16674575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539552" y="188640"/>
            <a:ext cx="8229600" cy="1143000"/>
          </a:xfrm>
        </p:spPr>
        <p:txBody>
          <a:bodyPr>
            <a:normAutofit fontScale="90000"/>
          </a:bodyPr>
          <a:lstStyle/>
          <a:p>
            <a:r>
              <a:rPr lang="ca-ES" sz="3100" b="1" i="1" u="sng" dirty="0" smtClean="0">
                <a:solidFill>
                  <a:schemeClr val="bg1"/>
                </a:solidFill>
              </a:rPr>
              <a:t>UD1. </a:t>
            </a:r>
            <a:r>
              <a:rPr lang="ca-ES" sz="3100" b="1" i="1" u="sng" dirty="0" smtClean="0">
                <a:solidFill>
                  <a:schemeClr val="bg1"/>
                </a:solidFill>
                <a:effectLst>
                  <a:outerShdw blurRad="38100" dist="38100" dir="2700000" algn="tl">
                    <a:srgbClr val="000000">
                      <a:alpha val="43137"/>
                    </a:srgbClr>
                  </a:outerShdw>
                </a:effectLst>
              </a:rPr>
              <a:t>TIPUS I ESTRUCTURES D’UNA SESSIÓ DE JOCS</a:t>
            </a:r>
            <a:r>
              <a:rPr lang="es-ES" dirty="0" smtClean="0"/>
              <a:t/>
            </a:r>
            <a:br>
              <a:rPr lang="es-ES" dirty="0" smtClean="0"/>
            </a:br>
            <a:endParaRPr lang="es-ES" dirty="0"/>
          </a:p>
        </p:txBody>
      </p:sp>
      <p:sp>
        <p:nvSpPr>
          <p:cNvPr id="3" name="Contenidor de contingut 2"/>
          <p:cNvSpPr>
            <a:spLocks noGrp="1"/>
          </p:cNvSpPr>
          <p:nvPr>
            <p:ph idx="1"/>
          </p:nvPr>
        </p:nvSpPr>
        <p:spPr>
          <a:xfrm>
            <a:off x="251520" y="836712"/>
            <a:ext cx="8640960" cy="5289451"/>
          </a:xfrm>
        </p:spPr>
        <p:txBody>
          <a:bodyPr/>
          <a:lstStyle/>
          <a:p>
            <a:r>
              <a:rPr lang="ca-ES" sz="2400" dirty="0" smtClean="0"/>
              <a:t>3. </a:t>
            </a:r>
            <a:r>
              <a:rPr lang="ca-ES" sz="2400" u="sng" dirty="0" smtClean="0"/>
              <a:t>DIRECCIÓ: PREPARACIÓ, PRESENTACIÓ I ORGANITZACIÓ, EXECUCIÓ I AVALUACIÓ</a:t>
            </a:r>
          </a:p>
          <a:p>
            <a:pPr marL="0" indent="0">
              <a:buNone/>
            </a:pPr>
            <a:r>
              <a:rPr lang="ca-ES" dirty="0" smtClean="0"/>
              <a:t>			</a:t>
            </a:r>
            <a:r>
              <a:rPr lang="ca-ES" sz="2400" dirty="0" smtClean="0"/>
              <a:t>a) </a:t>
            </a:r>
            <a:r>
              <a:rPr lang="ca-ES" sz="2400" u="sng" dirty="0" smtClean="0"/>
              <a:t>PREPARACIÓ</a:t>
            </a:r>
            <a:r>
              <a:rPr lang="ca-ES" sz="2400" dirty="0" smtClean="0"/>
              <a:t>:</a:t>
            </a:r>
          </a:p>
          <a:p>
            <a:pPr marL="0" indent="0">
              <a:buNone/>
            </a:pPr>
            <a:r>
              <a:rPr lang="ca-ES" sz="2000" dirty="0" smtClean="0"/>
              <a:t>-seleccionar els jocs a utilitzar (en funció de les característiques dels participants, els objectius a aconseguir i a les possibilitats de realització)</a:t>
            </a:r>
          </a:p>
          <a:p>
            <a:pPr marL="0" indent="0">
              <a:buNone/>
            </a:pPr>
            <a:r>
              <a:rPr lang="ca-ES" sz="2000" dirty="0" smtClean="0"/>
              <a:t>-adaptar les condicions del joc (espai del terrenys de joc, duració, descans...) a: 	-	* edat dels participants 	* el seu grau de preparació física </a:t>
            </a:r>
          </a:p>
          <a:p>
            <a:pPr marL="0" indent="0">
              <a:buNone/>
            </a:pPr>
            <a:r>
              <a:rPr lang="ca-ES" sz="2000" dirty="0"/>
              <a:t>	</a:t>
            </a:r>
            <a:r>
              <a:rPr lang="ca-ES" sz="2000" dirty="0" smtClean="0"/>
              <a:t>* al seu nivell tècnic 	* les condicions atmosfèriques</a:t>
            </a:r>
          </a:p>
          <a:p>
            <a:pPr marL="0" indent="0">
              <a:buNone/>
            </a:pPr>
            <a:r>
              <a:rPr lang="ca-ES" sz="2000" dirty="0"/>
              <a:t>	</a:t>
            </a:r>
            <a:r>
              <a:rPr lang="ca-ES" sz="2000" dirty="0" smtClean="0"/>
              <a:t>* tipus de terreny 	* entorn</a:t>
            </a:r>
          </a:p>
          <a:p>
            <a:pPr marL="0" indent="0">
              <a:buNone/>
            </a:pPr>
            <a:r>
              <a:rPr lang="ca-ES" sz="2000" dirty="0" smtClean="0"/>
              <a:t>-preparar el material, </a:t>
            </a:r>
            <a:r>
              <a:rPr lang="ca-ES" sz="2000" dirty="0" err="1" smtClean="0"/>
              <a:t>conèixe’l</a:t>
            </a:r>
            <a:r>
              <a:rPr lang="ca-ES" sz="2000" dirty="0" smtClean="0"/>
              <a:t> </a:t>
            </a:r>
            <a:r>
              <a:rPr lang="ca-ES" sz="2000" dirty="0" err="1" smtClean="0"/>
              <a:t>previament</a:t>
            </a:r>
            <a:r>
              <a:rPr lang="ca-ES" sz="2000" dirty="0" smtClean="0"/>
              <a:t> el material que es necessitarà i disposar-lo amb temps suficient</a:t>
            </a:r>
          </a:p>
          <a:p>
            <a:pPr marL="0" indent="0">
              <a:buNone/>
            </a:pPr>
            <a:r>
              <a:rPr lang="ca-ES" sz="2000" dirty="0" smtClean="0"/>
              <a:t>-identificar els jocs amb un NOM</a:t>
            </a:r>
          </a:p>
          <a:p>
            <a:pPr marL="0" indent="0">
              <a:buNone/>
            </a:pPr>
            <a:r>
              <a:rPr lang="ca-ES" sz="2000" dirty="0" smtClean="0"/>
              <a:t>-planificar la fitxa de la sessió de jocs (no deixar pas a la </a:t>
            </a:r>
            <a:r>
              <a:rPr lang="ca-ES" sz="2000" dirty="0" err="1" smtClean="0"/>
              <a:t>improvització</a:t>
            </a:r>
            <a:r>
              <a:rPr lang="ca-ES" sz="2000" dirty="0" smtClean="0"/>
              <a:t>)</a:t>
            </a:r>
            <a:endParaRPr lang="es-ES" sz="2000" dirty="0"/>
          </a:p>
        </p:txBody>
      </p:sp>
      <p:sp>
        <p:nvSpPr>
          <p:cNvPr id="4" name="Rectangle 3"/>
          <p:cNvSpPr/>
          <p:nvPr/>
        </p:nvSpPr>
        <p:spPr>
          <a:xfrm>
            <a:off x="1619672" y="6277962"/>
            <a:ext cx="6768752" cy="369332"/>
          </a:xfrm>
          <a:prstGeom prst="rect">
            <a:avLst/>
          </a:prstGeom>
        </p:spPr>
        <p:txBody>
          <a:bodyPr wrap="square">
            <a:spAutoFit/>
          </a:bodyPr>
          <a:lstStyle/>
          <a:p>
            <a:r>
              <a:rPr lang="ca-ES" b="1" dirty="0" smtClean="0"/>
              <a:t>CRÈDIT 1 - Jocs i activitats físiques recreatives per l´animació.   </a:t>
            </a:r>
            <a:endParaRPr lang="es-ES" dirty="0" smtClean="0"/>
          </a:p>
        </p:txBody>
      </p:sp>
      <p:pic>
        <p:nvPicPr>
          <p:cNvPr id="5" name="Imatge 4"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8638" y="6124233"/>
            <a:ext cx="714375" cy="466725"/>
          </a:xfrm>
          <a:prstGeom prst="rect">
            <a:avLst/>
          </a:prstGeom>
          <a:noFill/>
          <a:ln>
            <a:noFill/>
          </a:ln>
        </p:spPr>
      </p:pic>
      <p:pic>
        <p:nvPicPr>
          <p:cNvPr id="6" name="Imatge 5" descr="C:\Users\usuari\Desktop\LOGO INS JOSEP TAPIRÓ.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31236" y="6152810"/>
            <a:ext cx="714375" cy="466725"/>
          </a:xfrm>
          <a:prstGeom prst="rect">
            <a:avLst/>
          </a:prstGeom>
          <a:noFill/>
          <a:ln>
            <a:noFill/>
          </a:ln>
        </p:spPr>
      </p:pic>
    </p:spTree>
    <p:extLst>
      <p:ext uri="{BB962C8B-B14F-4D97-AF65-F5344CB8AC3E}">
        <p14:creationId xmlns:p14="http://schemas.microsoft.com/office/powerpoint/2010/main" val="341074730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l'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541</Words>
  <Application>Microsoft Office PowerPoint</Application>
  <PresentationFormat>Presentació en pantalla (4:3)</PresentationFormat>
  <Paragraphs>176</Paragraphs>
  <Slides>15</Slides>
  <Notes>0</Notes>
  <HiddenSlides>0</HiddenSlides>
  <MMClips>0</MMClips>
  <ScaleCrop>false</ScaleCrop>
  <HeadingPairs>
    <vt:vector size="4" baseType="variant">
      <vt:variant>
        <vt:lpstr>Tema</vt:lpstr>
      </vt:variant>
      <vt:variant>
        <vt:i4>1</vt:i4>
      </vt:variant>
      <vt:variant>
        <vt:lpstr>Títols de les diapositives</vt:lpstr>
      </vt:variant>
      <vt:variant>
        <vt:i4>15</vt:i4>
      </vt:variant>
    </vt:vector>
  </HeadingPairs>
  <TitlesOfParts>
    <vt:vector size="16" baseType="lpstr">
      <vt:lpstr>Tema de l'Office</vt:lpstr>
      <vt:lpstr>  UD1. TIPUS I ESTRUCTURES D’UNA SESSIÓ DE JOCS  </vt:lpstr>
      <vt:lpstr>UD1. TIPUS I ESTRUCTURES D’UNA SESSIÓ DE JOCS</vt:lpstr>
      <vt:lpstr>UD1. TIPUS I ESTRUCTURES D’UNA SESSIÓ DE JOCS</vt:lpstr>
      <vt:lpstr>UD1. TIPUS I ESTRUCTURES D’UNA SESSIÓ DE JOCS </vt:lpstr>
      <vt:lpstr>UD1. TIPUS I ESTRUCTURES D’UNA SESSIÓ DE JOCS</vt:lpstr>
      <vt:lpstr>Presentació del PowerPoint</vt:lpstr>
      <vt:lpstr>Presentació del PowerPoint</vt:lpstr>
      <vt:lpstr>Presentació del PowerPoint</vt:lpstr>
      <vt:lpstr>UD1. TIPUS I ESTRUCTURES D’UNA SESSIÓ DE JOCS </vt:lpstr>
      <vt:lpstr>UD1. TIPUS I ESTRUCTURES D’UNA SESSIÓ DE JOCS</vt:lpstr>
      <vt:lpstr>UD1. TIPUS I ESTRUCTURES D’UNA SESSIÓ DE JOCS</vt:lpstr>
      <vt:lpstr>UD1. TIPUS I ESTRUCTURES D’UNA SESSIÓ DE JOCS</vt:lpstr>
      <vt:lpstr>UD1. TIPUS I ESTRUCTURES D’UNA SESSIÓ DE JOCS</vt:lpstr>
      <vt:lpstr>UD1. TIPUS I ESTRUCTURES D’UNA SESSIÓ DE JOCS</vt:lpstr>
      <vt:lpstr>UD1. TIPUS I ESTRUCTURES D’UNA SESSIÓ DE JOCS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UD1. TIPUS I ESTRUCTURES D’UNA SESSIÓ DE JOCS  </dc:title>
  <dc:creator>usuari</dc:creator>
  <cp:lastModifiedBy>usuari</cp:lastModifiedBy>
  <cp:revision>22</cp:revision>
  <dcterms:created xsi:type="dcterms:W3CDTF">2015-09-13T10:16:41Z</dcterms:created>
  <dcterms:modified xsi:type="dcterms:W3CDTF">2015-09-27T16:24:36Z</dcterms:modified>
</cp:coreProperties>
</file>