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rnKbQ/pqnZ1vp2cVQL1BqAhRx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6C1883D-E4EF-4C5A-85D3-D98C24D6D2FB}">
  <a:tblStyle styleId="{56C1883D-E4EF-4C5A-85D3-D98C24D6D2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D2070DE-87C4-4811-9EA9-AEC62DFA107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460D3D9-71E7-465A-8FD2-EF286CBF901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-3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3" Type="http://customschemas.google.com/relationships/presentationmetadata" Target="metadata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08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dc0bf488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g2adc0bf488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ba0e5d71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0ba0e5d71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dc0bf488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8" name="Google Shape;318;g2adc0bf488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ba0e5d71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0ba0e5d7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ba0e5d71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10ba0e5d7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ba0e5d71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10ba0e5d71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dc0bf488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9" name="Google Shape;369;g2adc0bf488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ba0e5d7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0ba0e5d7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ba0e5d71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0ba0e5d71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ba0e5d71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10ba0e5d7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3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 rot="5400000">
            <a:off x="4732337" y="2171707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7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dc0bf4887_0_2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adc0bf4887_0_2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2adc0bf4887_0_2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adc0bf4887_0_2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adc0bf4887_0_2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c0bf4887_0_252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adc0bf4887_0_25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g2adc0bf4887_0_2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adc0bf4887_0_2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g2adc0bf4887_0_2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adc0bf4887_0_25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adc0bf4887_0_2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adc0bf4887_0_2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dc0bf4887_0_26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adc0bf4887_0_26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adc0bf4887_0_26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adc0bf4887_0_26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c0bf4887_0_26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adc0bf4887_0_26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adc0bf4887_0_26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dc0bf4887_0_2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adc0bf4887_0_27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g2adc0bf4887_0_27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g2adc0bf4887_0_2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adc0bf4887_0_27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adc0bf4887_0_27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dc0bf4887_0_27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adc0bf4887_0_27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g2adc0bf4887_0_27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2adc0bf4887_0_27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adc0bf4887_0_2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adc0bf4887_0_27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dc0bf4887_0_2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adc0bf4887_0_28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2adc0bf4887_0_28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adc0bf4887_0_28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adc0bf4887_0_2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dc0bf4887_0_29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adc0bf4887_0_29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2adc0bf4887_0_29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adc0bf4887_0_29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adc0bf4887_0_29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dc0bf4887_0_2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2adc0bf4887_0_2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2adc0bf4887_0_2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adc0bf4887_0_2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c0bf4887_0_2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s://forms.gle/BrJm7AWApZ5iNJem6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UmAOTQqC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vRxg9ngWkF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" descr="Disfrutas de tu autonomía en el día a día? - Congreso sobre el derecho a la autonomía  personal"/>
          <p:cNvPicPr preferRelativeResize="0"/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16" y="4"/>
            <a:ext cx="91439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>
            <a:spLocks noGrp="1"/>
          </p:cNvSpPr>
          <p:nvPr>
            <p:ph type="ctrTitle"/>
          </p:nvPr>
        </p:nvSpPr>
        <p:spPr>
          <a:xfrm>
            <a:off x="427175" y="709475"/>
            <a:ext cx="49149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lang="ca-ES" sz="3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MP213 </a:t>
            </a:r>
            <a:r>
              <a:rPr lang="ca-ES" sz="32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ATENCIÓ I SUPORT PSICOSOCIAL</a:t>
            </a:r>
            <a:endParaRPr sz="32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119524" y="3532125"/>
            <a:ext cx="6126300" cy="27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s-ES_tradnl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AEA2 </a:t>
            </a:r>
            <a:r>
              <a:rPr lang="es-ES_tradnl" sz="20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</a:t>
            </a:r>
            <a:r>
              <a:rPr lang="es-ES_tradnl" sz="20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àbits</a:t>
            </a:r>
            <a:r>
              <a:rPr lang="es-ES_tradnl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d'autoomia</a:t>
            </a:r>
            <a:r>
              <a:rPr lang="es-ES_tradnl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personal</a:t>
            </a:r>
            <a:endParaRPr sz="20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ca-E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1ª PART</a:t>
            </a:r>
            <a:endParaRPr sz="20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❖"/>
            </a:pPr>
            <a:r>
              <a:rPr lang="ca-E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AUTONOMIA PERSONAL I DEPENDÈNCIA </a:t>
            </a:r>
            <a:endParaRPr dirty="0"/>
          </a:p>
          <a:p>
            <a:pPr marL="457200" lvl="0" indent="-355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❖"/>
            </a:pPr>
            <a:r>
              <a:rPr lang="ca-E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HABILITATS, HÀBITS, RUTINES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❖"/>
            </a:pPr>
            <a:r>
              <a:rPr lang="ca-ES" sz="2800" b="1">
                <a:solidFill>
                  <a:srgbClr val="000000"/>
                </a:solidFill>
              </a:rPr>
              <a:t>FACTORS que condicionen la dependència</a:t>
            </a:r>
            <a:endParaRPr sz="2800"/>
          </a:p>
        </p:txBody>
      </p:sp>
      <p:graphicFrame>
        <p:nvGraphicFramePr>
          <p:cNvPr id="234" name="Google Shape;234;p6"/>
          <p:cNvGraphicFramePr/>
          <p:nvPr/>
        </p:nvGraphicFramePr>
        <p:xfrm>
          <a:off x="359825" y="2434850"/>
          <a:ext cx="8229600" cy="3845619"/>
        </p:xfrm>
        <a:graphic>
          <a:graphicData uri="http://schemas.openxmlformats.org/drawingml/2006/table">
            <a:tbl>
              <a:tblPr firstRow="1" bandRow="1">
                <a:noFill/>
                <a:tableStyleId>{6D2070DE-87C4-4811-9EA9-AEC62DFA1079}</a:tableStyleId>
              </a:tblPr>
              <a:tblGrid>
                <a:gridCol w="8229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/>
                        <a:t>FACTORS ASSOCIATS A LA DEPENDÈNCIA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/>
                        <a:t>FACTORS FÍSICS</a:t>
                      </a:r>
                      <a:r>
                        <a:rPr lang="ca-ES" sz="1800" u="none" strike="noStrike" cap="none"/>
                        <a:t>: </a:t>
                      </a:r>
                      <a:r>
                        <a:rPr lang="ca-ES" sz="18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malalties cròniques, problemes físics relacionats amb la mobilitat, discapacitat sensorial, envelliment.</a:t>
                      </a:r>
                      <a:endParaRPr sz="18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a-ES" sz="1800" b="1" u="none" strike="noStrike" cap="none"/>
                        <a:t>FACTORS PSICOLÒGICS</a:t>
                      </a:r>
                      <a:r>
                        <a:rPr lang="ca-ES" sz="1800" u="none" strike="noStrike" cap="none"/>
                        <a:t>: </a:t>
                      </a:r>
                      <a:r>
                        <a:rPr lang="ca-ES" sz="18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alteracions psicològiques, trastorns de la salut mental, estat d’ànim baix, ...</a:t>
                      </a:r>
                      <a:endParaRPr sz="18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a-ES" sz="1800" b="1" u="none" strike="noStrike" cap="none"/>
                        <a:t>FACTORS ECONÒMICS</a:t>
                      </a:r>
                      <a:r>
                        <a:rPr lang="ca-ES" sz="1800" u="none" strike="noStrike" cap="none"/>
                        <a:t>: </a:t>
                      </a:r>
                      <a:r>
                        <a:rPr lang="ca-ES" sz="18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poden ser un element limitant per dur a terme determinades actuacions i, poden generar o intensificar la dependència.</a:t>
                      </a:r>
                      <a:endParaRPr sz="18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/>
                        <a:t>FACTORS  DEL CONTEXT</a:t>
                      </a:r>
                      <a:r>
                        <a:rPr lang="ca-ES" sz="1800" u="none" strike="noStrike" cap="none"/>
                        <a:t>: </a:t>
                      </a:r>
                      <a:r>
                        <a:rPr lang="ca-ES" sz="18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tant de l’ambient físic (medi poc estimulant) com de l’ambient social (nombre i tipus d’interaccions socials, expectatives, estereotips, sobreprotecció, …). </a:t>
                      </a:r>
                      <a:endParaRPr sz="18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a-ES" sz="1800" b="1" u="none" strike="noStrike" cap="none"/>
                        <a:t>NIVELL EDUCATIU</a:t>
                      </a:r>
                      <a:r>
                        <a:rPr lang="ca-ES" sz="1800" u="none" strike="noStrike" cap="none"/>
                        <a:t>: </a:t>
                      </a:r>
                      <a:r>
                        <a:rPr lang="ca-ES" sz="18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l’educació proporciona habilitats d’adaptació al medi i facilita l’accés als recursos disponibles.</a:t>
                      </a:r>
                      <a:endParaRPr sz="18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35" name="Google Shape;235;p6"/>
          <p:cNvSpPr txBox="1"/>
          <p:nvPr/>
        </p:nvSpPr>
        <p:spPr>
          <a:xfrm>
            <a:off x="359825" y="1321525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a-E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majoria de les situacions de dependència tenen l’origen en causes físiques o biològiques, però els factors que hi estan associats poden ser molt variats: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ca-ES" sz="3600" b="1">
                <a:solidFill>
                  <a:srgbClr val="000000"/>
                </a:solidFill>
              </a:rPr>
              <a:t>2. LES HABILITATS D’AUTONOMIA PERSONAL (HAP)</a:t>
            </a:r>
            <a:endParaRPr sz="3600"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sz="2400">
                <a:latin typeface="Avenir"/>
                <a:ea typeface="Avenir"/>
                <a:cs typeface="Avenir"/>
                <a:sym typeface="Avenir"/>
              </a:rPr>
              <a:t>Per sortint-se amb autonomia en les diferents àrees de la vida quotidiana, les persones han d'haver adquirit unes </a:t>
            </a:r>
            <a:r>
              <a:rPr lang="ca-ES" sz="2400" b="1">
                <a:latin typeface="Arial"/>
                <a:ea typeface="Arial"/>
                <a:cs typeface="Arial"/>
                <a:sym typeface="Arial"/>
              </a:rPr>
              <a:t>habilitats</a:t>
            </a:r>
            <a:r>
              <a:rPr lang="ca-ES" sz="2400">
                <a:latin typeface="Avenir"/>
                <a:ea typeface="Avenir"/>
                <a:cs typeface="Avenir"/>
                <a:sym typeface="Avenir"/>
              </a:rPr>
              <a:t>, convertir-les en </a:t>
            </a:r>
            <a:r>
              <a:rPr lang="ca-ES" sz="2400" b="1">
                <a:latin typeface="Arial"/>
                <a:ea typeface="Arial"/>
                <a:cs typeface="Arial"/>
                <a:sym typeface="Arial"/>
              </a:rPr>
              <a:t>hàbits</a:t>
            </a:r>
            <a:r>
              <a:rPr lang="ca-ES" sz="2400">
                <a:latin typeface="Avenir"/>
                <a:ea typeface="Avenir"/>
                <a:cs typeface="Avenir"/>
                <a:sym typeface="Avenir"/>
              </a:rPr>
              <a:t> i incorporar-les a les seves </a:t>
            </a:r>
            <a:r>
              <a:rPr lang="ca-ES" sz="2400" b="1">
                <a:latin typeface="Arial"/>
                <a:ea typeface="Arial"/>
                <a:cs typeface="Arial"/>
                <a:sym typeface="Arial"/>
              </a:rPr>
              <a:t>rutines</a:t>
            </a:r>
            <a:r>
              <a:rPr lang="ca-ES" sz="2400">
                <a:latin typeface="Avenir"/>
                <a:ea typeface="Avenir"/>
                <a:cs typeface="Avenir"/>
                <a:sym typeface="Avenir"/>
              </a:rPr>
              <a:t>, i tot això, requereix un procés d’aprenentatge.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4653136"/>
            <a:ext cx="252028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1893" y="4653136"/>
            <a:ext cx="2642236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151" y="4660064"/>
            <a:ext cx="2880321" cy="13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-ES" sz="2800" b="1"/>
              <a:t>2.1 HABILITAT, HÀBIT, RUTINA </a:t>
            </a:r>
            <a:endParaRPr sz="2800" b="1"/>
          </a:p>
        </p:txBody>
      </p:sp>
      <p:graphicFrame>
        <p:nvGraphicFramePr>
          <p:cNvPr id="251" name="Google Shape;251;p8"/>
          <p:cNvGraphicFramePr/>
          <p:nvPr/>
        </p:nvGraphicFramePr>
        <p:xfrm>
          <a:off x="181970" y="1039634"/>
          <a:ext cx="8640950" cy="1588370"/>
        </p:xfrm>
        <a:graphic>
          <a:graphicData uri="http://schemas.openxmlformats.org/drawingml/2006/table">
            <a:tbl>
              <a:tblPr firstRow="1" bandRow="1">
                <a:noFill/>
                <a:tableStyleId>{6D2070DE-87C4-4811-9EA9-AEC62DFA1079}</a:tableStyleId>
              </a:tblPr>
              <a:tblGrid>
                <a:gridCol w="2520275"/>
                <a:gridCol w="3312375"/>
                <a:gridCol w="2808300"/>
              </a:tblGrid>
              <a:tr h="33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ca-ES" sz="2300" u="none" strike="noStrike" cap="none"/>
                        <a:t>HABILITAT</a:t>
                      </a:r>
                      <a:endParaRPr sz="2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ca-ES" sz="2300" u="none" strike="noStrike" cap="none"/>
                        <a:t>HÀBIT</a:t>
                      </a:r>
                      <a:endParaRPr sz="2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ca-ES" sz="2300" u="none" strike="noStrike" cap="none"/>
                        <a:t>RUTINA</a:t>
                      </a:r>
                      <a:endParaRPr sz="2300" u="none" strike="noStrike" cap="none"/>
                    </a:p>
                  </a:txBody>
                  <a:tcPr marL="91450" marR="91450" marT="45725" marB="45725"/>
                </a:tc>
              </a:tr>
              <a:tr h="114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Capacitat de què disposa una persona per fer una activitat o tasca.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rPr lang="ca-E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Conducta apresa que la persona executa automàticament en el moment oportú i de manera adequada.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Ritme </a:t>
                      </a:r>
                      <a:r>
                        <a:rPr lang="ca-ES" sz="16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d’activitat estable que, un cop aprés, es desenvolupa diàriament.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52" name="Google Shape;252;p8"/>
          <p:cNvGraphicFramePr/>
          <p:nvPr/>
        </p:nvGraphicFramePr>
        <p:xfrm>
          <a:off x="181970" y="2627999"/>
          <a:ext cx="8640950" cy="403861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00" scaled="0"/>
                </a:gradFill>
                <a:tableStyleId>{4460D3D9-71E7-465A-8FD2-EF286CBF901D}</a:tableStyleId>
              </a:tblPr>
              <a:tblGrid>
                <a:gridCol w="2520275"/>
                <a:gridCol w="3312375"/>
                <a:gridCol w="2808300"/>
              </a:tblGrid>
              <a:tr h="403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/>
                        <a:t>Tenir habilitat per realitzar la tasca o activitat no suposa automàticament disposar d’autonomia.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/>
                        <a:t>Hi ha persones que tenen habilitat o competència per executar una tasca, però no la duen a terme en els moments en què es requereix, per tant, no disposen d’autonomia personal.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/>
                        <a:t>L’adquisició d’hàbits afavoreix la consecució d’autonomia i és un factor molt important pel desenvolupament de la maduresa personal i social.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/>
                        <a:t>Passar de l’habilitat a l’hàbit suposa un temps i un entrenament que implica aprendre a realitzar la conducta en el moment i lloc oportuns de manera automàtica. 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/>
                        <a:t>Quan això succeeix, podem dir que l’hàbit està adquirit o consolidat. 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a-ES" sz="1500" u="none" strike="noStrike" cap="none"/>
                        <a:t>Les rutines són l’automatització de les conductes i formen molts dels actes que portem a terme en la nostra vida diària.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a-ES" sz="1500" u="none" strike="noStrike" cap="none"/>
                        <a:t>Les fem de manera mecànica i, gairebé sense adonar-nos ja que les associem a determinats estímuls de l’entorn que són constants i estables.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ca-ES" sz="1500" u="none" strike="noStrike" cap="none"/>
                        <a:t>La repetició de les rutines contribueix a la consolidació dels hàbits. Quan l’entorn canvia, les rutines també ho fan, però els hàbits es mantenen. </a:t>
                      </a:r>
                      <a:endParaRPr sz="1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>
            <a:spLocks noGrp="1"/>
          </p:cNvSpPr>
          <p:nvPr>
            <p:ph type="title"/>
          </p:nvPr>
        </p:nvSpPr>
        <p:spPr>
          <a:xfrm>
            <a:off x="457200" y="153025"/>
            <a:ext cx="82854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840" b="1"/>
              <a:t>2.2 La importància de les rutines en l’aprenentatge</a:t>
            </a:r>
            <a:endParaRPr sz="2840"/>
          </a:p>
        </p:txBody>
      </p: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457200" y="1686085"/>
            <a:ext cx="8229600" cy="4857300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sz="2600" b="1" u="sng">
                <a:latin typeface="Avenir"/>
                <a:ea typeface="Avenir"/>
                <a:cs typeface="Avenir"/>
                <a:sym typeface="Avenir"/>
              </a:rPr>
              <a:t>Les rutines </a:t>
            </a:r>
            <a:r>
              <a:rPr lang="ca-ES" sz="2600" u="sng">
                <a:latin typeface="Avenir"/>
                <a:ea typeface="Avenir"/>
                <a:cs typeface="Avenir"/>
                <a:sym typeface="Avenir"/>
              </a:rPr>
              <a:t>aporten molts </a:t>
            </a:r>
            <a:r>
              <a:rPr lang="ca-ES" sz="2600" b="1" u="sng">
                <a:latin typeface="Avenir"/>
                <a:ea typeface="Avenir"/>
                <a:cs typeface="Avenir"/>
                <a:sym typeface="Avenir"/>
              </a:rPr>
              <a:t>beneficis</a:t>
            </a:r>
            <a:r>
              <a:rPr lang="ca-ES" sz="2600" u="sng">
                <a:latin typeface="Avenir"/>
                <a:ea typeface="Avenir"/>
                <a:cs typeface="Avenir"/>
                <a:sym typeface="Avenir"/>
              </a:rPr>
              <a:t>: </a:t>
            </a:r>
            <a:endParaRPr sz="2600" u="sng">
              <a:latin typeface="Avenir"/>
              <a:ea typeface="Avenir"/>
              <a:cs typeface="Avenir"/>
              <a:sym typeface="Avenir"/>
            </a:endParaRPr>
          </a:p>
          <a:p>
            <a:pPr marL="3429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844"/>
              <a:buNone/>
            </a:pPr>
            <a:endParaRPr sz="2600" u="sng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Proporcionen ordre i claredat.</a:t>
            </a: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Afavoreixen l’orientació temporal ja que ajuden a diferenciar els moments del dia.</a:t>
            </a: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Faciliten l’adquisició d’hàbits d’alimentació, higiene, son i socials.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sz="2600" b="1" u="sng">
                <a:latin typeface="Avenir"/>
                <a:ea typeface="Avenir"/>
                <a:cs typeface="Avenir"/>
                <a:sym typeface="Avenir"/>
              </a:rPr>
              <a:t>Pautes </a:t>
            </a:r>
            <a:r>
              <a:rPr lang="ca-ES" sz="2600" u="sng">
                <a:latin typeface="Avenir"/>
                <a:ea typeface="Avenir"/>
                <a:cs typeface="Avenir"/>
                <a:sym typeface="Avenir"/>
              </a:rPr>
              <a:t>per establir </a:t>
            </a:r>
            <a:r>
              <a:rPr lang="ca-ES" sz="2600" b="1" u="sng">
                <a:latin typeface="Avenir"/>
                <a:ea typeface="Avenir"/>
                <a:cs typeface="Avenir"/>
                <a:sym typeface="Avenir"/>
              </a:rPr>
              <a:t>rutines:</a:t>
            </a:r>
            <a:endParaRPr sz="2600" b="1" u="sng">
              <a:latin typeface="Avenir"/>
              <a:ea typeface="Avenir"/>
              <a:cs typeface="Avenir"/>
              <a:sym typeface="Avenir"/>
            </a:endParaRPr>
          </a:p>
          <a:p>
            <a:pPr marL="342900" lvl="0" indent="0" algn="just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ct val="74844"/>
              <a:buNone/>
            </a:pPr>
            <a:endParaRPr sz="2600" b="1" u="sng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Cal fer-les sempre de la mateixa manera i en el mateix context.</a:t>
            </a: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Cal dissenyar-les tenint en compte el ritme i necessitats reals de la persona.</a:t>
            </a: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Sempre que sigui possible, la persona implicada ha de participar en la selecció i manera de dur a terme les rutines.</a:t>
            </a:r>
            <a:endParaRPr sz="2200" u="none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ca-ES" sz="2200" u="none">
                <a:latin typeface="Avenir"/>
                <a:ea typeface="Avenir"/>
                <a:cs typeface="Avenir"/>
                <a:sym typeface="Avenir"/>
              </a:rPr>
              <a:t>L’ambient de la intervenció ha de ser sempre agradable i afectuós.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459050" y="973750"/>
            <a:ext cx="822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-E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rutines són fonamentals per a les PSD.</a:t>
            </a:r>
            <a:endParaRPr sz="2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7525" y="779125"/>
            <a:ext cx="2439275" cy="15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dc0bf4887_0_69"/>
          <p:cNvSpPr txBox="1"/>
          <p:nvPr/>
        </p:nvSpPr>
        <p:spPr>
          <a:xfrm>
            <a:off x="290030" y="-1"/>
            <a:ext cx="52281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7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ca-ES" sz="3200" i="1"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– Hàbits i rutines</a:t>
            </a: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00150" marR="0" lvl="2" indent="-12065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g2adc0bf4887_0_69"/>
          <p:cNvSpPr/>
          <p:nvPr/>
        </p:nvSpPr>
        <p:spPr>
          <a:xfrm>
            <a:off x="5724458" y="0"/>
            <a:ext cx="3477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adc0bf4887_0_69"/>
          <p:cNvSpPr/>
          <p:nvPr/>
        </p:nvSpPr>
        <p:spPr>
          <a:xfrm>
            <a:off x="6030782" y="484632"/>
            <a:ext cx="2750100" cy="5739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2adc0bf4887_0_69" descr="Cl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0540">
            <a:off x="-110637" y="-26903"/>
            <a:ext cx="601649" cy="6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adc0bf4887_0_69"/>
          <p:cNvSpPr/>
          <p:nvPr/>
        </p:nvSpPr>
        <p:spPr>
          <a:xfrm>
            <a:off x="6406455" y="3365023"/>
            <a:ext cx="19914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0" name="Google Shape;270;g2adc0bf4887_0_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691" y="957241"/>
            <a:ext cx="687201" cy="68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adc0bf4887_0_69"/>
          <p:cNvSpPr txBox="1"/>
          <p:nvPr/>
        </p:nvSpPr>
        <p:spPr>
          <a:xfrm>
            <a:off x="6675892" y="1054352"/>
            <a:ext cx="2151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L’objectiu de l’activitat és comprendre com actua el nostre cervell en l’adquisició d’hàbits</a:t>
            </a:r>
            <a:endParaRPr/>
          </a:p>
        </p:txBody>
      </p:sp>
      <p:sp>
        <p:nvSpPr>
          <p:cNvPr id="272" name="Google Shape;272;g2adc0bf4887_0_69"/>
          <p:cNvSpPr txBox="1"/>
          <p:nvPr/>
        </p:nvSpPr>
        <p:spPr>
          <a:xfrm>
            <a:off x="83775" y="957250"/>
            <a:ext cx="5640600" cy="5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100"/>
              <a:buFont typeface="Avenir"/>
              <a:buChar char="•"/>
            </a:pPr>
            <a:r>
              <a:rPr lang="ca-ES" sz="210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Per grups de 3 o 4, busqueu un vídeo on es parli d'hàbits i rutines</a:t>
            </a:r>
            <a:endParaRPr sz="2100" i="0" u="none" strike="noStrike" cap="none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2100"/>
              <a:buFont typeface="Avenir"/>
              <a:buChar char="•"/>
            </a:pPr>
            <a:r>
              <a:rPr lang="ca-ES" sz="2100">
                <a:solidFill>
                  <a:srgbClr val="495057"/>
                </a:solidFill>
                <a:latin typeface="Avenir"/>
                <a:ea typeface="Avenir"/>
                <a:cs typeface="Avenir"/>
                <a:sym typeface="Avenir"/>
              </a:rPr>
              <a:t>Feu un document visual (tipus power point, canva, etc.) on consti l'enllaç del vídeo que heu triat. </a:t>
            </a:r>
            <a:endParaRPr sz="2100">
              <a:solidFill>
                <a:srgbClr val="49505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2100"/>
              <a:buFont typeface="Avenir"/>
              <a:buChar char="•"/>
            </a:pPr>
            <a:r>
              <a:rPr lang="ca-ES" sz="2100">
                <a:solidFill>
                  <a:srgbClr val="495057"/>
                </a:solidFill>
                <a:latin typeface="Avenir"/>
                <a:ea typeface="Avenir"/>
                <a:cs typeface="Avenir"/>
                <a:sym typeface="Avenir"/>
              </a:rPr>
              <a:t>Afegiu algunes imatges que us semblin destacables o representatives dels hàbits i les rutines</a:t>
            </a:r>
            <a:endParaRPr sz="2100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38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100"/>
              <a:buFont typeface="Avenir"/>
              <a:buChar char="•"/>
            </a:pPr>
            <a:r>
              <a:rPr lang="ca-ES" sz="210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Feu un breu resum del vídeo, posant èmfasi en explicar: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38150" algn="just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100"/>
              <a:buFont typeface="Avenir"/>
              <a:buChar char="•"/>
            </a:pPr>
            <a:r>
              <a:rPr lang="ca-ES" sz="210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La diferència entre els dos conceptes.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38150" algn="just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100"/>
              <a:buFont typeface="Avenir"/>
              <a:buChar char="•"/>
            </a:pPr>
            <a:r>
              <a:rPr lang="ca-ES" sz="210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Els beneficis que comporta l'adquisició de rutines que creïn bons hàbits.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438150" algn="just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100"/>
              <a:buFont typeface="Avenir"/>
              <a:buChar char="•"/>
            </a:pPr>
            <a:r>
              <a:rPr lang="ca-ES" sz="210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Com funciona el nostre cervell en la creació d'hàbits.</a:t>
            </a:r>
            <a:endParaRPr sz="19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-ES" sz="3600" b="1"/>
              <a:t>3. ÀREES D’INTERVENCIÓ EN HAP </a:t>
            </a:r>
            <a:endParaRPr sz="3600" b="1"/>
          </a:p>
        </p:txBody>
      </p:sp>
      <p:sp>
        <p:nvSpPr>
          <p:cNvPr id="278" name="Google Shape;278;p11"/>
          <p:cNvSpPr/>
          <p:nvPr/>
        </p:nvSpPr>
        <p:spPr>
          <a:xfrm>
            <a:off x="440550" y="1217476"/>
            <a:ext cx="8262900" cy="8769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ÀREA DE L’AUTOCURA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Totes les habilitats relacionades amb l’autonomia en la neteja, el menjar, la higiene i l’aspecte físic.</a:t>
            </a: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443475" y="2222225"/>
            <a:ext cx="8286900" cy="10725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 startAt="2"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ÀREA DE L’AUTODIRECCIÓ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Habilitats relacionades amb l’autoregulació del comportament propi: eleccions personals, seguiment d’horaris, acabament de tasques exigides, demanar ajuda, resolució de problemes familiars,...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440550" y="3422587"/>
            <a:ext cx="8262900" cy="10725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ÀREA DE LA COMUNICACIÓ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Capacitats per comprendre i transmetre informació per mitjà de la conducta i les destreses comunicatives elementals.</a:t>
            </a:r>
            <a:r>
              <a:rPr lang="ca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467544" y="4653136"/>
            <a:ext cx="8262801" cy="1008111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ÀREA DE LES HABILITATS ACADÈMIQUES FUNCIONALS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Aprenentatges escolars instrumentals com la lectura, l’escriptura, el càlcul, el coneixement del medi natural, social i tecnològic. Són importants perquè aporten autonomia posteriorment.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443488" y="5823266"/>
            <a:ext cx="8286857" cy="91810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ÀREA DE LES HABILITATS SOCIALS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Habilitats necessàries pel desenvolupament i la participació en la societat, com expressar sentiments, pensaments, opinions, idees, ...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>
            <a:spLocks noGrp="1"/>
          </p:cNvSpPr>
          <p:nvPr>
            <p:ph type="title"/>
          </p:nvPr>
        </p:nvSpPr>
        <p:spPr>
          <a:xfrm>
            <a:off x="5248675" y="249700"/>
            <a:ext cx="3499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040" b="1"/>
              <a:t>ÀREES D’INTERVENCIÓ EN HAP </a:t>
            </a:r>
            <a:endParaRPr sz="2040"/>
          </a:p>
        </p:txBody>
      </p:sp>
      <p:sp>
        <p:nvSpPr>
          <p:cNvPr id="288" name="Google Shape;288;p12"/>
          <p:cNvSpPr/>
          <p:nvPr/>
        </p:nvSpPr>
        <p:spPr>
          <a:xfrm>
            <a:off x="467544" y="796074"/>
            <a:ext cx="8280900" cy="9144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ÀREA DE L’ OCI  I TEMPS LLIURE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Desenvolupament d’interessos variats d’oci i satisfacció a casa i a la comunitat, elecció i participació en jocs i, situacions socials d’entreteniment.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455031" y="1974697"/>
            <a:ext cx="8280900" cy="9144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ÀREA DE LA SALUT I SEGURETAT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Habilitats relacionades amb el manteniment de la salut: hàbits saludables, revisions mèdiques o prevenció d’accidents. També defensar-se i afrontar situacions agressives.</a:t>
            </a: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442488" y="3191959"/>
            <a:ext cx="8280900" cy="9360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ÀREA DE LA FEINA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Habilitats relacionades amb l’acompliment d’una feina i tot el que comporta: respectar horaris, acabar les tasques assignades, acceptar crítiques, conèixer recursos, ...</a:t>
            </a: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467525" y="4344187"/>
            <a:ext cx="8256000" cy="1094700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ÀREA DE LA UTILITZACIÓ DE LA COMUNITAT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Habilitats referides al bon ús dels recursos de la comunitat, com transports, establiments, àrees recreatives o serveis mèdics. Comprèn la localització d’aquests recursos així com l’accés a aquests i la seva utilització adequada.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431288" y="5610382"/>
            <a:ext cx="8328300" cy="8640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ÀREA DE LA VIDA A LA LLAR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Habilitats que ens permeten l’autonomia a casa: preparació del menjar, manteniment de l’ordre i neteja, planificació de compres, cura de la roba,...</a:t>
            </a:r>
            <a:r>
              <a:rPr lang="ca-E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ba0e5d71b_0_72"/>
          <p:cNvSpPr txBox="1">
            <a:spLocks noGrp="1"/>
          </p:cNvSpPr>
          <p:nvPr>
            <p:ph type="title"/>
          </p:nvPr>
        </p:nvSpPr>
        <p:spPr>
          <a:xfrm>
            <a:off x="5248675" y="249700"/>
            <a:ext cx="3499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040" b="1">
                <a:solidFill>
                  <a:schemeClr val="lt1"/>
                </a:solidFill>
              </a:rPr>
              <a:t>ÀREES D’INTERVENCIÓ EN HAP</a:t>
            </a:r>
            <a:r>
              <a:rPr lang="ca-ES" sz="2040" b="1"/>
              <a:t> </a:t>
            </a:r>
            <a:endParaRPr sz="2040"/>
          </a:p>
        </p:txBody>
      </p:sp>
      <p:sp>
        <p:nvSpPr>
          <p:cNvPr id="298" name="Google Shape;298;g10ba0e5d71b_0_72"/>
          <p:cNvSpPr/>
          <p:nvPr/>
        </p:nvSpPr>
        <p:spPr>
          <a:xfrm>
            <a:off x="3304300" y="796075"/>
            <a:ext cx="5444100" cy="1186500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Durant la infància, si no hi ha patologies diagnosticades, l'adquisició d’HAP en les diferents àrees d’aprenentatge es produeix de forma espontània i progressiva.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0ba0e5d71b_0_72"/>
          <p:cNvSpPr/>
          <p:nvPr/>
        </p:nvSpPr>
        <p:spPr>
          <a:xfrm>
            <a:off x="3304300" y="5095938"/>
            <a:ext cx="5444100" cy="1186500"/>
          </a:xfrm>
          <a:prstGeom prst="rect">
            <a:avLst/>
          </a:prstGeom>
          <a:solidFill>
            <a:srgbClr val="1155CC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Els programes d’aprenentatge es dissenyen d’acord amb les consecucions que es determinen per a cadascuna de les àrees.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0ba0e5d71b_0_72"/>
          <p:cNvSpPr/>
          <p:nvPr/>
        </p:nvSpPr>
        <p:spPr>
          <a:xfrm>
            <a:off x="467550" y="2705775"/>
            <a:ext cx="5329200" cy="1260600"/>
          </a:xfrm>
          <a:prstGeom prst="rect">
            <a:avLst/>
          </a:prstGeom>
          <a:solidFill>
            <a:srgbClr val="FBD4B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Generalment, el nivell de dependència s’estableix en funció dels dèficits observats en una o diverses de les àrees a les quals ens hem referit.</a:t>
            </a:r>
            <a:endParaRPr sz="1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10ba0e5d71b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38" y="4817638"/>
            <a:ext cx="2619375" cy="17430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2" name="Google Shape;302;g10ba0e5d71b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38" y="498688"/>
            <a:ext cx="2619375" cy="17430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g10ba0e5d71b_0_72"/>
          <p:cNvPicPr preferRelativeResize="0"/>
          <p:nvPr/>
        </p:nvPicPr>
        <p:blipFill rotWithShape="1">
          <a:blip r:embed="rId5">
            <a:alphaModFix/>
          </a:blip>
          <a:srcRect l="3735"/>
          <a:stretch/>
        </p:blipFill>
        <p:spPr>
          <a:xfrm>
            <a:off x="5997625" y="2479450"/>
            <a:ext cx="2750850" cy="16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>
            <a:spLocks noGrp="1"/>
          </p:cNvSpPr>
          <p:nvPr>
            <p:ph type="title"/>
          </p:nvPr>
        </p:nvSpPr>
        <p:spPr>
          <a:xfrm>
            <a:off x="457200" y="25149"/>
            <a:ext cx="8229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840" b="1"/>
              <a:t>3.1 AVD per àrees d’intervenció en hap</a:t>
            </a:r>
            <a:endParaRPr sz="2840" b="1"/>
          </a:p>
        </p:txBody>
      </p:sp>
      <p:sp>
        <p:nvSpPr>
          <p:cNvPr id="309" name="Google Shape;309;p13"/>
          <p:cNvSpPr txBox="1">
            <a:spLocks noGrp="1"/>
          </p:cNvSpPr>
          <p:nvPr>
            <p:ph type="body" idx="1"/>
          </p:nvPr>
        </p:nvSpPr>
        <p:spPr>
          <a:xfrm>
            <a:off x="374075" y="773075"/>
            <a:ext cx="8478900" cy="5353200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00"/>
              <a:buAutoNum type="arabicPeriod"/>
            </a:pP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Higiene                        </a:t>
            </a:r>
            <a:r>
              <a:rPr lang="ca-ES" sz="1600" b="1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 2.</a:t>
            </a: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 Alimentació                      </a:t>
            </a:r>
            <a:r>
              <a:rPr lang="ca-ES" sz="1600" b="1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    3.</a:t>
            </a: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Realització de tasques</a:t>
            </a:r>
            <a:endParaRPr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00"/>
              <a:buNone/>
            </a:pP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i cura personal                         i nutrició                                        domèstiques</a:t>
            </a:r>
            <a:endParaRPr sz="18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None/>
            </a:pPr>
            <a:r>
              <a:rPr lang="ca-ES" sz="24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                                </a:t>
            </a:r>
            <a:endParaRPr sz="16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00"/>
              <a:buNone/>
            </a:pP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   </a:t>
            </a:r>
            <a:endParaRPr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00"/>
              <a:buNone/>
            </a:pP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endParaRPr sz="16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00"/>
              <a:buNone/>
            </a:pPr>
            <a:r>
              <a:rPr lang="ca-ES" sz="1600" b="1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 4.</a:t>
            </a: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 Activitats comunitàries                                        </a:t>
            </a:r>
            <a:r>
              <a:rPr lang="ca-ES" sz="1600" b="1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  5. </a:t>
            </a:r>
            <a:r>
              <a:rPr lang="ca-ES" sz="1600" b="1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 Cura de la salut</a:t>
            </a:r>
            <a:endParaRPr/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4473254" y="3272034"/>
            <a:ext cx="197490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94" y="1462077"/>
            <a:ext cx="2232248" cy="171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0908" y="1468465"/>
            <a:ext cx="2448273" cy="170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2525" y="1468465"/>
            <a:ext cx="2016224" cy="170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982" y="4149080"/>
            <a:ext cx="236294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4128" y="4149080"/>
            <a:ext cx="2232248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adc0bf4887_0_137"/>
          <p:cNvSpPr txBox="1"/>
          <p:nvPr/>
        </p:nvSpPr>
        <p:spPr>
          <a:xfrm>
            <a:off x="312155" y="395699"/>
            <a:ext cx="52281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7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ca-ES" sz="3200" i="1"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– </a:t>
            </a:r>
            <a:r>
              <a:rPr lang="ca-ES" sz="3200" i="1">
                <a:latin typeface="Avenir"/>
                <a:ea typeface="Avenir"/>
                <a:cs typeface="Avenir"/>
                <a:sym typeface="Avenir"/>
              </a:rPr>
              <a:t>ÀREES DE LES AVD</a:t>
            </a: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00150" marR="0" lvl="2" indent="-12065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g2adc0bf4887_0_137"/>
          <p:cNvSpPr/>
          <p:nvPr/>
        </p:nvSpPr>
        <p:spPr>
          <a:xfrm>
            <a:off x="5724458" y="0"/>
            <a:ext cx="3477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adc0bf4887_0_137"/>
          <p:cNvSpPr/>
          <p:nvPr/>
        </p:nvSpPr>
        <p:spPr>
          <a:xfrm>
            <a:off x="6030782" y="484632"/>
            <a:ext cx="2750100" cy="5739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2adc0bf4887_0_137" descr="Cl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0540">
            <a:off x="-110637" y="-26903"/>
            <a:ext cx="601649" cy="6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adc0bf4887_0_137"/>
          <p:cNvSpPr/>
          <p:nvPr/>
        </p:nvSpPr>
        <p:spPr>
          <a:xfrm>
            <a:off x="6406455" y="3365023"/>
            <a:ext cx="19914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5" name="Google Shape;325;g2adc0bf4887_0_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691" y="957241"/>
            <a:ext cx="687201" cy="68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adc0bf4887_0_137"/>
          <p:cNvSpPr txBox="1"/>
          <p:nvPr/>
        </p:nvSpPr>
        <p:spPr>
          <a:xfrm>
            <a:off x="6513767" y="1562177"/>
            <a:ext cx="2151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L’objectiu de l’activitat és </a:t>
            </a:r>
            <a:r>
              <a:rPr lang="ca-ES" sz="1800">
                <a:latin typeface="Avenir"/>
                <a:ea typeface="Avenir"/>
                <a:cs typeface="Avenir"/>
                <a:sym typeface="Avenir"/>
              </a:rPr>
              <a:t>saber</a:t>
            </a:r>
            <a:r>
              <a:rPr lang="ca-E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1800">
                <a:latin typeface="Avenir"/>
                <a:ea typeface="Avenir"/>
                <a:cs typeface="Avenir"/>
                <a:sym typeface="Avenir"/>
              </a:rPr>
              <a:t>classificar les AVD segons les àrees per poder-les seleccionar correctament en la fase de preparació</a:t>
            </a:r>
            <a:endParaRPr/>
          </a:p>
        </p:txBody>
      </p:sp>
      <p:sp>
        <p:nvSpPr>
          <p:cNvPr id="327" name="Google Shape;327;g2adc0bf4887_0_137"/>
          <p:cNvSpPr txBox="1"/>
          <p:nvPr/>
        </p:nvSpPr>
        <p:spPr>
          <a:xfrm>
            <a:off x="409375" y="1562175"/>
            <a:ext cx="522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Arial"/>
              <a:buChar char="•"/>
            </a:pPr>
            <a:r>
              <a:rPr lang="ca-ES" sz="2400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Individualment, classifiquem cada tasca en l’àrea que pertany</a:t>
            </a:r>
            <a:endParaRPr sz="2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8" name="Google Shape;328;g2adc0bf4887_0_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950" y="2474509"/>
            <a:ext cx="5412301" cy="417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ba0e5d71b_0_27"/>
          <p:cNvSpPr/>
          <p:nvPr/>
        </p:nvSpPr>
        <p:spPr>
          <a:xfrm>
            <a:off x="0" y="3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10ba0e5d71b_0_27" descr="Disfrutas de tu autonomía en el día a día? - Congreso sobre el derecho a la autonomía  personal"/>
          <p:cNvPicPr preferRelativeResize="0"/>
          <p:nvPr/>
        </p:nvPicPr>
        <p:blipFill rotWithShape="1">
          <a:blip r:embed="rId3">
            <a:alphaModFix amt="50000"/>
          </a:blip>
          <a:srcRect t="15732"/>
          <a:stretch/>
        </p:blipFill>
        <p:spPr>
          <a:xfrm>
            <a:off x="16" y="4"/>
            <a:ext cx="91439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0ba0e5d71b_0_27"/>
          <p:cNvSpPr txBox="1">
            <a:spLocks noGrp="1"/>
          </p:cNvSpPr>
          <p:nvPr>
            <p:ph type="ctrTitle"/>
          </p:nvPr>
        </p:nvSpPr>
        <p:spPr>
          <a:xfrm>
            <a:off x="236925" y="203625"/>
            <a:ext cx="5869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lang="ca-ES" sz="24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MP213 </a:t>
            </a:r>
            <a:r>
              <a:rPr lang="ca-E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ATENCIÓ I SUPORT PSICOSOCIAL</a:t>
            </a:r>
            <a:endParaRPr sz="24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g10ba0e5d71b_0_27"/>
          <p:cNvSpPr txBox="1">
            <a:spLocks noGrp="1"/>
          </p:cNvSpPr>
          <p:nvPr>
            <p:ph type="subTitle" idx="1"/>
          </p:nvPr>
        </p:nvSpPr>
        <p:spPr>
          <a:xfrm>
            <a:off x="1072350" y="777800"/>
            <a:ext cx="7232100" cy="5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r>
              <a:rPr lang="ca-ES" sz="176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AEA2 </a:t>
            </a:r>
            <a:r>
              <a:rPr lang="ca-ES" sz="1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1ª </a:t>
            </a:r>
            <a:r>
              <a:rPr lang="ca-E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</a:t>
            </a:r>
            <a:endParaRPr sz="1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AutoNum type="arabicPeriod"/>
            </a:pPr>
            <a:r>
              <a:rPr lang="ca-E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L’AUTONOMIA PERSONAL I LA DEPENDÈNCIA</a:t>
            </a:r>
            <a:endParaRPr sz="1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dirty="0">
                <a:latin typeface="Avenir"/>
                <a:ea typeface="Avenir"/>
                <a:cs typeface="Avenir"/>
                <a:sym typeface="Avenir"/>
              </a:rPr>
              <a:t>1.1 La independència i l’autodeterminació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1.2 Les activitats de la vida diària (AVD)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1.3 Les persones en situació de dependència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venir"/>
              <a:buChar char="❖"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Causes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venir"/>
              <a:buChar char="❖"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Factors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60" dirty="0"/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AutoNum type="arabicPeriod"/>
            </a:pPr>
            <a:r>
              <a:rPr lang="ca-ES" sz="1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LES HABILITATS D’AUTONOMIA PERSONAL</a:t>
            </a:r>
            <a:endParaRPr sz="1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2.1 HABILITATS, HÀBITS, RUTINES</a:t>
            </a: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2.2 La importància de les rutines en l’aprenentatge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venir"/>
              <a:buAutoNum type="arabicPeriod"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ÀREES D’INTERVENCIÓ EN LES HAP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3.1 AVD per àrees d’intervenció en HAP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3.2 Els suports en l’aprenentatge d’HAP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-ES" sz="1600" b="1" dirty="0">
                <a:latin typeface="Avenir"/>
                <a:ea typeface="Avenir"/>
                <a:cs typeface="Avenir"/>
                <a:sym typeface="Avenir"/>
              </a:rPr>
              <a:t>4. FASES DEL PROCÉS D’ENSENYAMENT/APRENENTATGE DE LES HAP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1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16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ba0e5d71b_0_84"/>
          <p:cNvSpPr txBox="1">
            <a:spLocks noGrp="1"/>
          </p:cNvSpPr>
          <p:nvPr>
            <p:ph type="title"/>
          </p:nvPr>
        </p:nvSpPr>
        <p:spPr>
          <a:xfrm>
            <a:off x="457200" y="25149"/>
            <a:ext cx="8229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840" b="1"/>
              <a:t>3.2 Els suports en l’aprenentatge d’HAP</a:t>
            </a:r>
            <a:endParaRPr sz="2840" b="1"/>
          </a:p>
        </p:txBody>
      </p:sp>
      <p:sp>
        <p:nvSpPr>
          <p:cNvPr id="334" name="Google Shape;334;g10ba0e5d71b_0_84"/>
          <p:cNvSpPr txBox="1">
            <a:spLocks noGrp="1"/>
          </p:cNvSpPr>
          <p:nvPr>
            <p:ph type="body" idx="1"/>
          </p:nvPr>
        </p:nvSpPr>
        <p:spPr>
          <a:xfrm>
            <a:off x="374075" y="773075"/>
            <a:ext cx="8478900" cy="5748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1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ct val="70705"/>
              <a:buNone/>
            </a:pPr>
            <a:r>
              <a:rPr lang="ca-ES" sz="2262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 l’àmbit de la dependència es denominen suports tots els recursos i ajudes que es puguin activar, per a què les persones en situació de dependència puguin incrementar funcionalment la seva autonomia.</a:t>
            </a: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1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ct val="70705"/>
              <a:buNone/>
            </a:pP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1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ct val="70705"/>
              <a:buNone/>
            </a:pPr>
            <a:r>
              <a:rPr lang="ca-ES" sz="2262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Els suports poden ser:</a:t>
            </a: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1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ct val="70705"/>
              <a:buNone/>
            </a:pPr>
            <a:endParaRPr sz="2262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996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Char char="●"/>
            </a:pPr>
            <a:r>
              <a:rPr lang="ca-ES" sz="2262" b="1">
                <a:latin typeface="Arial"/>
                <a:ea typeface="Arial"/>
                <a:cs typeface="Arial"/>
                <a:sym typeface="Arial"/>
              </a:rPr>
              <a:t>D’ajudes tècniques o materials </a:t>
            </a:r>
            <a:r>
              <a:rPr lang="ca-ES" sz="2262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(productes de suport) </a:t>
            </a:r>
            <a:endParaRPr sz="2262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996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Char char="●"/>
            </a:pPr>
            <a:r>
              <a:rPr lang="ca-ES" sz="2262" b="1">
                <a:latin typeface="Arial"/>
                <a:ea typeface="Arial"/>
                <a:cs typeface="Arial"/>
                <a:sym typeface="Arial"/>
              </a:rPr>
              <a:t>Ajudes personals</a:t>
            </a:r>
            <a:r>
              <a:rPr lang="ca-ES" sz="2262" b="1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2262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(cuidadors/es, assistents personals, etc.)</a:t>
            </a:r>
            <a:endParaRPr sz="2262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678"/>
              <a:buNone/>
            </a:pPr>
            <a:endParaRPr sz="2262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678"/>
              <a:buNone/>
            </a:pPr>
            <a:r>
              <a:rPr lang="ca-ES" sz="2262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Tenint en compte la utilitat i la permanència del suport, es pot distingir entre:</a:t>
            </a: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678"/>
              <a:buNone/>
            </a:pP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996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Char char="●"/>
            </a:pPr>
            <a:r>
              <a:rPr lang="ca-ES" sz="2262" b="1">
                <a:latin typeface="Arial"/>
                <a:ea typeface="Arial"/>
                <a:cs typeface="Arial"/>
                <a:sym typeface="Arial"/>
              </a:rPr>
              <a:t>Suports temporals</a:t>
            </a:r>
            <a:r>
              <a:rPr lang="ca-ES" sz="2262" b="1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2262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lang="ca-ES" sz="2262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aquells que són necessaris per a l’aprenentatge de l’habilitat i l’adquisició d’aquesta en rutina. Una vegada consolidada es poden retirar.</a:t>
            </a: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678"/>
              <a:buNone/>
            </a:pP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996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Char char="●"/>
            </a:pPr>
            <a:r>
              <a:rPr lang="ca-ES" sz="226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Suports permanents</a:t>
            </a:r>
            <a:r>
              <a:rPr lang="ca-ES" sz="226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262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lang="ca-ES" sz="2262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aquells que es requereixen de manera continuada i no poden retirar-se (cadira de rodes, plafó de comunicació, servei d’assistència personal, etc.).</a:t>
            </a:r>
            <a:endParaRPr sz="2262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1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35" name="Google Shape;335;g10ba0e5d71b_0_84"/>
          <p:cNvSpPr/>
          <p:nvPr/>
        </p:nvSpPr>
        <p:spPr>
          <a:xfrm>
            <a:off x="4473254" y="3272034"/>
            <a:ext cx="197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6" name="Google Shape;336;g10ba0e5d71b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779" y="5191650"/>
            <a:ext cx="2702146" cy="15324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Google Shape;337;g10ba0e5d71b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497" y="5230300"/>
            <a:ext cx="1908000" cy="145512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457200" y="125750"/>
            <a:ext cx="83292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sz="3600" b="1"/>
              <a:t>4. FASES DEL PROCÉS D’ENSENYAMENT/APRENENTATGE DE LES HAP</a:t>
            </a:r>
            <a:endParaRPr sz="3600" b="1"/>
          </a:p>
        </p:txBody>
      </p:sp>
      <p:sp>
        <p:nvSpPr>
          <p:cNvPr id="343" name="Google Shape;343;p14"/>
          <p:cNvSpPr/>
          <p:nvPr/>
        </p:nvSpPr>
        <p:spPr>
          <a:xfrm>
            <a:off x="467550" y="1169000"/>
            <a:ext cx="8208900" cy="1187700"/>
          </a:xfrm>
          <a:prstGeom prst="rect">
            <a:avLst/>
          </a:prstGeom>
          <a:solidFill>
            <a:srgbClr val="93C47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Qualsevol programa d’entrenament o procés d’ensenyament aprenentatge destinat a millorar les HAP transcorre en quatre fases:</a:t>
            </a:r>
            <a:endParaRPr sz="13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211975" y="2503250"/>
            <a:ext cx="2822100" cy="2306700"/>
          </a:xfrm>
          <a:prstGeom prst="ellipse">
            <a:avLst/>
          </a:prstGeom>
          <a:solidFill>
            <a:srgbClr val="FBD4B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ca-ES" sz="23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FASE 1</a:t>
            </a:r>
            <a:endParaRPr sz="23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PREPARACIÓ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2115600" y="4551225"/>
            <a:ext cx="2822100" cy="2200200"/>
          </a:xfrm>
          <a:prstGeom prst="ellipse">
            <a:avLst/>
          </a:prstGeom>
          <a:solidFill>
            <a:srgbClr val="FBD4B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FASE 2</a:t>
            </a:r>
            <a:endParaRPr sz="18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APRENENTATGE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4064950" y="2503250"/>
            <a:ext cx="2822100" cy="2372100"/>
          </a:xfrm>
          <a:prstGeom prst="ellipse">
            <a:avLst/>
          </a:prstGeom>
          <a:solidFill>
            <a:srgbClr val="FBD4B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 dirty="0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FASE 3</a:t>
            </a:r>
            <a:endParaRPr sz="1800" b="1" i="0" u="none" strike="noStrike" cap="none" dirty="0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AUTOMATITZACIÓ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6220050" y="4379425"/>
            <a:ext cx="2633100" cy="2306700"/>
          </a:xfrm>
          <a:prstGeom prst="ellipse">
            <a:avLst/>
          </a:prstGeom>
          <a:solidFill>
            <a:srgbClr val="FBD4B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FASE 4</a:t>
            </a:r>
            <a:endParaRPr sz="18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CONSOLIDACIÓ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14"/>
          <p:cNvCxnSpPr>
            <a:stCxn id="344" idx="5"/>
          </p:cNvCxnSpPr>
          <p:nvPr/>
        </p:nvCxnSpPr>
        <p:spPr>
          <a:xfrm>
            <a:off x="2620788" y="4472142"/>
            <a:ext cx="147300" cy="21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14"/>
          <p:cNvCxnSpPr>
            <a:endCxn id="346" idx="3"/>
          </p:cNvCxnSpPr>
          <p:nvPr/>
        </p:nvCxnSpPr>
        <p:spPr>
          <a:xfrm rot="10800000" flipH="1">
            <a:off x="4372037" y="4527964"/>
            <a:ext cx="106200" cy="22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4"/>
          <p:cNvCxnSpPr/>
          <p:nvPr/>
        </p:nvCxnSpPr>
        <p:spPr>
          <a:xfrm>
            <a:off x="6739738" y="4255842"/>
            <a:ext cx="147300" cy="21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ba0e5d71b_0_95"/>
          <p:cNvSpPr txBox="1">
            <a:spLocks noGrp="1"/>
          </p:cNvSpPr>
          <p:nvPr>
            <p:ph type="title"/>
          </p:nvPr>
        </p:nvSpPr>
        <p:spPr>
          <a:xfrm>
            <a:off x="2425350" y="113293"/>
            <a:ext cx="62511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1740" b="1"/>
              <a:t>FASES DEL PROCÉS D’ENSENYAMENT/APRENENTATGE DE LES HAP</a:t>
            </a:r>
            <a:endParaRPr sz="1740" b="1"/>
          </a:p>
        </p:txBody>
      </p:sp>
      <p:sp>
        <p:nvSpPr>
          <p:cNvPr id="356" name="Google Shape;356;g10ba0e5d71b_0_95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57" name="Google Shape;357;g10ba0e5d71b_0_95"/>
          <p:cNvSpPr/>
          <p:nvPr/>
        </p:nvSpPr>
        <p:spPr>
          <a:xfrm>
            <a:off x="467550" y="598525"/>
            <a:ext cx="8208900" cy="31920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ca-E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PREPARACIÓ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1. Avaluació de la capacitat funcional de la persona.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2. Selecció de les persones que participaran en el programa d’ensenyament-aprenentatge 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3. Selecció de conductes: quines conductes pretenem establir (AVD).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4. Planificació dels objectius: què volem aconseguir.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5. Selecció de la tècnica d’intervenció: metodologia.; com ho farem.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6. Organització i recursos: materials, espacials i professionals.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7. Temporització: determinació de la seqüència per al desenvolupament de les diferents actuacions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8. Avaluació : què, com i quan avaluem.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0ba0e5d71b_0_95"/>
          <p:cNvSpPr/>
          <p:nvPr/>
        </p:nvSpPr>
        <p:spPr>
          <a:xfrm>
            <a:off x="467550" y="3977650"/>
            <a:ext cx="8208900" cy="24756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APRENENTATGE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 aquesta etapa es duu a terme l’ensenyament-aprenentatge de l’habilitat.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Per fer això haurem dissenyat unes activitats d’aprenentatge que s’aplicaran a través de tècniques concretes per tal que la persona usuària sigui capaç de realitzar-les.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Cal assegurar-se que la persona ha entès i assimilat la seqüència completa que implica l’habilitat.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467550" y="623450"/>
            <a:ext cx="8208900" cy="32379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a-E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AUTOMATITZACIÓ</a:t>
            </a: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Quan la persona ja ha incorporat l’habilitat apresa al seu repertori, s’ha d’automatitzar la conducta i convertir-la en rutina.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Cal establir unes pautes perquè la persona reprodueixi la conducta apresa quan calgui.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 persona pren consciència de les situacions en què s’ha d’executar la conducta apresa, però limitades a unes condicions i entorn determinats.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 professional donarà suport, i progressivament haurà d’anar disminuint l’ajuda, mantenint , finalment, únicament la supervisió.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467550" y="4077075"/>
            <a:ext cx="8208900" cy="2319600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CONSOLIDACIÓ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 pas final és que l’habilitat es reprodueixi no només en el context en què s’ha après, sinó on sempre que faci falta. </a:t>
            </a:r>
            <a:endParaRPr sz="17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ca-ES"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Quan això succeeix podem dir que ha adquirit l’hàbit i que és autònoma per fer l’activitat</a:t>
            </a:r>
            <a:r>
              <a:rPr lang="ca-ES" sz="2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21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2425350" y="113293"/>
            <a:ext cx="62511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1740" b="1"/>
              <a:t>FASES DEL PROCÉS D’ENSENYAMENT/APRENENTATGE DE LES HAP</a:t>
            </a:r>
            <a:endParaRPr sz="174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dc0bf4887_0_228"/>
          <p:cNvSpPr txBox="1"/>
          <p:nvPr/>
        </p:nvSpPr>
        <p:spPr>
          <a:xfrm>
            <a:off x="87825" y="395700"/>
            <a:ext cx="56367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7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ca-ES" sz="3200" i="1"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ca-ES" sz="32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- Fases del procés d’ensenyament-aprenentatge de  les </a:t>
            </a:r>
            <a:r>
              <a:rPr lang="ca-ES" sz="3200" i="1">
                <a:latin typeface="Avenir"/>
                <a:ea typeface="Avenir"/>
                <a:cs typeface="Avenir"/>
                <a:sym typeface="Avenir"/>
              </a:rPr>
              <a:t>HAP</a:t>
            </a:r>
            <a:endParaRPr sz="20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00150" marR="0" lvl="2" indent="-12065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2" name="Google Shape;372;g2adc0bf4887_0_228"/>
          <p:cNvSpPr/>
          <p:nvPr/>
        </p:nvSpPr>
        <p:spPr>
          <a:xfrm>
            <a:off x="5724458" y="0"/>
            <a:ext cx="3477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adc0bf4887_0_228"/>
          <p:cNvSpPr/>
          <p:nvPr/>
        </p:nvSpPr>
        <p:spPr>
          <a:xfrm>
            <a:off x="6030782" y="484632"/>
            <a:ext cx="2750100" cy="5739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2adc0bf4887_0_228" descr="Cl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0540">
            <a:off x="-110637" y="-26903"/>
            <a:ext cx="601649" cy="60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dc0bf4887_0_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691" y="957241"/>
            <a:ext cx="687201" cy="68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adc0bf4887_0_228"/>
          <p:cNvSpPr txBox="1"/>
          <p:nvPr/>
        </p:nvSpPr>
        <p:spPr>
          <a:xfrm>
            <a:off x="6670917" y="1057252"/>
            <a:ext cx="2151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L’objectiu de l’activitat és identificar i caracteritzar les diferents AVD amb l’àrea d’actuació fases del procés d’ensenyament aprenentatge de les HAP</a:t>
            </a:r>
            <a:endParaRPr/>
          </a:p>
        </p:txBody>
      </p:sp>
      <p:sp>
        <p:nvSpPr>
          <p:cNvPr id="377" name="Google Shape;377;g2adc0bf4887_0_228"/>
          <p:cNvSpPr txBox="1"/>
          <p:nvPr/>
        </p:nvSpPr>
        <p:spPr>
          <a:xfrm>
            <a:off x="214975" y="1562175"/>
            <a:ext cx="5228100" cy="5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200"/>
              <a:buFont typeface="Arial"/>
              <a:buChar char="•"/>
            </a:pPr>
            <a:r>
              <a:rPr lang="ca-ES" sz="2200" b="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En Màrius és un tècnic en atenció a persones en situació de dependència que ha d’ensenyar a una usuària, la Carme, a utilitzar un caminador de dues potes i dues rodes per anar a buscar el pa cada dia al matí després d’esmorzar. La Carme ha tornat a casa després de passar un temps a l’hospital, viu sola en un tercer pis amb ascensor i el forn és a quatre passes de casa seva.</a:t>
            </a:r>
            <a:endParaRPr sz="2200" b="0" i="0" u="none" strike="noStrike" cap="none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200"/>
              <a:buFont typeface="Arial"/>
              <a:buChar char="•"/>
            </a:pPr>
            <a:r>
              <a:rPr lang="ca-ES" sz="2200" b="0" i="0" u="none" strike="noStrike" cap="none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Relacionem què s’haurà de fer en cada fase</a:t>
            </a:r>
            <a:r>
              <a:rPr lang="ca-ES" sz="2200">
                <a:solidFill>
                  <a:srgbClr val="3C4043"/>
                </a:solidFill>
                <a:latin typeface="Avenir"/>
                <a:ea typeface="Avenir"/>
                <a:cs typeface="Avenir"/>
                <a:sym typeface="Avenir"/>
              </a:rPr>
              <a:t>, en el següent </a:t>
            </a:r>
            <a:r>
              <a:rPr lang="ca-E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Formulari Google</a:t>
            </a:r>
            <a:endParaRPr sz="2200" b="0" i="0" strike="noStrike" cap="none">
              <a:solidFill>
                <a:srgbClr val="3C404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sz="3600" b="1"/>
              <a:t>1. L’AUTONOMIA PERSONAL I LA DEPENDÈNCIA </a:t>
            </a:r>
            <a:endParaRPr sz="3600" b="1"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>
                <a:latin typeface="Avenir"/>
                <a:ea typeface="Avenir"/>
                <a:cs typeface="Avenir"/>
                <a:sym typeface="Avenir"/>
              </a:rPr>
              <a:t>L’autonomia personal és la capacitat que té una persona per actuar amb llibertat, ja sigui per prendre les seves pròpies decisions sobre com viure o per dur a terme les activitats que ho facin possible.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67544" y="1412776"/>
            <a:ext cx="8208912" cy="2736304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</a:t>
            </a:r>
            <a:r>
              <a:rPr lang="ca-E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autonomia personal </a:t>
            </a:r>
            <a:r>
              <a:rPr lang="ca-ES"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és la capacitat que té una persona per actuar amb llibertat, ja sigui per prendre les seves pròpies decisions sobre com viure o per dur a terme les activitats que ho facin possible.</a:t>
            </a:r>
            <a:endParaRPr sz="2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Atenent a aquesta definició, l’autonomia personal s’exerceix en un doble sentit: </a:t>
            </a:r>
            <a:endParaRPr sz="2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467544" y="4581128"/>
            <a:ext cx="3744416" cy="1728192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 de l'</a:t>
            </a:r>
            <a:r>
              <a:rPr lang="ca-ES" sz="1800" b="1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àmbit de l’execució de les AVD o actes quotidians</a:t>
            </a:r>
            <a:r>
              <a:rPr lang="ca-ES"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que es troba relacionat amb la </a:t>
            </a:r>
            <a:r>
              <a:rPr lang="ca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independència</a:t>
            </a:r>
            <a:r>
              <a:rPr lang="ca-ES"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 la persona.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4932040" y="4581128"/>
            <a:ext cx="3768321" cy="1728192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 de </a:t>
            </a:r>
            <a:r>
              <a:rPr lang="ca-ES"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</a:t>
            </a:r>
            <a:r>
              <a:rPr lang="ca-ES" sz="1800" b="1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àmbit de la presa de decisions</a:t>
            </a: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per mantenir el control sobre la pròpia existència que es relaciona amb l’</a:t>
            </a:r>
            <a:r>
              <a:rPr lang="ca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autodeterminació</a:t>
            </a:r>
            <a:r>
              <a:rPr lang="ca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" descr="logo-youtube-blanco | Edosof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143" y="3335750"/>
            <a:ext cx="813313" cy="81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71100"/>
            <a:ext cx="9144000" cy="376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ba0e5d71b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ca-ES" sz="2840" b="1"/>
              <a:t>1.1 La independència i l’autodeterminació</a:t>
            </a:r>
            <a:endParaRPr sz="2840" b="1" i="1"/>
          </a:p>
        </p:txBody>
      </p:sp>
      <p:sp>
        <p:nvSpPr>
          <p:cNvPr id="188" name="Google Shape;188;g10ba0e5d71b_0_0"/>
          <p:cNvSpPr/>
          <p:nvPr/>
        </p:nvSpPr>
        <p:spPr>
          <a:xfrm>
            <a:off x="467550" y="1412775"/>
            <a:ext cx="8208900" cy="1564200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-ES"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Independència i autodeterminació són dues aspiracions de les persones en situació de dependència que s’han de promoure des de l’atenció psicosocial.</a:t>
            </a:r>
            <a:endParaRPr sz="21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9" name="Google Shape;189;g10ba0e5d71b_0_0"/>
          <p:cNvSpPr/>
          <p:nvPr/>
        </p:nvSpPr>
        <p:spPr>
          <a:xfrm>
            <a:off x="467550" y="3199473"/>
            <a:ext cx="3744300" cy="31098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INDEPENDÈNCIA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És la capacitat de la persona per realitzar les AVD per ella mateixa i sense ajuda d’altres.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1" u="sng" strike="noStrike" cap="non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Video: Vida independent</a:t>
            </a:r>
            <a:endParaRPr sz="1800" b="0" i="1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10ba0e5d71b_0_0"/>
          <p:cNvSpPr/>
          <p:nvPr/>
        </p:nvSpPr>
        <p:spPr>
          <a:xfrm>
            <a:off x="4932050" y="3199623"/>
            <a:ext cx="3768300" cy="31098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AUTODETERMINACIÓ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És la capacitat i el dret d’una persona per actuar lliurement i prendre les pròpies decisions, assumint els riscos que se’n derivin.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ba0e5d71b_0_43"/>
          <p:cNvSpPr txBox="1">
            <a:spLocks noGrp="1"/>
          </p:cNvSpPr>
          <p:nvPr>
            <p:ph type="title"/>
          </p:nvPr>
        </p:nvSpPr>
        <p:spPr>
          <a:xfrm>
            <a:off x="430100" y="125024"/>
            <a:ext cx="82296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840" b="1"/>
              <a:t>1.2 Les activitats de la vida diària (AVD)</a:t>
            </a:r>
            <a:endParaRPr sz="2840" b="1" i="1"/>
          </a:p>
        </p:txBody>
      </p:sp>
      <p:sp>
        <p:nvSpPr>
          <p:cNvPr id="196" name="Google Shape;196;g10ba0e5d71b_0_43"/>
          <p:cNvSpPr/>
          <p:nvPr/>
        </p:nvSpPr>
        <p:spPr>
          <a:xfrm>
            <a:off x="137150" y="839175"/>
            <a:ext cx="8815500" cy="598200"/>
          </a:xfrm>
          <a:prstGeom prst="rect">
            <a:avLst/>
          </a:prstGeom>
          <a:solidFill>
            <a:srgbClr val="FABF8E"/>
          </a:solidFill>
          <a:ln w="95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 funció de la complexitat que requereixen aquestes activitats, </a:t>
            </a:r>
            <a:r>
              <a:rPr lang="ca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s’estableixen tres categories: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g10ba0e5d71b_0_43"/>
          <p:cNvGraphicFramePr/>
          <p:nvPr/>
        </p:nvGraphicFramePr>
        <p:xfrm>
          <a:off x="137150" y="1648000"/>
          <a:ext cx="8815500" cy="5040250"/>
        </p:xfrm>
        <a:graphic>
          <a:graphicData uri="http://schemas.openxmlformats.org/drawingml/2006/table">
            <a:tbl>
              <a:tblPr>
                <a:noFill/>
                <a:tableStyleId>{56C1883D-E4EF-4C5A-85D3-D98C24D6D2FB}</a:tableStyleId>
              </a:tblPr>
              <a:tblGrid>
                <a:gridCol w="1442175"/>
                <a:gridCol w="4434825"/>
                <a:gridCol w="2938500"/>
              </a:tblGrid>
              <a:tr h="3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TERME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DEFINICIÓ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EXEMPLES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122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b="1" u="none" strike="noStrike" cap="none">
                          <a:solidFill>
                            <a:srgbClr val="1A1D28"/>
                          </a:solidFill>
                        </a:rPr>
                        <a:t>AVD Bàsiques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strike="noStrike" cap="none">
                          <a:solidFill>
                            <a:srgbClr val="1A1D2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Conjunt d'activitats primàries o elementals, imprescindibles per assegurar la supervivència, ja que per sota d’aquestes només queden les funcions vegetatives. Estan relacionades amb la cura personal i el funcionament físic i mental bàsic.</a:t>
                      </a:r>
                      <a:endParaRPr sz="14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Higiene personal.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Vestit.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Nutrició.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Control d'esfínters.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Desplaçament.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Mobilitat (asseure’s, estirar-se, posar-se dret…).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Etc.</a:t>
                      </a:r>
                      <a:endParaRPr sz="14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</a:tr>
              <a:tr h="171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b="1" u="none" strike="noStrike" cap="none">
                          <a:solidFill>
                            <a:srgbClr val="1A1D28"/>
                          </a:solidFill>
                        </a:rPr>
                        <a:t>AVD Instrumentals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strike="noStrike" cap="none">
                          <a:solidFill>
                            <a:srgbClr val="1A1D2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Es refereixen a l'autocura. Són activitats més complexes que possibiliten la nostra integració i adaptació a l'entorn així com l'ús i gaudi dels recursos de la comunitat.</a:t>
                      </a:r>
                      <a:endParaRPr sz="1200" u="none" strike="noStrike" cap="none">
                        <a:solidFill>
                          <a:srgbClr val="1A1D2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1A1D2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Trucar per telèfon.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Realitzar tasques domèstiques (netejar, rentar roba, cuinar, etc.)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Manejar diners i anar a comprar.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Fer servir el transport públic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Anar al centre de salut.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Prendre’s la medicació.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Etc.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</a:tr>
              <a:tr h="128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b="1" u="none" strike="noStrike" cap="none">
                          <a:solidFill>
                            <a:srgbClr val="1A1D28"/>
                          </a:solidFill>
                        </a:rPr>
                        <a:t>AVD Avançades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strike="noStrike" cap="none">
                          <a:solidFill>
                            <a:srgbClr val="1A1D2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Són les activitats més elaborades o complexes que tenen a veure amb l'estil de vida i permeten a la persona gaudir d'una bona qualitat de vida.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Activitats laborals.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Activitats d’oci (viatjar, practicar aficions, esports, etc.)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Participació social i política.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Activitats de formació.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ca-E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Etc.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ca-ES" sz="3600" b="1">
                <a:solidFill>
                  <a:schemeClr val="lt1"/>
                </a:solidFill>
              </a:rPr>
              <a:t>Per tant, tenir AUTONOMIA PERSONAL requereix: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467619" y="2116725"/>
            <a:ext cx="4176600" cy="720000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Disposar d’un nivell de salut suficient.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467619" y="3229870"/>
            <a:ext cx="4176600" cy="720000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 bon estat de les funcions cognitives.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467550" y="4343025"/>
            <a:ext cx="4262100" cy="1296000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Unes condicions físiques i sensorials que permetin el desplaçament i garanteixin la comunicació.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6" name="Google Shape;20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1100" y="1645650"/>
            <a:ext cx="2975700" cy="2807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5951" y="5232003"/>
            <a:ext cx="1926000" cy="9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457200" y="7999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ca-ES" sz="2840" b="1">
                <a:solidFill>
                  <a:schemeClr val="lt1"/>
                </a:solidFill>
              </a:rPr>
              <a:t>1.3 Les persones en situació de dependència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13" name="Google Shape;213;p5" descr="Autonomía Personal y Dependencia | Discap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 descr="Autonomía Personal y Dependencia | Discapnet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150" y="696375"/>
            <a:ext cx="2373875" cy="15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138" y="2366475"/>
            <a:ext cx="2443649" cy="10993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5"/>
          <p:cNvGraphicFramePr/>
          <p:nvPr/>
        </p:nvGraphicFramePr>
        <p:xfrm>
          <a:off x="131975" y="3570200"/>
          <a:ext cx="8880025" cy="2822945"/>
        </p:xfrm>
        <a:graphic>
          <a:graphicData uri="http://schemas.openxmlformats.org/drawingml/2006/table">
            <a:tbl>
              <a:tblPr>
                <a:noFill/>
                <a:tableStyleId>{56C1883D-E4EF-4C5A-85D3-D98C24D6D2FB}</a:tableStyleId>
              </a:tblPr>
              <a:tblGrid>
                <a:gridCol w="1143975"/>
                <a:gridCol w="2347400"/>
                <a:gridCol w="5388650"/>
              </a:tblGrid>
              <a:tr h="97107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solidFill>
                            <a:schemeClr val="dk1"/>
                          </a:solidFill>
                        </a:rPr>
                        <a:t>La Llei de promoció de l'autonomia personal i APSD estableix </a:t>
                      </a:r>
                      <a:r>
                        <a:rPr lang="ca-ES" sz="1600" b="1" u="sng" strike="noStrike" cap="none">
                          <a:solidFill>
                            <a:schemeClr val="dk1"/>
                          </a:solidFill>
                        </a:rPr>
                        <a:t>tres graus</a:t>
                      </a:r>
                      <a:r>
                        <a:rPr lang="ca-ES" sz="1600" b="1" u="none" strike="noStrike" cap="none">
                          <a:solidFill>
                            <a:schemeClr val="dk1"/>
                          </a:solidFill>
                        </a:rPr>
                        <a:t>: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solidFill>
                            <a:schemeClr val="dk1"/>
                          </a:solidFill>
                        </a:rPr>
                        <a:t>Necessitat d’ajuda per realitzar diverses activitats bàsiques de la vida diària…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>
                          <a:solidFill>
                            <a:schemeClr val="dk1"/>
                          </a:solidFill>
                        </a:rPr>
                        <a:t>GRAU 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>
                          <a:solidFill>
                            <a:schemeClr val="dk1"/>
                          </a:solidFill>
                        </a:rPr>
                        <a:t>Dependència moderada 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ca-ES" sz="170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… almenys una vegada al dia.</a:t>
                      </a:r>
                      <a:endParaRPr sz="17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</a:tr>
              <a:tr h="61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GRAU II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Dependència severa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 dues o tres vegades al dia. </a:t>
                      </a:r>
                      <a:endParaRPr sz="17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 requereix la presència permanent d’un cuidador.</a:t>
                      </a:r>
                      <a:endParaRPr sz="17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64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GRAU III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b="1" u="none" strike="noStrike" cap="none"/>
                        <a:t>Gran dependència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…diverses vegades al dia i necessita la presència indispensable i continua d’una altra persona.</a:t>
                      </a:r>
                      <a:endParaRPr sz="17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18" name="Google Shape;218;p5"/>
          <p:cNvSpPr/>
          <p:nvPr/>
        </p:nvSpPr>
        <p:spPr>
          <a:xfrm>
            <a:off x="457200" y="939325"/>
            <a:ext cx="5441100" cy="2004300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persones que veuen </a:t>
            </a:r>
            <a:r>
              <a:rPr lang="ca-ES" sz="2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reduïda la seva autonomia </a:t>
            </a: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fins al punt que necessiten </a:t>
            </a:r>
            <a:r>
              <a:rPr lang="ca-ES" sz="2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suport extern</a:t>
            </a: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per al funcionament diari, són </a:t>
            </a:r>
            <a:r>
              <a:rPr lang="ca-ES" sz="2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persones dependents</a:t>
            </a:r>
            <a:r>
              <a:rPr lang="ca-E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ba0e5d71b_0_8"/>
          <p:cNvSpPr txBox="1">
            <a:spLocks noGrp="1"/>
          </p:cNvSpPr>
          <p:nvPr>
            <p:ph type="title"/>
          </p:nvPr>
        </p:nvSpPr>
        <p:spPr>
          <a:xfrm>
            <a:off x="307975" y="7922"/>
            <a:ext cx="82296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8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0"/>
              <a:buChar char="❖"/>
            </a:pPr>
            <a:r>
              <a:rPr lang="ca-ES" sz="2840" b="1">
                <a:solidFill>
                  <a:srgbClr val="000000"/>
                </a:solidFill>
              </a:rPr>
              <a:t>CAUSES de la dependència</a:t>
            </a:r>
            <a:endParaRPr sz="3600"/>
          </a:p>
        </p:txBody>
      </p:sp>
      <p:sp>
        <p:nvSpPr>
          <p:cNvPr id="224" name="Google Shape;224;g10ba0e5d71b_0_8"/>
          <p:cNvSpPr/>
          <p:nvPr/>
        </p:nvSpPr>
        <p:spPr>
          <a:xfrm>
            <a:off x="545075" y="1065000"/>
            <a:ext cx="3725400" cy="2364000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1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dependència </a:t>
            </a:r>
            <a:r>
              <a:rPr lang="ca-ES"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està associada a una </a:t>
            </a:r>
            <a:r>
              <a:rPr lang="ca-E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pèrdua</a:t>
            </a:r>
            <a:r>
              <a:rPr lang="ca-ES" sz="21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 a una </a:t>
            </a:r>
            <a:r>
              <a:rPr lang="ca-E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mancança</a:t>
            </a:r>
            <a:r>
              <a:rPr lang="ca-ES"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en el desenvolupament de certes </a:t>
            </a:r>
            <a:r>
              <a:rPr lang="ca-ES" sz="21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habilitats</a:t>
            </a:r>
            <a:r>
              <a:rPr lang="ca-ES"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0ba0e5d71b_0_8" descr="Autonomía Personal y Dependencia | Discapne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0ba0e5d71b_0_8" descr="Autonomía Personal y Dependencia | Discapnet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0ba0e5d71b_0_8"/>
          <p:cNvSpPr/>
          <p:nvPr/>
        </p:nvSpPr>
        <p:spPr>
          <a:xfrm>
            <a:off x="375600" y="3666875"/>
            <a:ext cx="8513400" cy="290730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a-E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PÈRDUA:</a:t>
            </a:r>
            <a:r>
              <a:rPr lang="ca-E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pèrdua d’algunes habilitats que la persona abans tenia i ara no té. Es dona per envelliment, malaltia o accident. Les pèrdues per envelliment acostumen a ser progressives mentre que les d’accident són immediates i traumàtiques.</a:t>
            </a: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a-E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MANCANÇA:</a:t>
            </a:r>
            <a:r>
              <a:rPr lang="ca-ES" sz="21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a-ES" sz="1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falta d’habilitats que no s’han arribat a adquirir, és a dir, que mai s’han tingut. Per exemple: una discapacitat o malaltia congènita </a:t>
            </a:r>
            <a:r>
              <a:rPr lang="ca-ES" sz="2100" b="0" i="1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a-ES" sz="1900" b="0" i="1" u="none" strike="noStrike" cap="none">
                <a:solidFill>
                  <a:srgbClr val="202124"/>
                </a:solidFill>
                <a:latin typeface="Avenir"/>
                <a:ea typeface="Avenir"/>
                <a:cs typeface="Avenir"/>
                <a:sym typeface="Avenir"/>
              </a:rPr>
              <a:t>que es manifesta des d’abans del naixement; que neix amb la persona).</a:t>
            </a:r>
            <a:endParaRPr sz="21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8" name="Google Shape;228;g10ba0e5d71b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900" y="1196754"/>
            <a:ext cx="3844900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2594</Words>
  <Application>Microsoft Macintosh PowerPoint</Application>
  <PresentationFormat>Presentación en pantalla (4:3)</PresentationFormat>
  <Paragraphs>283</Paragraphs>
  <Slides>24</Slides>
  <Notes>24</Notes>
  <HiddenSlides>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1_Tema de Office</vt:lpstr>
      <vt:lpstr>Tema de Office</vt:lpstr>
      <vt:lpstr>1_Tema de Office</vt:lpstr>
      <vt:lpstr>MP213 ATENCIÓ I SUPORT PSICOSOCIAL</vt:lpstr>
      <vt:lpstr>MP213 ATENCIÓ I SUPORT PSICOSOCIAL</vt:lpstr>
      <vt:lpstr>1. L’AUTONOMIA PERSONAL I LA DEPENDÈNCIA </vt:lpstr>
      <vt:lpstr>Presentación de PowerPoint</vt:lpstr>
      <vt:lpstr>1.1 La independència i l’autodeterminació</vt:lpstr>
      <vt:lpstr>1.2 Les activitats de la vida diària (AVD)</vt:lpstr>
      <vt:lpstr>Per tant, tenir AUTONOMIA PERSONAL requereix:</vt:lpstr>
      <vt:lpstr>1.3 Les persones en situació de dependència</vt:lpstr>
      <vt:lpstr>CAUSES de la dependència</vt:lpstr>
      <vt:lpstr>FACTORS que condicionen la dependència</vt:lpstr>
      <vt:lpstr>2. LES HABILITATS D’AUTONOMIA PERSONAL (HAP)</vt:lpstr>
      <vt:lpstr>2.1 HABILITAT, HÀBIT, RUTINA </vt:lpstr>
      <vt:lpstr>2.2 La importància de les rutines en l’aprenentatge</vt:lpstr>
      <vt:lpstr>Presentación de PowerPoint</vt:lpstr>
      <vt:lpstr>3. ÀREES D’INTERVENCIÓ EN HAP </vt:lpstr>
      <vt:lpstr>ÀREES D’INTERVENCIÓ EN HAP </vt:lpstr>
      <vt:lpstr>ÀREES D’INTERVENCIÓ EN HAP </vt:lpstr>
      <vt:lpstr>3.1 AVD per àrees d’intervenció en hap</vt:lpstr>
      <vt:lpstr>Presentación de PowerPoint</vt:lpstr>
      <vt:lpstr>3.2 Els suports en l’aprenentatge d’HAP</vt:lpstr>
      <vt:lpstr>4. FASES DEL PROCÉS D’ENSENYAMENT/APRENENTATGE DE LES HAP</vt:lpstr>
      <vt:lpstr>FASES DEL PROCÉS D’ENSENYAMENT/APRENENTATGE DE LES HAP</vt:lpstr>
      <vt:lpstr>FASES DEL PROCÉS D’ENSENYAMENT/APRENENTATGE DE LES HAP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MP213 ATENCIÓ I SUPORT PSICOSOCIAL</dc:title>
  <dc:creator>dolors</dc:creator>
  <cp:lastModifiedBy>Kira</cp:lastModifiedBy>
  <cp:revision>1</cp:revision>
  <dcterms:created xsi:type="dcterms:W3CDTF">2021-11-01T16:54:26Z</dcterms:created>
  <dcterms:modified xsi:type="dcterms:W3CDTF">2024-10-21T10:34:35Z</dcterms:modified>
</cp:coreProperties>
</file>