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amadoz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b="1" dirty="0">
                <a:solidFill>
                  <a:srgbClr val="A53010"/>
                </a:solidFill>
              </a:rPr>
              <a:t>LA RÈTORICA VISUAL</a:t>
            </a:r>
            <a:endParaRPr lang="es-ES" b="1" dirty="0">
              <a:solidFill>
                <a:srgbClr val="A5301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959" y="0"/>
            <a:ext cx="2238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946678" y="6488668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A53010"/>
                </a:solidFill>
              </a:rPr>
              <a:t>Hipèrbole</a:t>
            </a:r>
            <a:r>
              <a:rPr lang="es-ES" dirty="0" smtClean="0">
                <a:solidFill>
                  <a:srgbClr val="A53010"/>
                </a:solidFill>
              </a:rPr>
              <a:t> visual </a:t>
            </a:r>
            <a:endParaRPr lang="es-ES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5921" y="695459"/>
            <a:ext cx="9852338" cy="123110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b="1" u="sng" dirty="0" smtClean="0">
                <a:solidFill>
                  <a:srgbClr val="A53010"/>
                </a:solidFill>
              </a:rPr>
              <a:t>c) </a:t>
            </a:r>
            <a:r>
              <a:rPr lang="es-ES" b="1" u="sng" dirty="0" err="1" smtClean="0">
                <a:solidFill>
                  <a:srgbClr val="A53010"/>
                </a:solidFill>
              </a:rPr>
              <a:t>Hipèrbole</a:t>
            </a:r>
            <a:endParaRPr lang="es-ES" b="1" u="sng" dirty="0" smtClean="0">
              <a:solidFill>
                <a:srgbClr val="A53010"/>
              </a:solidFill>
            </a:endParaRPr>
          </a:p>
          <a:p>
            <a:endParaRPr lang="es-ES" sz="1400" dirty="0" smtClean="0"/>
          </a:p>
          <a:p>
            <a:r>
              <a:rPr lang="es-ES" sz="1400" dirty="0" err="1" smtClean="0"/>
              <a:t>Consisteix</a:t>
            </a:r>
            <a:r>
              <a:rPr lang="es-ES" sz="1400" dirty="0" smtClean="0"/>
              <a:t> en una </a:t>
            </a:r>
            <a:r>
              <a:rPr lang="es-ES" sz="1400" dirty="0" err="1" smtClean="0"/>
              <a:t>exageració</a:t>
            </a:r>
            <a:r>
              <a:rPr lang="es-ES" sz="1400" dirty="0" smtClean="0"/>
              <a:t>, que </a:t>
            </a:r>
            <a:r>
              <a:rPr lang="es-ES" sz="1400" dirty="0" err="1" smtClean="0"/>
              <a:t>permet</a:t>
            </a:r>
            <a:r>
              <a:rPr lang="es-ES" sz="1400" dirty="0" smtClean="0"/>
              <a:t> </a:t>
            </a:r>
            <a:r>
              <a:rPr lang="es-ES" sz="1400" dirty="0" err="1" smtClean="0"/>
              <a:t>emfatitzar</a:t>
            </a:r>
            <a:r>
              <a:rPr lang="es-ES" sz="1400" dirty="0" smtClean="0"/>
              <a:t> i </a:t>
            </a:r>
            <a:r>
              <a:rPr lang="es-ES" sz="1400" dirty="0" err="1" smtClean="0"/>
              <a:t>fer</a:t>
            </a:r>
            <a:r>
              <a:rPr lang="es-ES" sz="1400" dirty="0" smtClean="0"/>
              <a:t> </a:t>
            </a:r>
            <a:r>
              <a:rPr lang="es-ES" sz="1400" dirty="0" err="1" smtClean="0"/>
              <a:t>més</a:t>
            </a:r>
            <a:r>
              <a:rPr lang="es-ES" sz="1400" dirty="0" smtClean="0"/>
              <a:t> </a:t>
            </a:r>
            <a:r>
              <a:rPr lang="es-ES" sz="1400" dirty="0" err="1" smtClean="0"/>
              <a:t>convincent</a:t>
            </a:r>
            <a:r>
              <a:rPr lang="es-ES" sz="1400" dirty="0" smtClean="0"/>
              <a:t> el </a:t>
            </a:r>
            <a:r>
              <a:rPr lang="es-ES" sz="1400" dirty="0" err="1" smtClean="0"/>
              <a:t>missatge</a:t>
            </a:r>
            <a:r>
              <a:rPr lang="es-ES" sz="1400" dirty="0" smtClean="0"/>
              <a:t> visual</a:t>
            </a:r>
          </a:p>
          <a:p>
            <a:r>
              <a:rPr lang="es-ES" sz="1400" dirty="0" smtClean="0"/>
              <a:t>La frase “ el </a:t>
            </a:r>
            <a:r>
              <a:rPr lang="es-ES" sz="1400" dirty="0" err="1" smtClean="0"/>
              <a:t>meu</a:t>
            </a:r>
            <a:r>
              <a:rPr lang="es-ES" sz="1400" dirty="0" smtClean="0"/>
              <a:t> </a:t>
            </a:r>
            <a:r>
              <a:rPr lang="es-ES" sz="1400" dirty="0" err="1" smtClean="0"/>
              <a:t>acudit</a:t>
            </a:r>
            <a:r>
              <a:rPr lang="es-ES" sz="1400" dirty="0" smtClean="0"/>
              <a:t> </a:t>
            </a:r>
            <a:r>
              <a:rPr lang="es-ES" sz="1400" dirty="0" err="1" smtClean="0"/>
              <a:t>ens</a:t>
            </a:r>
            <a:r>
              <a:rPr lang="es-ES" sz="1400" dirty="0" smtClean="0"/>
              <a:t> va </a:t>
            </a:r>
            <a:r>
              <a:rPr lang="es-ES" sz="1400" dirty="0" err="1" smtClean="0"/>
              <a:t>fer</a:t>
            </a:r>
            <a:r>
              <a:rPr lang="es-ES" sz="1400" dirty="0" smtClean="0"/>
              <a:t> morir de </a:t>
            </a:r>
            <a:r>
              <a:rPr lang="es-ES" sz="1400" dirty="0" err="1" smtClean="0"/>
              <a:t>riure</a:t>
            </a:r>
            <a:r>
              <a:rPr lang="es-ES" sz="1400" dirty="0" smtClean="0"/>
              <a:t>” </a:t>
            </a:r>
            <a:r>
              <a:rPr lang="es-ES" sz="1400" dirty="0" err="1" smtClean="0"/>
              <a:t>és</a:t>
            </a:r>
            <a:r>
              <a:rPr lang="es-ES" sz="1400" dirty="0" smtClean="0"/>
              <a:t> un </a:t>
            </a:r>
            <a:r>
              <a:rPr lang="es-ES" sz="1400" dirty="0" err="1" smtClean="0"/>
              <a:t>exemple</a:t>
            </a:r>
            <a:r>
              <a:rPr lang="es-ES" sz="1400" dirty="0" smtClean="0"/>
              <a:t> </a:t>
            </a:r>
            <a:r>
              <a:rPr lang="es-ES" sz="1400" dirty="0" err="1" smtClean="0"/>
              <a:t>d’hipérbole</a:t>
            </a:r>
            <a:r>
              <a:rPr lang="es-ES" sz="1400" dirty="0" smtClean="0"/>
              <a:t>.</a:t>
            </a:r>
            <a:endParaRPr lang="es-ES" sz="1400" dirty="0"/>
          </a:p>
          <a:p>
            <a:endParaRPr lang="es-ES" sz="1400" dirty="0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 r="37821"/>
          <a:stretch/>
        </p:blipFill>
        <p:spPr bwMode="auto">
          <a:xfrm>
            <a:off x="1814150" y="2625307"/>
            <a:ext cx="1499800" cy="165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anuncio publicitario  hipèrbo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3" t="2549" r="29043" b="9633"/>
          <a:stretch/>
        </p:blipFill>
        <p:spPr bwMode="auto">
          <a:xfrm>
            <a:off x="1803310" y="4405573"/>
            <a:ext cx="1498029" cy="222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http://4.bp.blogspot.com/_Z7x8rnjI8EE/TBnnTnFyPJI/AAAAAAAAN0E/-k4C54iUFQM/s400/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69" y="2625307"/>
            <a:ext cx="3515934" cy="40008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7959143" y="3625359"/>
            <a:ext cx="3709116" cy="30008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/>
              <a:t>En el </a:t>
            </a:r>
            <a:r>
              <a:rPr lang="es-ES" sz="1400" dirty="0" err="1" smtClean="0"/>
              <a:t>cartell</a:t>
            </a:r>
            <a:r>
              <a:rPr lang="es-ES" sz="1400" dirty="0" smtClean="0"/>
              <a:t> </a:t>
            </a:r>
            <a:r>
              <a:rPr lang="es-ES" sz="1400" dirty="0" err="1" smtClean="0"/>
              <a:t>publicitari</a:t>
            </a:r>
            <a:r>
              <a:rPr lang="es-ES" sz="1400" dirty="0" smtClean="0"/>
              <a:t>  no </a:t>
            </a:r>
            <a:r>
              <a:rPr lang="es-ES" sz="1400" dirty="0" err="1" smtClean="0"/>
              <a:t>és</a:t>
            </a:r>
            <a:r>
              <a:rPr lang="es-ES" sz="1400" dirty="0" smtClean="0"/>
              <a:t> la cara el que representa la persona, </a:t>
            </a:r>
            <a:r>
              <a:rPr lang="es-ES" sz="1400" dirty="0" err="1" smtClean="0"/>
              <a:t>és</a:t>
            </a:r>
            <a:r>
              <a:rPr lang="es-ES" sz="1400" dirty="0" smtClean="0"/>
              <a:t> el </a:t>
            </a:r>
            <a:r>
              <a:rPr lang="es-ES" sz="1400" dirty="0" err="1" smtClean="0"/>
              <a:t>tors</a:t>
            </a:r>
            <a:r>
              <a:rPr lang="es-ES" sz="1400" dirty="0" smtClean="0"/>
              <a:t>.  </a:t>
            </a:r>
            <a:r>
              <a:rPr lang="es-ES" sz="1400" dirty="0" err="1" smtClean="0"/>
              <a:t>Aquest</a:t>
            </a:r>
            <a:r>
              <a:rPr lang="es-ES" sz="1400" dirty="0" smtClean="0"/>
              <a:t> representa la </a:t>
            </a:r>
            <a:r>
              <a:rPr lang="es-ES" sz="1400" dirty="0" err="1" smtClean="0"/>
              <a:t>totalitat</a:t>
            </a:r>
            <a:r>
              <a:rPr lang="es-ES" sz="1400" dirty="0" smtClean="0"/>
              <a:t> de </a:t>
            </a:r>
            <a:r>
              <a:rPr lang="es-ES" sz="1400" dirty="0" err="1" smtClean="0"/>
              <a:t>l’home</a:t>
            </a:r>
            <a:r>
              <a:rPr lang="es-ES" sz="1400" dirty="0" smtClean="0"/>
              <a:t> </a:t>
            </a:r>
            <a:r>
              <a:rPr lang="es-ES" sz="1400" b="1" dirty="0" smtClean="0"/>
              <a:t>(sinécdoque).</a:t>
            </a:r>
          </a:p>
          <a:p>
            <a:pPr>
              <a:lnSpc>
                <a:spcPct val="150000"/>
              </a:lnSpc>
            </a:pPr>
            <a:r>
              <a:rPr lang="es-ES" sz="1400" dirty="0" smtClean="0"/>
              <a:t>També hi ha una </a:t>
            </a:r>
            <a:r>
              <a:rPr lang="es-ES" sz="1400" b="1" dirty="0" smtClean="0"/>
              <a:t>hipérbole</a:t>
            </a:r>
            <a:r>
              <a:rPr lang="es-ES" sz="1400" dirty="0"/>
              <a:t> </a:t>
            </a:r>
            <a:r>
              <a:rPr lang="es-ES" sz="1400" dirty="0" smtClean="0"/>
              <a:t>en </a:t>
            </a:r>
            <a:r>
              <a:rPr lang="es-ES" sz="1400" dirty="0" err="1" smtClean="0"/>
              <a:t>aquesta</a:t>
            </a:r>
            <a:r>
              <a:rPr lang="es-ES" sz="1400" dirty="0" smtClean="0"/>
              <a:t> </a:t>
            </a:r>
            <a:r>
              <a:rPr lang="es-ES" sz="1400" dirty="0" err="1" smtClean="0"/>
              <a:t>imatge</a:t>
            </a:r>
            <a:r>
              <a:rPr lang="es-ES" sz="1400" dirty="0"/>
              <a:t> </a:t>
            </a:r>
            <a:r>
              <a:rPr lang="es-ES" sz="1400" dirty="0" err="1" smtClean="0"/>
              <a:t>perquè</a:t>
            </a:r>
            <a:r>
              <a:rPr lang="es-ES" sz="1400" dirty="0" smtClean="0"/>
              <a:t> la </a:t>
            </a:r>
            <a:r>
              <a:rPr lang="es-ES" sz="1400" dirty="0" err="1" smtClean="0"/>
              <a:t>il·luminació</a:t>
            </a:r>
            <a:r>
              <a:rPr lang="es-ES" sz="1400" dirty="0" smtClean="0"/>
              <a:t> potencia i </a:t>
            </a:r>
            <a:r>
              <a:rPr lang="es-ES" sz="1400" b="1" dirty="0" smtClean="0"/>
              <a:t>exagera</a:t>
            </a:r>
            <a:r>
              <a:rPr lang="es-ES" sz="1400" dirty="0" smtClean="0"/>
              <a:t> </a:t>
            </a:r>
            <a:r>
              <a:rPr lang="es-ES" sz="1400" dirty="0" err="1" smtClean="0"/>
              <a:t>retoricament</a:t>
            </a:r>
            <a:r>
              <a:rPr lang="es-ES" sz="1400" dirty="0" smtClean="0"/>
              <a:t>  el </a:t>
            </a:r>
            <a:r>
              <a:rPr lang="es-ES" sz="1400" dirty="0" err="1" smtClean="0"/>
              <a:t>volum</a:t>
            </a:r>
            <a:r>
              <a:rPr lang="es-ES" sz="1400" dirty="0" smtClean="0"/>
              <a:t> de la </a:t>
            </a:r>
            <a:r>
              <a:rPr lang="es-ES" sz="1400" dirty="0" err="1" smtClean="0"/>
              <a:t>massa</a:t>
            </a:r>
            <a:r>
              <a:rPr lang="es-ES" sz="1400" dirty="0" smtClean="0"/>
              <a:t> muscular per a </a:t>
            </a:r>
            <a:r>
              <a:rPr lang="es-ES" sz="1400" dirty="0" err="1" smtClean="0"/>
              <a:t>fer</a:t>
            </a:r>
            <a:r>
              <a:rPr lang="es-ES" sz="1400" dirty="0" smtClean="0"/>
              <a:t> </a:t>
            </a:r>
            <a:r>
              <a:rPr lang="es-ES" sz="1400" dirty="0" err="1" smtClean="0"/>
              <a:t>més</a:t>
            </a:r>
            <a:r>
              <a:rPr lang="es-ES" sz="1400" dirty="0" smtClean="0"/>
              <a:t> </a:t>
            </a:r>
            <a:r>
              <a:rPr lang="es-ES" sz="1400" dirty="0" err="1" smtClean="0"/>
              <a:t>convincent</a:t>
            </a:r>
            <a:r>
              <a:rPr lang="es-ES" sz="1400" dirty="0" smtClean="0"/>
              <a:t> el </a:t>
            </a:r>
            <a:r>
              <a:rPr lang="es-ES" sz="1400" dirty="0" err="1" smtClean="0"/>
              <a:t>missatge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541914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15921" y="695459"/>
            <a:ext cx="9852338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b="1" u="sng" dirty="0" smtClean="0">
                <a:solidFill>
                  <a:srgbClr val="A53010"/>
                </a:solidFill>
              </a:rPr>
              <a:t>c) </a:t>
            </a:r>
            <a:r>
              <a:rPr lang="es-ES" b="1" u="sng" dirty="0" err="1" smtClean="0">
                <a:solidFill>
                  <a:srgbClr val="A53010"/>
                </a:solidFill>
              </a:rPr>
              <a:t>Prosopeia</a:t>
            </a:r>
            <a:r>
              <a:rPr lang="es-ES" b="1" u="sng" dirty="0" smtClean="0">
                <a:solidFill>
                  <a:srgbClr val="A53010"/>
                </a:solidFill>
              </a:rPr>
              <a:t>  o </a:t>
            </a:r>
            <a:r>
              <a:rPr lang="es-ES" b="1" u="sng" dirty="0" err="1" smtClean="0">
                <a:solidFill>
                  <a:srgbClr val="A53010"/>
                </a:solidFill>
              </a:rPr>
              <a:t>personificació</a:t>
            </a:r>
            <a:endParaRPr lang="es-ES" b="1" u="sng" dirty="0" smtClean="0">
              <a:solidFill>
                <a:srgbClr val="A53010"/>
              </a:solidFill>
            </a:endParaRPr>
          </a:p>
          <a:p>
            <a:endParaRPr lang="es-ES" sz="1400" dirty="0" smtClean="0"/>
          </a:p>
          <a:p>
            <a:r>
              <a:rPr lang="es-ES" sz="1400" dirty="0" err="1" smtClean="0"/>
              <a:t>Consisteix</a:t>
            </a:r>
            <a:r>
              <a:rPr lang="es-ES" sz="1400" dirty="0" smtClean="0"/>
              <a:t> a personificar  </a:t>
            </a:r>
            <a:r>
              <a:rPr lang="es-ES" sz="1400" dirty="0" err="1" smtClean="0"/>
              <a:t>objectes</a:t>
            </a:r>
            <a:r>
              <a:rPr lang="es-ES" sz="1400" dirty="0" smtClean="0"/>
              <a:t> </a:t>
            </a:r>
            <a:r>
              <a:rPr lang="es-ES" sz="1400" dirty="0" err="1" smtClean="0"/>
              <a:t>inanimats</a:t>
            </a:r>
            <a:r>
              <a:rPr lang="es-ES" sz="1400" dirty="0" smtClean="0"/>
              <a:t> o </a:t>
            </a:r>
            <a:r>
              <a:rPr lang="es-ES" sz="1400" dirty="0" err="1" smtClean="0"/>
              <a:t>animals</a:t>
            </a:r>
            <a:r>
              <a:rPr lang="es-ES" sz="1400" dirty="0" smtClean="0"/>
              <a:t> i a </a:t>
            </a:r>
            <a:r>
              <a:rPr lang="es-ES" sz="1400" dirty="0" err="1" smtClean="0"/>
              <a:t>atorgar</a:t>
            </a:r>
            <a:r>
              <a:rPr lang="es-ES" sz="1400" dirty="0" smtClean="0"/>
              <a:t>-los </a:t>
            </a:r>
            <a:r>
              <a:rPr lang="es-ES" sz="1400" dirty="0" err="1" smtClean="0"/>
              <a:t>valors</a:t>
            </a:r>
            <a:r>
              <a:rPr lang="es-ES" sz="1400" dirty="0" smtClean="0"/>
              <a:t> </a:t>
            </a:r>
            <a:r>
              <a:rPr lang="es-ES" sz="1400" dirty="0" err="1" smtClean="0"/>
              <a:t>animats</a:t>
            </a:r>
            <a:r>
              <a:rPr lang="es-ES" sz="1400" dirty="0" smtClean="0"/>
              <a:t> o </a:t>
            </a:r>
            <a:r>
              <a:rPr lang="es-ES" sz="1400" dirty="0" err="1" smtClean="0"/>
              <a:t>humans</a:t>
            </a:r>
            <a:r>
              <a:rPr lang="es-ES" sz="1400" dirty="0" smtClean="0"/>
              <a:t>. </a:t>
            </a:r>
            <a:endParaRPr lang="es-ES" sz="1400" dirty="0"/>
          </a:p>
          <a:p>
            <a:r>
              <a:rPr lang="es-ES" sz="1400" dirty="0" smtClean="0"/>
              <a:t>La frase “ Li va </a:t>
            </a:r>
            <a:r>
              <a:rPr lang="es-ES" sz="1400" dirty="0" err="1" smtClean="0"/>
              <a:t>fer</a:t>
            </a:r>
            <a:r>
              <a:rPr lang="es-ES" sz="1400" dirty="0" smtClean="0"/>
              <a:t> mal el sol”  </a:t>
            </a:r>
            <a:r>
              <a:rPr lang="es-ES" sz="1400" dirty="0" err="1" smtClean="0"/>
              <a:t>són</a:t>
            </a:r>
            <a:r>
              <a:rPr lang="es-ES" sz="1400" dirty="0" smtClean="0"/>
              <a:t> </a:t>
            </a:r>
            <a:r>
              <a:rPr lang="es-ES" sz="1400" dirty="0" err="1" smtClean="0"/>
              <a:t>exemples</a:t>
            </a:r>
            <a:r>
              <a:rPr lang="es-ES" sz="1400" dirty="0" smtClean="0"/>
              <a:t> de </a:t>
            </a:r>
            <a:r>
              <a:rPr lang="es-ES" sz="1400" dirty="0" err="1" smtClean="0"/>
              <a:t>prosopeia</a:t>
            </a:r>
            <a:r>
              <a:rPr lang="es-ES" sz="1400" dirty="0" smtClean="0"/>
              <a:t>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71518" y="4552671"/>
            <a:ext cx="3992450" cy="23544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 smtClean="0"/>
              <a:t>En </a:t>
            </a:r>
            <a:r>
              <a:rPr lang="es-ES" sz="1400" dirty="0" err="1" smtClean="0"/>
              <a:t>l’anunci</a:t>
            </a:r>
            <a:r>
              <a:rPr lang="es-ES" sz="1400" dirty="0" smtClean="0"/>
              <a:t> </a:t>
            </a:r>
            <a:r>
              <a:rPr lang="es-ES" sz="1400" dirty="0" err="1" smtClean="0"/>
              <a:t>publicitari</a:t>
            </a:r>
            <a:r>
              <a:rPr lang="es-ES" sz="1400" dirty="0" smtClean="0"/>
              <a:t>  les </a:t>
            </a:r>
            <a:r>
              <a:rPr lang="es-ES" sz="1400" dirty="0" err="1" smtClean="0"/>
              <a:t>sabates</a:t>
            </a:r>
            <a:r>
              <a:rPr lang="es-ES" sz="1400" dirty="0" smtClean="0"/>
              <a:t> </a:t>
            </a:r>
            <a:r>
              <a:rPr lang="es-ES" sz="1400" dirty="0" err="1" smtClean="0"/>
              <a:t>adquireixen</a:t>
            </a:r>
            <a:r>
              <a:rPr lang="es-ES" sz="1400" dirty="0" smtClean="0"/>
              <a:t>  </a:t>
            </a:r>
            <a:r>
              <a:rPr lang="es-ES" sz="1400" dirty="0" err="1" smtClean="0"/>
              <a:t>qualitats</a:t>
            </a:r>
            <a:r>
              <a:rPr lang="es-ES" sz="1400" dirty="0" smtClean="0"/>
              <a:t> humanes: respiren. </a:t>
            </a:r>
            <a:endParaRPr lang="es-ES" sz="1400" dirty="0"/>
          </a:p>
          <a:p>
            <a:pPr>
              <a:lnSpc>
                <a:spcPct val="150000"/>
              </a:lnSpc>
            </a:pPr>
            <a:r>
              <a:rPr lang="es-ES" sz="1400" dirty="0" err="1" smtClean="0"/>
              <a:t>Mitjançant</a:t>
            </a:r>
            <a:r>
              <a:rPr lang="es-ES" sz="1400" dirty="0" smtClean="0"/>
              <a:t> una </a:t>
            </a:r>
            <a:r>
              <a:rPr lang="es-ES" sz="1400" b="1" dirty="0" smtClean="0"/>
              <a:t>hipérbole</a:t>
            </a:r>
            <a:r>
              <a:rPr lang="es-ES" sz="1400" dirty="0" smtClean="0"/>
              <a:t> visual (</a:t>
            </a:r>
            <a:r>
              <a:rPr lang="es-ES" sz="1400" dirty="0" err="1" smtClean="0"/>
              <a:t>s’exagera</a:t>
            </a:r>
            <a:r>
              <a:rPr lang="es-ES" sz="1400" dirty="0" smtClean="0"/>
              <a:t> el </a:t>
            </a:r>
            <a:r>
              <a:rPr lang="es-ES" sz="1400" dirty="0" err="1" smtClean="0"/>
              <a:t>sentit</a:t>
            </a:r>
            <a:r>
              <a:rPr lang="es-ES" sz="1400" dirty="0" smtClean="0"/>
              <a:t> literal de </a:t>
            </a:r>
            <a:r>
              <a:rPr lang="es-ES" sz="1400" dirty="0" err="1" smtClean="0"/>
              <a:t>l’aire</a:t>
            </a:r>
            <a:r>
              <a:rPr lang="es-ES" sz="1400" dirty="0" smtClean="0"/>
              <a:t> que </a:t>
            </a:r>
            <a:r>
              <a:rPr lang="es-ES" sz="1400" dirty="0" err="1" smtClean="0"/>
              <a:t>surt</a:t>
            </a:r>
            <a:r>
              <a:rPr lang="es-ES" sz="1400" dirty="0" smtClean="0"/>
              <a:t> de les </a:t>
            </a:r>
            <a:r>
              <a:rPr lang="es-ES" sz="1400" dirty="0" err="1" smtClean="0"/>
              <a:t>sabates</a:t>
            </a:r>
            <a:r>
              <a:rPr lang="es-ES" sz="1400" dirty="0" smtClean="0"/>
              <a:t>) es </a:t>
            </a:r>
            <a:r>
              <a:rPr lang="es-ES" sz="1400" dirty="0" err="1" smtClean="0"/>
              <a:t>reforça</a:t>
            </a:r>
            <a:r>
              <a:rPr lang="es-ES" sz="1400" dirty="0" smtClean="0"/>
              <a:t> el </a:t>
            </a:r>
            <a:r>
              <a:rPr lang="es-ES" sz="1400" dirty="0" err="1" smtClean="0"/>
              <a:t>sentit</a:t>
            </a:r>
            <a:r>
              <a:rPr lang="es-ES" sz="1400" dirty="0" smtClean="0"/>
              <a:t> </a:t>
            </a:r>
            <a:r>
              <a:rPr lang="es-ES" sz="1400" dirty="0" err="1" smtClean="0"/>
              <a:t>figurat</a:t>
            </a:r>
            <a:r>
              <a:rPr lang="es-ES" sz="1400" dirty="0" smtClean="0"/>
              <a:t> de la </a:t>
            </a:r>
            <a:r>
              <a:rPr lang="es-ES" sz="1400" dirty="0" err="1" smtClean="0"/>
              <a:t>transpiració</a:t>
            </a:r>
            <a:r>
              <a:rPr lang="es-ES" sz="1400" dirty="0"/>
              <a:t> </a:t>
            </a:r>
            <a:r>
              <a:rPr lang="es-ES" sz="1400" dirty="0" err="1" smtClean="0"/>
              <a:t>atorgant</a:t>
            </a:r>
            <a:r>
              <a:rPr lang="es-ES" sz="1400" dirty="0" smtClean="0"/>
              <a:t>-li </a:t>
            </a:r>
            <a:r>
              <a:rPr lang="es-ES" sz="1400" b="1" dirty="0" err="1" smtClean="0"/>
              <a:t>valors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humans</a:t>
            </a:r>
            <a:r>
              <a:rPr lang="es-ES" sz="1400" b="1" dirty="0" smtClean="0"/>
              <a:t> a les </a:t>
            </a:r>
            <a:r>
              <a:rPr lang="es-ES" sz="1400" b="1" dirty="0" err="1" smtClean="0"/>
              <a:t>sabates</a:t>
            </a:r>
            <a:r>
              <a:rPr lang="es-ES" sz="1400" b="1" dirty="0" smtClean="0"/>
              <a:t> (</a:t>
            </a:r>
            <a:r>
              <a:rPr lang="es-ES" sz="1400" b="1" dirty="0" err="1" smtClean="0"/>
              <a:t>prosopeia</a:t>
            </a:r>
            <a:r>
              <a:rPr lang="es-ES" sz="1400" dirty="0" smtClean="0"/>
              <a:t>)</a:t>
            </a:r>
          </a:p>
        </p:txBody>
      </p:sp>
      <p:sp>
        <p:nvSpPr>
          <p:cNvPr id="5" name="AutoShape 2" descr="Resultado de imagen para anuncio zapatos geox res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4" descr="Resultado de imagen para anuncio zapatos geox respi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1" y="2007634"/>
            <a:ext cx="4048047" cy="24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meditació escultura josep gran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60" y="2007633"/>
            <a:ext cx="27432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8925060" y="6270385"/>
            <a:ext cx="2743199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Meditació</a:t>
            </a:r>
            <a:r>
              <a:rPr lang="es-ES" sz="1400" dirty="0" smtClean="0"/>
              <a:t> (1972). Josep </a:t>
            </a:r>
            <a:r>
              <a:rPr lang="es-ES" sz="1400" dirty="0" err="1" smtClean="0"/>
              <a:t>Granyer</a:t>
            </a:r>
            <a:r>
              <a:rPr lang="es-ES" sz="1400" dirty="0" smtClean="0"/>
              <a:t>.  </a:t>
            </a:r>
            <a:r>
              <a:rPr lang="es-ES" sz="1400" dirty="0" err="1" smtClean="0"/>
              <a:t>Bronze</a:t>
            </a:r>
            <a:r>
              <a:rPr lang="es-ES" sz="1400" dirty="0" smtClean="0"/>
              <a:t>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3570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83344" y="762241"/>
            <a:ext cx="8975405" cy="544117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b="1" u="sng" dirty="0" smtClean="0">
                <a:ln w="0"/>
                <a:solidFill>
                  <a:srgbClr val="A53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La retòrica </a:t>
            </a:r>
          </a:p>
          <a:p>
            <a:pPr>
              <a:lnSpc>
                <a:spcPct val="150000"/>
              </a:lnSpc>
            </a:pPr>
            <a:endParaRPr lang="ca-ES" dirty="0" smtClean="0"/>
          </a:p>
          <a:p>
            <a:pPr>
              <a:lnSpc>
                <a:spcPct val="150000"/>
              </a:lnSpc>
            </a:pPr>
            <a:r>
              <a:rPr lang="ca-ES" dirty="0" smtClean="0"/>
              <a:t>La retòrica és el </a:t>
            </a:r>
            <a:r>
              <a:rPr lang="ca-ES" b="1" dirty="0" smtClean="0"/>
              <a:t>conjunt de recursos que utilitza el llenguatge </a:t>
            </a:r>
            <a:r>
              <a:rPr lang="ca-ES" dirty="0" smtClean="0"/>
              <a:t>per fer arribar el missatge al receptor d’una manera més efectiva. La funció de la retòrica és fonamentalment </a:t>
            </a:r>
            <a:r>
              <a:rPr lang="ca-ES" b="1" dirty="0" smtClean="0"/>
              <a:t>la persuasió</a:t>
            </a:r>
            <a:r>
              <a:rPr lang="ca-ES" dirty="0" smtClean="0"/>
              <a:t>.</a:t>
            </a:r>
          </a:p>
          <a:p>
            <a:pPr>
              <a:lnSpc>
                <a:spcPct val="150000"/>
              </a:lnSpc>
            </a:pPr>
            <a:endParaRPr lang="ca-ES" dirty="0" smtClean="0"/>
          </a:p>
          <a:p>
            <a:pPr>
              <a:lnSpc>
                <a:spcPct val="150000"/>
              </a:lnSpc>
            </a:pPr>
            <a:r>
              <a:rPr lang="ca-ES" dirty="0" smtClean="0"/>
              <a:t>D’una manera natural utilitzem figures retòriques en el llenguatge quotidià per fer més comprensibles situacions difícils  d’entendre o simplement per a fer més efectiva la comunicació. Quan diem que “ens morim de son” o que “tenim la llengua com un fregall” fem servir </a:t>
            </a:r>
            <a:r>
              <a:rPr lang="ca-ES" b="1" dirty="0" smtClean="0"/>
              <a:t>figures retòriques</a:t>
            </a:r>
            <a:r>
              <a:rPr lang="ca-ES" dirty="0" smtClean="0"/>
              <a:t>. És a dir establim </a:t>
            </a:r>
            <a:r>
              <a:rPr lang="ca-ES" b="1" dirty="0" smtClean="0"/>
              <a:t>relacions entre el que diem i el que volem dir</a:t>
            </a:r>
            <a:r>
              <a:rPr lang="ca-ES" dirty="0" smtClean="0"/>
              <a:t>, entre el sentit literal i el sentit figurat, de manera que </a:t>
            </a:r>
            <a:r>
              <a:rPr lang="ca-ES" b="1" dirty="0" smtClean="0"/>
              <a:t>existeixi algun tipus de relació que faci més eficient la comunicació.</a:t>
            </a:r>
          </a:p>
        </p:txBody>
      </p:sp>
    </p:spTree>
    <p:extLst>
      <p:ext uri="{BB962C8B-B14F-4D97-AF65-F5344CB8AC3E}">
        <p14:creationId xmlns:p14="http://schemas.microsoft.com/office/powerpoint/2010/main" val="18050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18953" y="708338"/>
            <a:ext cx="9040968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b="1" u="sng" dirty="0" smtClean="0">
                <a:ln w="0"/>
                <a:solidFill>
                  <a:srgbClr val="A53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La </a:t>
            </a:r>
            <a:r>
              <a:rPr lang="ca-ES" b="1" u="sng" dirty="0">
                <a:ln w="0"/>
                <a:solidFill>
                  <a:srgbClr val="A53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retòrica </a:t>
            </a:r>
            <a:r>
              <a:rPr lang="ca-ES" b="1" u="sng" dirty="0" smtClean="0">
                <a:ln w="0"/>
                <a:solidFill>
                  <a:srgbClr val="A53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la imatge</a:t>
            </a:r>
            <a:endParaRPr lang="ca-ES" b="1" u="sng" dirty="0">
              <a:ln w="0"/>
              <a:solidFill>
                <a:srgbClr val="A5301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ca-ES" dirty="0"/>
          </a:p>
          <a:p>
            <a:pPr>
              <a:lnSpc>
                <a:spcPct val="150000"/>
              </a:lnSpc>
            </a:pPr>
            <a:r>
              <a:rPr lang="ca-ES" dirty="0" smtClean="0"/>
              <a:t>El concepte de retòrica visual va ser creat per </a:t>
            </a:r>
            <a:r>
              <a:rPr lang="ca-ES" b="1" dirty="0" smtClean="0"/>
              <a:t>Roland </a:t>
            </a:r>
            <a:r>
              <a:rPr lang="ca-ES" b="1" dirty="0" err="1" smtClean="0"/>
              <a:t>Barthes</a:t>
            </a:r>
            <a:r>
              <a:rPr lang="ca-ES" b="1" dirty="0" smtClean="0"/>
              <a:t> </a:t>
            </a:r>
            <a:r>
              <a:rPr lang="ca-ES" dirty="0" smtClean="0"/>
              <a:t>en un article publicat l’any 1964. </a:t>
            </a:r>
          </a:p>
          <a:p>
            <a:pPr>
              <a:lnSpc>
                <a:spcPct val="150000"/>
              </a:lnSpc>
            </a:pPr>
            <a:r>
              <a:rPr lang="ca-ES" dirty="0" err="1" smtClean="0"/>
              <a:t>Barthes</a:t>
            </a:r>
            <a:r>
              <a:rPr lang="ca-ES" dirty="0" smtClean="0"/>
              <a:t> explica com els </a:t>
            </a:r>
            <a:r>
              <a:rPr lang="ca-ES" b="1" dirty="0" smtClean="0"/>
              <a:t>recursos retòrics del llenguatge </a:t>
            </a:r>
            <a:r>
              <a:rPr lang="ca-ES" dirty="0" smtClean="0"/>
              <a:t>de la paraula </a:t>
            </a:r>
            <a:r>
              <a:rPr lang="ca-ES" b="1" dirty="0" smtClean="0"/>
              <a:t>són també utilitzats en el llenguatge publicitari,</a:t>
            </a:r>
            <a:r>
              <a:rPr lang="ca-ES" dirty="0" smtClean="0"/>
              <a:t> de manera que el sentit figurat és el contingut propi del missatge.</a:t>
            </a:r>
          </a:p>
          <a:p>
            <a:pPr>
              <a:lnSpc>
                <a:spcPct val="150000"/>
              </a:lnSpc>
            </a:pPr>
            <a:endParaRPr lang="ca-ES" dirty="0"/>
          </a:p>
          <a:p>
            <a:pPr>
              <a:lnSpc>
                <a:spcPct val="150000"/>
              </a:lnSpc>
            </a:pPr>
            <a:r>
              <a:rPr lang="ca-ES" dirty="0" smtClean="0"/>
              <a:t>Amb la retòrica es </a:t>
            </a:r>
            <a:r>
              <a:rPr lang="ca-ES" b="1" dirty="0" smtClean="0"/>
              <a:t>pretén potenciar el missatge per tal d’influir en el receptor </a:t>
            </a:r>
            <a:r>
              <a:rPr lang="ca-ES" dirty="0" smtClean="0"/>
              <a:t>i </a:t>
            </a:r>
            <a:r>
              <a:rPr lang="ca-ES" b="1" dirty="0" smtClean="0"/>
              <a:t>aconseguir</a:t>
            </a:r>
            <a:r>
              <a:rPr lang="ca-ES" dirty="0" smtClean="0"/>
              <a:t> fins hi tot, </a:t>
            </a:r>
            <a:r>
              <a:rPr lang="ca-ES" b="1" dirty="0" smtClean="0"/>
              <a:t>que aquest modifiqui la seva conducta</a:t>
            </a:r>
            <a:r>
              <a:rPr lang="ca-ES" dirty="0" smtClean="0"/>
              <a:t>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6157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8799" y="708337"/>
            <a:ext cx="9131121" cy="563231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ca-ES" b="1" u="sng" dirty="0" smtClean="0">
                <a:ln w="0"/>
                <a:solidFill>
                  <a:srgbClr val="A53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Les figures retòriques</a:t>
            </a:r>
          </a:p>
          <a:p>
            <a:endParaRPr lang="ca-ES" dirty="0" smtClean="0"/>
          </a:p>
          <a:p>
            <a:r>
              <a:rPr lang="ca-ES" dirty="0" smtClean="0"/>
              <a:t>És molt habitual que </a:t>
            </a:r>
            <a:r>
              <a:rPr lang="ca-ES" b="1" dirty="0" smtClean="0"/>
              <a:t>en un missatge visual hi hagi més d’una figura retòrica </a:t>
            </a:r>
            <a:r>
              <a:rPr lang="ca-ES" dirty="0" smtClean="0"/>
              <a:t>actuant al mateix temps. </a:t>
            </a:r>
          </a:p>
          <a:p>
            <a:r>
              <a:rPr lang="ca-ES" dirty="0" smtClean="0"/>
              <a:t>Encara que l’estudi de la retòrica visual se centra en el llenguatge publicitari, també hi ha figures retòriques en l’art.</a:t>
            </a:r>
          </a:p>
          <a:p>
            <a:endParaRPr lang="ca-ES" dirty="0"/>
          </a:p>
          <a:p>
            <a:r>
              <a:rPr lang="ca-ES" dirty="0" smtClean="0"/>
              <a:t>Algunes de les figures retòriques més habituals són:</a:t>
            </a:r>
          </a:p>
          <a:p>
            <a:endParaRPr lang="ca-ES" dirty="0"/>
          </a:p>
          <a:p>
            <a:pPr marL="800100" lvl="1" indent="-342900">
              <a:lnSpc>
                <a:spcPct val="200000"/>
              </a:lnSpc>
              <a:buFont typeface="+mj-lt"/>
              <a:buAutoNum type="alphaLcParenR"/>
            </a:pPr>
            <a:r>
              <a:rPr lang="ca-ES" b="1" dirty="0" smtClean="0">
                <a:solidFill>
                  <a:srgbClr val="A53010"/>
                </a:solidFill>
              </a:rPr>
              <a:t>La metàfora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lphaLcParenR"/>
            </a:pPr>
            <a:r>
              <a:rPr lang="ca-ES" b="1" dirty="0" smtClean="0">
                <a:solidFill>
                  <a:srgbClr val="A53010"/>
                </a:solidFill>
              </a:rPr>
              <a:t>La metonímia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lphaLcParenR"/>
            </a:pPr>
            <a:r>
              <a:rPr lang="ca-ES" b="1" dirty="0" smtClean="0">
                <a:solidFill>
                  <a:srgbClr val="A53010"/>
                </a:solidFill>
              </a:rPr>
              <a:t>La sinècdoque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lphaLcParenR"/>
            </a:pPr>
            <a:r>
              <a:rPr lang="ca-ES" b="1" dirty="0" smtClean="0">
                <a:solidFill>
                  <a:srgbClr val="A53010"/>
                </a:solidFill>
              </a:rPr>
              <a:t>La hipèrbole</a:t>
            </a:r>
          </a:p>
          <a:p>
            <a:pPr marL="800100" lvl="1" indent="-342900">
              <a:lnSpc>
                <a:spcPct val="200000"/>
              </a:lnSpc>
              <a:buFont typeface="+mj-lt"/>
              <a:buAutoNum type="alphaLcParenR"/>
            </a:pPr>
            <a:r>
              <a:rPr lang="ca-ES" b="1" dirty="0" smtClean="0">
                <a:solidFill>
                  <a:srgbClr val="A53010"/>
                </a:solidFill>
              </a:rPr>
              <a:t>La prosopopeia o personificació.</a:t>
            </a:r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32855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828799" y="708337"/>
            <a:ext cx="9131121" cy="329320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ca-ES" b="1" u="sng" dirty="0" smtClean="0">
                <a:ln w="0"/>
                <a:solidFill>
                  <a:srgbClr val="A5301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a) metàfora</a:t>
            </a:r>
          </a:p>
          <a:p>
            <a:endParaRPr lang="ca-ES" dirty="0" smtClean="0"/>
          </a:p>
          <a:p>
            <a:r>
              <a:rPr lang="ca-ES" sz="1400" dirty="0" smtClean="0"/>
              <a:t>Una metàfora consisteix a </a:t>
            </a:r>
            <a:r>
              <a:rPr lang="ca-ES" sz="1400" b="1" dirty="0" smtClean="0"/>
              <a:t>substituir algun element de la imatge per un altre amb el qual té algun tipus de semblança</a:t>
            </a:r>
            <a:r>
              <a:rPr lang="ca-ES" sz="1400" dirty="0" smtClean="0"/>
              <a:t>. Aquesta figura reforça el sentit figurat i permet representar qualitats, conceptes abstractes, simbòlics¡, difícils de materialitzar.</a:t>
            </a:r>
          </a:p>
          <a:p>
            <a:endParaRPr lang="ca-ES" sz="1400" dirty="0"/>
          </a:p>
          <a:p>
            <a:r>
              <a:rPr lang="ca-ES" sz="1400" dirty="0" smtClean="0"/>
              <a:t>L’expressió ”les perles de la teva boca” és un exemple de metàfora, perquè les perles substitueixen les dents. La relació entre els dos objectes és la blancor. </a:t>
            </a:r>
            <a:r>
              <a:rPr lang="ca-ES" sz="1400" b="1" dirty="0" smtClean="0"/>
              <a:t>En la metàfora hi ha un salt entre el sentit literal i el figurat</a:t>
            </a:r>
            <a:r>
              <a:rPr lang="ca-ES" sz="1400" dirty="0" smtClean="0"/>
              <a:t>.</a:t>
            </a:r>
          </a:p>
          <a:p>
            <a:endParaRPr lang="ca-ES" sz="1400" dirty="0"/>
          </a:p>
          <a:p>
            <a:endParaRPr lang="ca-ES" sz="1400" dirty="0" smtClean="0"/>
          </a:p>
          <a:p>
            <a:r>
              <a:rPr lang="ca-ES" sz="1400" b="1" dirty="0" smtClean="0"/>
              <a:t>DEFINICIÓ: </a:t>
            </a:r>
            <a:r>
              <a:rPr lang="es-ES" sz="1400" dirty="0"/>
              <a:t>Figura </a:t>
            </a:r>
            <a:r>
              <a:rPr lang="es-ES" sz="1400" dirty="0" err="1"/>
              <a:t>retòrica</a:t>
            </a:r>
            <a:r>
              <a:rPr lang="es-ES" sz="1400" dirty="0"/>
              <a:t> que </a:t>
            </a:r>
            <a:r>
              <a:rPr lang="es-ES" sz="1400" dirty="0" err="1"/>
              <a:t>consisteix</a:t>
            </a:r>
            <a:r>
              <a:rPr lang="es-ES" sz="1400" dirty="0"/>
              <a:t> a emprar un </a:t>
            </a:r>
            <a:r>
              <a:rPr lang="es-ES" sz="1400" dirty="0" err="1"/>
              <a:t>mot</a:t>
            </a:r>
            <a:r>
              <a:rPr lang="es-ES" sz="1400" dirty="0"/>
              <a:t> que </a:t>
            </a:r>
            <a:r>
              <a:rPr lang="es-ES" sz="1400" dirty="0" err="1"/>
              <a:t>expressa</a:t>
            </a:r>
            <a:r>
              <a:rPr lang="es-ES" sz="1400" dirty="0"/>
              <a:t> </a:t>
            </a:r>
            <a:r>
              <a:rPr lang="es-ES" sz="1400" dirty="0" err="1"/>
              <a:t>literalment</a:t>
            </a:r>
            <a:r>
              <a:rPr lang="es-ES" sz="1400" dirty="0"/>
              <a:t> una cosa per a </a:t>
            </a:r>
            <a:r>
              <a:rPr lang="es-ES" sz="1400" dirty="0" err="1"/>
              <a:t>expressar-ne</a:t>
            </a:r>
            <a:r>
              <a:rPr lang="es-ES" sz="1400" dirty="0"/>
              <a:t> una </a:t>
            </a:r>
            <a:r>
              <a:rPr lang="es-ES" sz="1400" dirty="0" err="1"/>
              <a:t>altra</a:t>
            </a:r>
            <a:r>
              <a:rPr lang="es-ES" sz="1400" dirty="0"/>
              <a:t> que té una </a:t>
            </a:r>
            <a:r>
              <a:rPr lang="es-ES" sz="1400" dirty="0" err="1"/>
              <a:t>certa</a:t>
            </a:r>
            <a:r>
              <a:rPr lang="es-ES" sz="1400" dirty="0"/>
              <a:t> </a:t>
            </a:r>
            <a:r>
              <a:rPr lang="es-ES" sz="1400" dirty="0" err="1"/>
              <a:t>semblança</a:t>
            </a:r>
            <a:r>
              <a:rPr lang="es-ES" sz="1400" dirty="0"/>
              <a:t> </a:t>
            </a:r>
            <a:r>
              <a:rPr lang="es-ES" sz="1400" dirty="0" err="1"/>
              <a:t>amb</a:t>
            </a:r>
            <a:r>
              <a:rPr lang="es-ES" sz="1400" dirty="0"/>
              <a:t> aquella.</a:t>
            </a:r>
            <a:endParaRPr lang="ca-ES" sz="1400" dirty="0" smtClean="0"/>
          </a:p>
          <a:p>
            <a:endParaRPr lang="ca-ES" dirty="0" smtClean="0"/>
          </a:p>
        </p:txBody>
      </p:sp>
      <p:pic>
        <p:nvPicPr>
          <p:cNvPr id="1026" name="Picture 2" descr="Francis Picabia, Le Fiance, 19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443459"/>
            <a:ext cx="2559932" cy="20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76_Chema_Madoz_20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59" y="4416272"/>
            <a:ext cx="2246166" cy="21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311425" y="5967334"/>
            <a:ext cx="164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Metàfora Visual. </a:t>
            </a:r>
          </a:p>
          <a:p>
            <a:r>
              <a:rPr lang="ca-ES" sz="1400" dirty="0" err="1" smtClean="0"/>
              <a:t>Chema</a:t>
            </a:r>
            <a:r>
              <a:rPr lang="ca-ES" sz="1400" dirty="0" smtClean="0"/>
              <a:t> </a:t>
            </a:r>
            <a:r>
              <a:rPr lang="ca-ES" sz="1400" dirty="0"/>
              <a:t>M</a:t>
            </a:r>
            <a:r>
              <a:rPr lang="ca-ES" sz="1400" dirty="0" smtClean="0"/>
              <a:t>adoz</a:t>
            </a:r>
            <a:endParaRPr lang="es-E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442528" y="5640946"/>
            <a:ext cx="2179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El nuvi (1916) Francis </a:t>
            </a:r>
            <a:r>
              <a:rPr lang="ca-ES" sz="1400" dirty="0" err="1" smtClean="0"/>
              <a:t>Picabia</a:t>
            </a:r>
            <a:r>
              <a:rPr lang="ca-ES" sz="1400" dirty="0"/>
              <a:t>. gouache i pintura metàl·lica sobre tela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88808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132822862_3107e6686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23" y="3758652"/>
            <a:ext cx="2260312" cy="25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blicidad.metafo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45" r="2233" b="3905"/>
          <a:stretch/>
        </p:blipFill>
        <p:spPr bwMode="auto">
          <a:xfrm>
            <a:off x="4286847" y="3758652"/>
            <a:ext cx="4123058" cy="25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tafora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23" y="481513"/>
            <a:ext cx="2260312" cy="30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17" y="481512"/>
            <a:ext cx="2371488" cy="30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4" descr="r_DuPont_l05_v05_8b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880316" y="785611"/>
            <a:ext cx="405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A53010"/>
                </a:solidFill>
              </a:rPr>
              <a:t>Metàfores</a:t>
            </a:r>
            <a:r>
              <a:rPr lang="es-ES" dirty="0" smtClean="0">
                <a:solidFill>
                  <a:srgbClr val="A53010"/>
                </a:solidFill>
              </a:rPr>
              <a:t> </a:t>
            </a:r>
            <a:r>
              <a:rPr lang="es-ES" dirty="0" err="1" smtClean="0">
                <a:solidFill>
                  <a:srgbClr val="A53010"/>
                </a:solidFill>
              </a:rPr>
              <a:t>visuals</a:t>
            </a:r>
            <a:r>
              <a:rPr lang="es-ES" dirty="0" smtClean="0">
                <a:solidFill>
                  <a:srgbClr val="A53010"/>
                </a:solidFill>
              </a:rPr>
              <a:t> </a:t>
            </a:r>
            <a:r>
              <a:rPr lang="es-ES" dirty="0" err="1" smtClean="0">
                <a:solidFill>
                  <a:srgbClr val="A53010"/>
                </a:solidFill>
              </a:rPr>
              <a:t>publicitàries</a:t>
            </a:r>
            <a:endParaRPr lang="es-ES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10625" y="1030310"/>
            <a:ext cx="7276564" cy="42473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err="1" smtClean="0">
                <a:solidFill>
                  <a:srgbClr val="A53010"/>
                </a:solidFill>
              </a:rPr>
              <a:t>Exercici</a:t>
            </a:r>
            <a:r>
              <a:rPr lang="es-ES" b="1" dirty="0">
                <a:solidFill>
                  <a:srgbClr val="A53010"/>
                </a:solidFill>
              </a:rPr>
              <a:t> </a:t>
            </a:r>
            <a:r>
              <a:rPr lang="es-ES" b="1" dirty="0" smtClean="0">
                <a:solidFill>
                  <a:srgbClr val="A53010"/>
                </a:solidFill>
              </a:rPr>
              <a:t>sobre la </a:t>
            </a:r>
            <a:r>
              <a:rPr lang="es-ES" b="1" dirty="0" err="1" smtClean="0">
                <a:solidFill>
                  <a:srgbClr val="A53010"/>
                </a:solidFill>
              </a:rPr>
              <a:t>metàfora</a:t>
            </a:r>
            <a:r>
              <a:rPr lang="es-ES" b="1" dirty="0" smtClean="0">
                <a:solidFill>
                  <a:srgbClr val="A53010"/>
                </a:solidFill>
              </a:rPr>
              <a:t> visual</a:t>
            </a:r>
          </a:p>
          <a:p>
            <a:pPr>
              <a:lnSpc>
                <a:spcPct val="150000"/>
              </a:lnSpc>
            </a:pPr>
            <a:endParaRPr lang="es-ES" b="1" dirty="0" smtClean="0">
              <a:solidFill>
                <a:srgbClr val="A53010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 smtClean="0"/>
              <a:t>Busca </a:t>
            </a:r>
            <a:r>
              <a:rPr lang="es-ES" dirty="0" err="1" smtClean="0"/>
              <a:t>fotografies</a:t>
            </a:r>
            <a:r>
              <a:rPr lang="es-ES" dirty="0" smtClean="0"/>
              <a:t> de </a:t>
            </a:r>
            <a:r>
              <a:rPr lang="es-ES" dirty="0" err="1"/>
              <a:t>l’artista</a:t>
            </a:r>
            <a:r>
              <a:rPr lang="es-ES" dirty="0"/>
              <a:t> </a:t>
            </a:r>
            <a:r>
              <a:rPr lang="es-ES" dirty="0" err="1"/>
              <a:t>fotògraf</a:t>
            </a:r>
            <a:r>
              <a:rPr lang="es-ES" dirty="0"/>
              <a:t> Chema </a:t>
            </a:r>
            <a:r>
              <a:rPr lang="es-ES" dirty="0" err="1"/>
              <a:t>M</a:t>
            </a:r>
            <a:r>
              <a:rPr lang="es-ES" dirty="0" err="1" smtClean="0"/>
              <a:t>adoz</a:t>
            </a:r>
            <a:endParaRPr lang="es-ES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 err="1" smtClean="0"/>
              <a:t>Escull</a:t>
            </a:r>
            <a:r>
              <a:rPr lang="es-ES" dirty="0" smtClean="0"/>
              <a:t> una </a:t>
            </a:r>
            <a:r>
              <a:rPr lang="es-ES" dirty="0" err="1" smtClean="0"/>
              <a:t>imatge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metàfora</a:t>
            </a:r>
            <a:r>
              <a:rPr lang="es-ES" dirty="0" smtClean="0"/>
              <a:t> visual i </a:t>
            </a:r>
            <a:r>
              <a:rPr lang="es-ES" dirty="0" err="1" smtClean="0"/>
              <a:t>imprimeix</a:t>
            </a:r>
            <a:r>
              <a:rPr lang="es-ES" dirty="0" smtClean="0"/>
              <a:t>-la</a:t>
            </a:r>
            <a:endParaRPr lang="es-ES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 smtClean="0"/>
              <a:t>Fes un </a:t>
            </a:r>
            <a:r>
              <a:rPr lang="es-ES" dirty="0" err="1" smtClean="0"/>
              <a:t>comentari</a:t>
            </a:r>
            <a:r>
              <a:rPr lang="es-ES" dirty="0" smtClean="0"/>
              <a:t> sobre la </a:t>
            </a:r>
            <a:r>
              <a:rPr lang="es-ES" dirty="0" err="1" smtClean="0"/>
              <a:t>imatge</a:t>
            </a:r>
            <a:r>
              <a:rPr lang="es-ES" dirty="0" smtClean="0"/>
              <a:t> </a:t>
            </a:r>
            <a:r>
              <a:rPr lang="es-ES" dirty="0" err="1" smtClean="0"/>
              <a:t>escollida</a:t>
            </a:r>
            <a:r>
              <a:rPr lang="es-ES" dirty="0" smtClean="0"/>
              <a:t>  i la </a:t>
            </a:r>
            <a:r>
              <a:rPr lang="es-ES" dirty="0" err="1" smtClean="0"/>
              <a:t>seva</a:t>
            </a:r>
            <a:r>
              <a:rPr lang="es-ES" dirty="0" smtClean="0"/>
              <a:t> metáfora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dirty="0" err="1" smtClean="0"/>
              <a:t>Exposa</a:t>
            </a:r>
            <a:r>
              <a:rPr lang="es-ES" dirty="0"/>
              <a:t> </a:t>
            </a:r>
            <a:r>
              <a:rPr lang="es-ES" dirty="0" smtClean="0"/>
              <a:t>el </a:t>
            </a:r>
            <a:r>
              <a:rPr lang="es-ES" dirty="0" err="1" smtClean="0"/>
              <a:t>teu</a:t>
            </a:r>
            <a:r>
              <a:rPr lang="es-ES" dirty="0" smtClean="0"/>
              <a:t> </a:t>
            </a:r>
            <a:r>
              <a:rPr lang="es-ES" dirty="0" err="1" smtClean="0"/>
              <a:t>comentari</a:t>
            </a:r>
            <a:r>
              <a:rPr lang="es-ES" dirty="0" smtClean="0"/>
              <a:t> a </a:t>
            </a:r>
            <a:r>
              <a:rPr lang="es-ES" dirty="0" err="1" smtClean="0"/>
              <a:t>classe</a:t>
            </a:r>
            <a:r>
              <a:rPr lang="es-ES" dirty="0" smtClean="0"/>
              <a:t>.</a:t>
            </a:r>
          </a:p>
          <a:p>
            <a:pPr>
              <a:lnSpc>
                <a:spcPct val="150000"/>
              </a:lnSpc>
            </a:pPr>
            <a:endParaRPr lang="es-ES" dirty="0" smtClean="0"/>
          </a:p>
          <a:p>
            <a:pPr>
              <a:lnSpc>
                <a:spcPct val="150000"/>
              </a:lnSpc>
            </a:pPr>
            <a:endParaRPr lang="es-ES" dirty="0"/>
          </a:p>
          <a:p>
            <a:pPr>
              <a:lnSpc>
                <a:spcPct val="150000"/>
              </a:lnSpc>
            </a:pPr>
            <a:r>
              <a:rPr lang="es-ES" b="1" dirty="0">
                <a:solidFill>
                  <a:schemeClr val="bg2">
                    <a:lumMod val="75000"/>
                  </a:schemeClr>
                </a:solidFill>
                <a:hlinkClick r:id="rId2"/>
              </a:rPr>
              <a:t>www.chemamadoz.com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9408" y="669700"/>
            <a:ext cx="9440216" cy="187743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b="1" u="sng" dirty="0" smtClean="0">
                <a:solidFill>
                  <a:srgbClr val="A53010"/>
                </a:solidFill>
              </a:rPr>
              <a:t>b) Metonimia</a:t>
            </a:r>
          </a:p>
          <a:p>
            <a:endParaRPr lang="es-ES" sz="1400" dirty="0"/>
          </a:p>
          <a:p>
            <a:r>
              <a:rPr lang="es-ES" sz="1400" dirty="0" smtClean="0"/>
              <a:t>La </a:t>
            </a:r>
            <a:r>
              <a:rPr lang="es-ES" sz="1400" dirty="0" err="1" smtClean="0"/>
              <a:t>metonímia</a:t>
            </a:r>
            <a:r>
              <a:rPr lang="es-ES" sz="1400" dirty="0" smtClean="0"/>
              <a:t> </a:t>
            </a:r>
            <a:r>
              <a:rPr lang="es-ES" sz="1400" dirty="0" err="1" smtClean="0"/>
              <a:t>consisteix</a:t>
            </a:r>
            <a:r>
              <a:rPr lang="es-ES" sz="1400" dirty="0" smtClean="0"/>
              <a:t> en una </a:t>
            </a:r>
            <a:r>
              <a:rPr lang="es-ES" sz="1400" dirty="0" err="1" smtClean="0"/>
              <a:t>substitució</a:t>
            </a:r>
            <a:r>
              <a:rPr lang="es-ES" sz="1400" dirty="0" smtClean="0"/>
              <a:t> en </a:t>
            </a:r>
            <a:r>
              <a:rPr lang="es-ES" sz="1400" dirty="0" err="1" smtClean="0"/>
              <a:t>función’un</a:t>
            </a:r>
            <a:r>
              <a:rPr lang="es-ES" sz="1400" dirty="0" smtClean="0"/>
              <a:t> </a:t>
            </a:r>
            <a:r>
              <a:rPr lang="es-ES" sz="1400" dirty="0" err="1" smtClean="0"/>
              <a:t>criteri</a:t>
            </a:r>
            <a:r>
              <a:rPr lang="es-ES" sz="1400" dirty="0" smtClean="0"/>
              <a:t> de </a:t>
            </a:r>
            <a:r>
              <a:rPr lang="es-ES" sz="1400" dirty="0" err="1" smtClean="0"/>
              <a:t>proximitat</a:t>
            </a:r>
            <a:r>
              <a:rPr lang="es-ES" sz="1400" dirty="0" smtClean="0"/>
              <a:t>. </a:t>
            </a:r>
            <a:r>
              <a:rPr lang="es-ES" sz="1400" dirty="0" err="1" smtClean="0"/>
              <a:t>Aquesta</a:t>
            </a:r>
            <a:r>
              <a:rPr lang="es-ES" sz="1400" dirty="0" smtClean="0"/>
              <a:t> </a:t>
            </a:r>
            <a:r>
              <a:rPr lang="es-ES" sz="1400" dirty="0" err="1" smtClean="0"/>
              <a:t>substituci´pot</a:t>
            </a:r>
            <a:r>
              <a:rPr lang="es-ES" sz="1400" dirty="0" smtClean="0"/>
              <a:t> ser de causa-</a:t>
            </a:r>
            <a:r>
              <a:rPr lang="es-ES" sz="1400" dirty="0" err="1" smtClean="0"/>
              <a:t>efecte</a:t>
            </a:r>
            <a:r>
              <a:rPr lang="es-ES" sz="1400" dirty="0" smtClean="0"/>
              <a:t>, de </a:t>
            </a:r>
            <a:r>
              <a:rPr lang="es-ES" sz="1400" dirty="0" err="1" smtClean="0"/>
              <a:t>continent-contingut</a:t>
            </a:r>
            <a:r>
              <a:rPr lang="es-ES" sz="1400" dirty="0" smtClean="0"/>
              <a:t>, de </a:t>
            </a:r>
            <a:r>
              <a:rPr lang="es-ES" sz="1400" dirty="0" err="1" smtClean="0"/>
              <a:t>gènere-espècie</a:t>
            </a:r>
            <a:r>
              <a:rPr lang="es-ES" sz="1400" dirty="0" smtClean="0"/>
              <a:t>, etc.</a:t>
            </a:r>
          </a:p>
          <a:p>
            <a:endParaRPr lang="es-ES" sz="1400" dirty="0"/>
          </a:p>
          <a:p>
            <a:r>
              <a:rPr lang="es-ES" sz="1400" dirty="0" err="1" smtClean="0"/>
              <a:t>Expressions</a:t>
            </a:r>
            <a:r>
              <a:rPr lang="es-ES" sz="1400" dirty="0" smtClean="0"/>
              <a:t> </a:t>
            </a:r>
            <a:r>
              <a:rPr lang="es-ES" sz="1400" dirty="0" err="1" smtClean="0"/>
              <a:t>m’he</a:t>
            </a:r>
            <a:r>
              <a:rPr lang="es-ES" sz="1400" dirty="0" smtClean="0"/>
              <a:t> </a:t>
            </a:r>
            <a:r>
              <a:rPr lang="es-ES" sz="1400" dirty="0" err="1" smtClean="0"/>
              <a:t>comprat</a:t>
            </a:r>
            <a:r>
              <a:rPr lang="es-ES" sz="1400" dirty="0" smtClean="0"/>
              <a:t> un </a:t>
            </a:r>
            <a:r>
              <a:rPr lang="es-ES" sz="1400" dirty="0" err="1" smtClean="0"/>
              <a:t>seat</a:t>
            </a:r>
            <a:r>
              <a:rPr lang="es-ES" sz="1400" dirty="0" smtClean="0"/>
              <a:t>, </a:t>
            </a:r>
            <a:r>
              <a:rPr lang="es-ES" sz="1400" dirty="0" err="1" smtClean="0"/>
              <a:t>anem</a:t>
            </a:r>
            <a:r>
              <a:rPr lang="es-ES" sz="1400" dirty="0" smtClean="0"/>
              <a:t> a pendre una copa, </a:t>
            </a:r>
            <a:r>
              <a:rPr lang="es-ES" sz="1400" dirty="0" err="1" smtClean="0"/>
              <a:t>l’home</a:t>
            </a:r>
            <a:r>
              <a:rPr lang="es-ES" sz="1400" dirty="0" smtClean="0"/>
              <a:t> ha </a:t>
            </a:r>
            <a:r>
              <a:rPr lang="es-ES" sz="1400" dirty="0" err="1" smtClean="0"/>
              <a:t>arribat</a:t>
            </a:r>
            <a:r>
              <a:rPr lang="es-ES" sz="1400" dirty="0" smtClean="0"/>
              <a:t> a la </a:t>
            </a:r>
            <a:r>
              <a:rPr lang="es-ES" sz="1400" dirty="0" err="1" smtClean="0"/>
              <a:t>lluna</a:t>
            </a:r>
            <a:r>
              <a:rPr lang="es-ES" sz="1400" dirty="0" smtClean="0"/>
              <a:t>, o </a:t>
            </a:r>
            <a:r>
              <a:rPr lang="es-ES" sz="1400" dirty="0" err="1" smtClean="0"/>
              <a:t>els</a:t>
            </a:r>
            <a:r>
              <a:rPr lang="es-ES" sz="1400" dirty="0" smtClean="0"/>
              <a:t> </a:t>
            </a:r>
            <a:r>
              <a:rPr lang="es-ES" sz="1400" dirty="0" err="1" smtClean="0"/>
              <a:t>peus</a:t>
            </a:r>
            <a:r>
              <a:rPr lang="es-ES" sz="1400" dirty="0" smtClean="0"/>
              <a:t> del </a:t>
            </a:r>
            <a:r>
              <a:rPr lang="es-ES" sz="1400" dirty="0" err="1" smtClean="0"/>
              <a:t>llit</a:t>
            </a:r>
            <a:r>
              <a:rPr lang="es-ES" sz="1400" dirty="0" smtClean="0"/>
              <a:t> </a:t>
            </a:r>
            <a:r>
              <a:rPr lang="es-ES" sz="1400" dirty="0" err="1" smtClean="0"/>
              <a:t>són</a:t>
            </a:r>
            <a:r>
              <a:rPr lang="es-ES" sz="1400" dirty="0" smtClean="0"/>
              <a:t> </a:t>
            </a:r>
            <a:r>
              <a:rPr lang="es-ES" sz="1400" dirty="0" err="1" smtClean="0"/>
              <a:t>exemples</a:t>
            </a:r>
            <a:r>
              <a:rPr lang="es-ES" sz="1400" dirty="0" smtClean="0"/>
              <a:t> de </a:t>
            </a:r>
            <a:r>
              <a:rPr lang="es-ES" sz="1400" dirty="0" err="1" smtClean="0"/>
              <a:t>metonímia</a:t>
            </a:r>
            <a:r>
              <a:rPr lang="es-ES" sz="1400" dirty="0" smtClean="0"/>
              <a:t>. </a:t>
            </a:r>
          </a:p>
          <a:p>
            <a:r>
              <a:rPr lang="es-ES" sz="1400" dirty="0" smtClean="0"/>
              <a:t>En la </a:t>
            </a:r>
            <a:r>
              <a:rPr lang="es-ES" sz="1400" dirty="0" err="1" smtClean="0"/>
              <a:t>metonímia</a:t>
            </a:r>
            <a:r>
              <a:rPr lang="es-ES" sz="1400" dirty="0" smtClean="0"/>
              <a:t> hi ha un </a:t>
            </a:r>
            <a:r>
              <a:rPr lang="es-ES" sz="1400" dirty="0" err="1" smtClean="0"/>
              <a:t>desplaçament</a:t>
            </a:r>
            <a:r>
              <a:rPr lang="es-ES" sz="1400" dirty="0" smtClean="0"/>
              <a:t> entre el </a:t>
            </a:r>
            <a:r>
              <a:rPr lang="es-ES" sz="1400" dirty="0" err="1" smtClean="0"/>
              <a:t>sentit</a:t>
            </a:r>
            <a:r>
              <a:rPr lang="es-ES" sz="1400" dirty="0" smtClean="0"/>
              <a:t> </a:t>
            </a:r>
            <a:r>
              <a:rPr lang="es-ES" sz="1400" dirty="0" err="1" smtClean="0"/>
              <a:t>figurat</a:t>
            </a:r>
            <a:r>
              <a:rPr lang="es-ES" sz="1400" dirty="0" smtClean="0"/>
              <a:t> i el literal.</a:t>
            </a:r>
            <a:endParaRPr lang="es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3207764"/>
            <a:ext cx="3232598" cy="318851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40946" y="5934616"/>
            <a:ext cx="422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640946" y="3207764"/>
            <a:ext cx="5950040" cy="33239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En la pintura  de </a:t>
            </a:r>
            <a:r>
              <a:rPr lang="es-ES" sz="1400" dirty="0" err="1" smtClean="0"/>
              <a:t>Holbein</a:t>
            </a:r>
            <a:r>
              <a:rPr lang="es-ES" sz="1400" dirty="0" smtClean="0"/>
              <a:t> </a:t>
            </a:r>
            <a:r>
              <a:rPr lang="es-ES" sz="1400" dirty="0" err="1" smtClean="0"/>
              <a:t>dels</a:t>
            </a:r>
            <a:r>
              <a:rPr lang="es-ES" sz="1400" dirty="0" smtClean="0"/>
              <a:t> </a:t>
            </a:r>
            <a:r>
              <a:rPr lang="es-ES" sz="1400" dirty="0" err="1" smtClean="0"/>
              <a:t>embaixadors</a:t>
            </a:r>
            <a:r>
              <a:rPr lang="es-ES" sz="1400" dirty="0" smtClean="0"/>
              <a:t>  </a:t>
            </a:r>
            <a:r>
              <a:rPr lang="es-ES" sz="1400" dirty="0" err="1" smtClean="0"/>
              <a:t>apareixen</a:t>
            </a:r>
            <a:r>
              <a:rPr lang="es-ES" sz="1400" dirty="0" smtClean="0"/>
              <a:t> un </a:t>
            </a:r>
            <a:r>
              <a:rPr lang="es-ES" sz="1400" dirty="0" err="1" smtClean="0"/>
              <a:t>conjunt</a:t>
            </a:r>
            <a:r>
              <a:rPr lang="es-ES" sz="1400" dirty="0" smtClean="0"/>
              <a:t> </a:t>
            </a:r>
            <a:r>
              <a:rPr lang="es-ES" sz="1400" dirty="0" err="1" smtClean="0"/>
              <a:t>d’objectes</a:t>
            </a:r>
            <a:r>
              <a:rPr lang="es-ES" sz="1400" dirty="0" smtClean="0"/>
              <a:t> </a:t>
            </a:r>
            <a:r>
              <a:rPr lang="es-ES" sz="1400" dirty="0" err="1" smtClean="0"/>
              <a:t>musicals</a:t>
            </a:r>
            <a:r>
              <a:rPr lang="es-ES" sz="1400" dirty="0" smtClean="0"/>
              <a:t>, </a:t>
            </a:r>
            <a:r>
              <a:rPr lang="es-ES" sz="1400" dirty="0" err="1" smtClean="0"/>
              <a:t>científics</a:t>
            </a:r>
            <a:r>
              <a:rPr lang="es-ES" sz="1400" dirty="0" smtClean="0"/>
              <a:t> i </a:t>
            </a:r>
            <a:r>
              <a:rPr lang="es-ES" sz="1400" dirty="0" err="1" smtClean="0"/>
              <a:t>literàris</a:t>
            </a:r>
            <a:r>
              <a:rPr lang="es-ES" sz="1400" dirty="0" smtClean="0"/>
              <a:t>  entre </a:t>
            </a:r>
            <a:r>
              <a:rPr lang="es-ES" sz="1400" dirty="0" err="1" smtClean="0"/>
              <a:t>els</a:t>
            </a:r>
            <a:r>
              <a:rPr lang="es-ES" sz="1400" dirty="0" smtClean="0"/>
              <a:t> dos </a:t>
            </a:r>
            <a:r>
              <a:rPr lang="es-ES" sz="1400" dirty="0" err="1" smtClean="0"/>
              <a:t>personatges</a:t>
            </a:r>
            <a:r>
              <a:rPr lang="es-ES" sz="1400" dirty="0" smtClean="0"/>
              <a:t>. </a:t>
            </a:r>
          </a:p>
          <a:p>
            <a:endParaRPr lang="es-ES" sz="1400" dirty="0"/>
          </a:p>
          <a:p>
            <a:r>
              <a:rPr lang="es-ES" sz="1400" dirty="0" smtClean="0"/>
              <a:t>La </a:t>
            </a:r>
            <a:r>
              <a:rPr lang="es-ES" sz="1400" dirty="0" err="1" smtClean="0"/>
              <a:t>proximitat</a:t>
            </a:r>
            <a:r>
              <a:rPr lang="es-ES" sz="1400" dirty="0" smtClean="0"/>
              <a:t> entre </a:t>
            </a:r>
            <a:r>
              <a:rPr lang="es-ES" sz="1400" dirty="0" err="1" smtClean="0"/>
              <a:t>els</a:t>
            </a:r>
            <a:r>
              <a:rPr lang="es-ES" sz="1400" dirty="0" smtClean="0"/>
              <a:t> </a:t>
            </a:r>
            <a:r>
              <a:rPr lang="es-ES" sz="1400" dirty="0" err="1" smtClean="0"/>
              <a:t>objectes</a:t>
            </a:r>
            <a:r>
              <a:rPr lang="es-ES" sz="1400" dirty="0" smtClean="0"/>
              <a:t> (en </a:t>
            </a:r>
            <a:r>
              <a:rPr lang="es-ES" sz="1400" dirty="0" err="1" smtClean="0"/>
              <a:t>sentit</a:t>
            </a:r>
            <a:r>
              <a:rPr lang="es-ES" sz="1400" dirty="0" smtClean="0"/>
              <a:t>  literal) i la cultura i el </a:t>
            </a:r>
            <a:r>
              <a:rPr lang="es-ES" sz="1400" dirty="0" err="1" smtClean="0"/>
              <a:t>coneixement</a:t>
            </a:r>
            <a:r>
              <a:rPr lang="es-ES" sz="1400" dirty="0" smtClean="0"/>
              <a:t> (en </a:t>
            </a:r>
            <a:r>
              <a:rPr lang="es-ES" sz="1400" dirty="0" err="1" smtClean="0"/>
              <a:t>sentit</a:t>
            </a:r>
            <a:r>
              <a:rPr lang="es-ES" sz="1400" dirty="0" smtClean="0"/>
              <a:t> </a:t>
            </a:r>
            <a:r>
              <a:rPr lang="es-ES" sz="1400" dirty="0" err="1" smtClean="0"/>
              <a:t>figurat</a:t>
            </a:r>
            <a:r>
              <a:rPr lang="es-ES" sz="1400" dirty="0" smtClean="0"/>
              <a:t>) </a:t>
            </a:r>
            <a:r>
              <a:rPr lang="es-ES" sz="1400" dirty="0" err="1" smtClean="0"/>
              <a:t>és</a:t>
            </a:r>
            <a:r>
              <a:rPr lang="es-ES" sz="1400" dirty="0" smtClean="0"/>
              <a:t> del </a:t>
            </a:r>
            <a:r>
              <a:rPr lang="es-ES" sz="1400" dirty="0" err="1" smtClean="0"/>
              <a:t>més</a:t>
            </a:r>
            <a:r>
              <a:rPr lang="es-ES" sz="1400" dirty="0" smtClean="0"/>
              <a:t> particular i </a:t>
            </a:r>
            <a:r>
              <a:rPr lang="es-ES" sz="1400" dirty="0" err="1" smtClean="0"/>
              <a:t>concret</a:t>
            </a:r>
            <a:r>
              <a:rPr lang="es-ES" sz="1400" dirty="0" smtClean="0"/>
              <a:t> al </a:t>
            </a:r>
            <a:r>
              <a:rPr lang="es-ES" sz="1400" dirty="0" err="1" smtClean="0"/>
              <a:t>més</a:t>
            </a:r>
            <a:r>
              <a:rPr lang="es-ES" sz="1400" dirty="0" smtClean="0"/>
              <a:t> general. </a:t>
            </a:r>
          </a:p>
          <a:p>
            <a:endParaRPr lang="es-ES" sz="1400" dirty="0" smtClean="0"/>
          </a:p>
          <a:p>
            <a:r>
              <a:rPr lang="es-ES" sz="1400" dirty="0" smtClean="0"/>
              <a:t>També la figura </a:t>
            </a:r>
            <a:r>
              <a:rPr lang="es-ES" sz="1400" dirty="0" err="1" smtClean="0"/>
              <a:t>anamòrfica</a:t>
            </a:r>
            <a:r>
              <a:rPr lang="es-ES" sz="1400" dirty="0" smtClean="0"/>
              <a:t> de la calavera actúa </a:t>
            </a:r>
            <a:r>
              <a:rPr lang="es-ES" sz="1400" dirty="0" err="1" smtClean="0"/>
              <a:t>com</a:t>
            </a:r>
            <a:r>
              <a:rPr lang="es-ES" sz="1400" dirty="0" smtClean="0"/>
              <a:t> una </a:t>
            </a:r>
            <a:r>
              <a:rPr lang="es-ES" sz="1400" dirty="0" err="1" smtClean="0"/>
              <a:t>metonímia</a:t>
            </a:r>
            <a:r>
              <a:rPr lang="es-ES" sz="1400" dirty="0"/>
              <a:t> </a:t>
            </a:r>
            <a:r>
              <a:rPr lang="es-ES" sz="1400" dirty="0" smtClean="0"/>
              <a:t>(</a:t>
            </a:r>
            <a:r>
              <a:rPr lang="es-ES" sz="1400" dirty="0" err="1" smtClean="0"/>
              <a:t>efecte</a:t>
            </a:r>
            <a:r>
              <a:rPr lang="es-ES" sz="1400" dirty="0" smtClean="0"/>
              <a:t>-causa) que </a:t>
            </a:r>
            <a:r>
              <a:rPr lang="es-ES" sz="1400" dirty="0" err="1" smtClean="0"/>
              <a:t>vol</a:t>
            </a:r>
            <a:r>
              <a:rPr lang="es-ES" sz="1400" dirty="0" smtClean="0"/>
              <a:t> expresar </a:t>
            </a:r>
            <a:r>
              <a:rPr lang="es-ES" sz="1400" dirty="0" err="1" smtClean="0"/>
              <a:t>retoricament</a:t>
            </a:r>
            <a:r>
              <a:rPr lang="es-ES" sz="1400" dirty="0" smtClean="0"/>
              <a:t> que la </a:t>
            </a:r>
            <a:r>
              <a:rPr lang="es-ES" sz="1400" dirty="0" err="1" smtClean="0"/>
              <a:t>mort</a:t>
            </a:r>
            <a:r>
              <a:rPr lang="es-ES" sz="1400" dirty="0" smtClean="0"/>
              <a:t> arriba també a les persones </a:t>
            </a:r>
            <a:r>
              <a:rPr lang="es-ES" sz="1400" dirty="0" err="1" smtClean="0"/>
              <a:t>més</a:t>
            </a:r>
            <a:r>
              <a:rPr lang="es-ES" sz="1400" dirty="0" smtClean="0"/>
              <a:t> nobles i </a:t>
            </a:r>
            <a:r>
              <a:rPr lang="es-ES" sz="1400" dirty="0" err="1" smtClean="0"/>
              <a:t>cultes</a:t>
            </a:r>
            <a:r>
              <a:rPr lang="es-ES" sz="1400" dirty="0" smtClean="0"/>
              <a:t>. La </a:t>
            </a:r>
            <a:r>
              <a:rPr lang="es-ES" sz="1400" dirty="0" err="1" smtClean="0"/>
              <a:t>mort</a:t>
            </a:r>
            <a:r>
              <a:rPr lang="es-ES" sz="1400" dirty="0" smtClean="0"/>
              <a:t> </a:t>
            </a:r>
            <a:r>
              <a:rPr lang="es-ES" sz="1400" dirty="0" err="1" smtClean="0"/>
              <a:t>ens</a:t>
            </a:r>
            <a:r>
              <a:rPr lang="es-ES" sz="1400" dirty="0" smtClean="0"/>
              <a:t> iguala a </a:t>
            </a:r>
            <a:r>
              <a:rPr lang="es-ES" sz="1400" dirty="0" err="1" smtClean="0"/>
              <a:t>tots</a:t>
            </a:r>
            <a:r>
              <a:rPr lang="es-ES" sz="1400" dirty="0" smtClean="0"/>
              <a:t>.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/>
              <a:t>Hans </a:t>
            </a:r>
            <a:r>
              <a:rPr lang="es-ES" sz="1400" dirty="0" err="1"/>
              <a:t>Holbein</a:t>
            </a:r>
            <a:r>
              <a:rPr lang="es-ES" sz="1400" dirty="0"/>
              <a:t>, el </a:t>
            </a:r>
            <a:r>
              <a:rPr lang="es-ES" sz="1400" dirty="0" err="1"/>
              <a:t>jove</a:t>
            </a:r>
            <a:r>
              <a:rPr lang="es-ES" sz="1400" dirty="0"/>
              <a:t>. </a:t>
            </a:r>
          </a:p>
          <a:p>
            <a:r>
              <a:rPr lang="es-ES" sz="1400" dirty="0" err="1"/>
              <a:t>Els</a:t>
            </a:r>
            <a:r>
              <a:rPr lang="es-ES" sz="1400" dirty="0"/>
              <a:t> </a:t>
            </a:r>
            <a:r>
              <a:rPr lang="es-ES" sz="1400" dirty="0" err="1"/>
              <a:t>embaixadors</a:t>
            </a:r>
            <a:r>
              <a:rPr lang="es-ES" sz="1400" dirty="0"/>
              <a:t> (1533). </a:t>
            </a:r>
            <a:r>
              <a:rPr lang="es-ES" sz="1400" dirty="0" err="1"/>
              <a:t>Oli</a:t>
            </a:r>
            <a:r>
              <a:rPr lang="es-ES" sz="1400" dirty="0"/>
              <a:t> sobre </a:t>
            </a:r>
            <a:r>
              <a:rPr lang="es-ES" sz="1400" dirty="0" smtClean="0"/>
              <a:t>taula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6419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5921" y="695459"/>
            <a:ext cx="9427336" cy="143367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b="1" u="sng" dirty="0" smtClean="0">
                <a:solidFill>
                  <a:srgbClr val="A53010"/>
                </a:solidFill>
              </a:rPr>
              <a:t>c) </a:t>
            </a:r>
            <a:r>
              <a:rPr lang="es-ES" b="1" u="sng" dirty="0" err="1" smtClean="0">
                <a:solidFill>
                  <a:srgbClr val="A53010"/>
                </a:solidFill>
              </a:rPr>
              <a:t>Sinècdoque</a:t>
            </a:r>
            <a:endParaRPr lang="es-ES" b="1" u="sng" dirty="0" smtClean="0">
              <a:solidFill>
                <a:srgbClr val="A53010"/>
              </a:solidFill>
            </a:endParaRPr>
          </a:p>
          <a:p>
            <a:endParaRPr lang="es-ES" sz="1400" dirty="0" smtClean="0"/>
          </a:p>
          <a:p>
            <a:r>
              <a:rPr lang="es-ES" sz="1400" dirty="0" err="1" smtClean="0"/>
              <a:t>És</a:t>
            </a:r>
            <a:r>
              <a:rPr lang="es-ES" sz="1400" dirty="0" smtClean="0"/>
              <a:t> una forma particular  de </a:t>
            </a:r>
            <a:r>
              <a:rPr lang="es-ES" sz="1400" dirty="0" err="1" smtClean="0"/>
              <a:t>metonímia</a:t>
            </a:r>
            <a:r>
              <a:rPr lang="es-ES" sz="1400" dirty="0" smtClean="0"/>
              <a:t> en </a:t>
            </a:r>
            <a:r>
              <a:rPr lang="es-ES" sz="1400" dirty="0" err="1" smtClean="0"/>
              <a:t>què</a:t>
            </a:r>
            <a:r>
              <a:rPr lang="es-ES" sz="1400" dirty="0" smtClean="0"/>
              <a:t> la </a:t>
            </a:r>
            <a:r>
              <a:rPr lang="es-ES" sz="1400" dirty="0" err="1" smtClean="0"/>
              <a:t>part</a:t>
            </a:r>
            <a:r>
              <a:rPr lang="es-ES" sz="1400" dirty="0" smtClean="0"/>
              <a:t> </a:t>
            </a:r>
            <a:r>
              <a:rPr lang="es-ES" sz="1400" dirty="0" err="1" smtClean="0"/>
              <a:t>substitueix</a:t>
            </a:r>
            <a:r>
              <a:rPr lang="es-ES" sz="1400" dirty="0" smtClean="0"/>
              <a:t> el </a:t>
            </a:r>
            <a:r>
              <a:rPr lang="es-ES" sz="1400" dirty="0" err="1" smtClean="0"/>
              <a:t>tot</a:t>
            </a:r>
            <a:r>
              <a:rPr lang="es-ES" sz="1400" dirty="0" smtClean="0"/>
              <a:t> o a </a:t>
            </a:r>
            <a:r>
              <a:rPr lang="es-ES" sz="1400" dirty="0" err="1" smtClean="0"/>
              <a:t>l’inrevés</a:t>
            </a:r>
            <a:r>
              <a:rPr lang="es-ES" sz="1400" dirty="0" smtClean="0"/>
              <a:t> per a representar-lo.</a:t>
            </a:r>
          </a:p>
          <a:p>
            <a:r>
              <a:rPr lang="es-ES" sz="1400" dirty="0" smtClean="0"/>
              <a:t>La frase “ </a:t>
            </a:r>
            <a:r>
              <a:rPr lang="es-ES" sz="1400" dirty="0" err="1" smtClean="0"/>
              <a:t>necessitem</a:t>
            </a:r>
            <a:r>
              <a:rPr lang="es-ES" sz="1400" dirty="0" smtClean="0"/>
              <a:t> </a:t>
            </a:r>
            <a:r>
              <a:rPr lang="es-ES" sz="1400" dirty="0" err="1" smtClean="0"/>
              <a:t>moltes</a:t>
            </a:r>
            <a:r>
              <a:rPr lang="es-ES" sz="1400" dirty="0" smtClean="0"/>
              <a:t> </a:t>
            </a:r>
            <a:r>
              <a:rPr lang="es-ES" sz="1400" dirty="0" err="1" smtClean="0"/>
              <a:t>mans</a:t>
            </a:r>
            <a:r>
              <a:rPr lang="es-ES" sz="1400" dirty="0" smtClean="0"/>
              <a:t> per acabar a </a:t>
            </a:r>
            <a:r>
              <a:rPr lang="es-ES" sz="1400" dirty="0" err="1" smtClean="0"/>
              <a:t>temps</a:t>
            </a:r>
            <a:r>
              <a:rPr lang="es-ES" sz="1400" dirty="0" smtClean="0"/>
              <a:t> la </a:t>
            </a:r>
            <a:r>
              <a:rPr lang="es-ES" sz="1400" dirty="0" err="1" smtClean="0"/>
              <a:t>feina</a:t>
            </a:r>
            <a:r>
              <a:rPr lang="es-ES" sz="1400" dirty="0" smtClean="0"/>
              <a:t>” </a:t>
            </a:r>
            <a:r>
              <a:rPr lang="es-ES" sz="1400" dirty="0" err="1" smtClean="0"/>
              <a:t>és</a:t>
            </a:r>
            <a:r>
              <a:rPr lang="es-ES" sz="1400" dirty="0" smtClean="0"/>
              <a:t> un </a:t>
            </a:r>
            <a:r>
              <a:rPr lang="es-ES" sz="1400" dirty="0" err="1" smtClean="0"/>
              <a:t>exemple</a:t>
            </a:r>
            <a:r>
              <a:rPr lang="es-ES" sz="1400" dirty="0" smtClean="0"/>
              <a:t> de sinécdoque.</a:t>
            </a:r>
          </a:p>
          <a:p>
            <a:endParaRPr lang="es-ES" sz="1400" dirty="0"/>
          </a:p>
          <a:p>
            <a:endParaRPr lang="es-E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21" y="2417886"/>
            <a:ext cx="2612571" cy="39798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55336" y="4581821"/>
            <a:ext cx="5306096" cy="18158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En el </a:t>
            </a:r>
            <a:r>
              <a:rPr lang="es-ES" sz="1400" dirty="0" err="1" smtClean="0"/>
              <a:t>gènere</a:t>
            </a:r>
            <a:r>
              <a:rPr lang="es-ES" sz="1400" dirty="0" smtClean="0"/>
              <a:t> del </a:t>
            </a:r>
            <a:r>
              <a:rPr lang="es-ES" sz="1400" dirty="0" err="1" smtClean="0"/>
              <a:t>retrat</a:t>
            </a:r>
            <a:r>
              <a:rPr lang="es-ES" sz="1400" dirty="0" smtClean="0"/>
              <a:t>, </a:t>
            </a:r>
            <a:r>
              <a:rPr lang="es-ES" sz="1400" dirty="0" err="1" smtClean="0"/>
              <a:t>s’utilitza</a:t>
            </a:r>
            <a:r>
              <a:rPr lang="es-ES" sz="1400" dirty="0" smtClean="0"/>
              <a:t> la sinécdoque: una </a:t>
            </a:r>
            <a:r>
              <a:rPr lang="es-ES" sz="1400" dirty="0" err="1" smtClean="0"/>
              <a:t>part</a:t>
            </a:r>
            <a:r>
              <a:rPr lang="es-ES" sz="1400" dirty="0" smtClean="0"/>
              <a:t> del </a:t>
            </a:r>
            <a:r>
              <a:rPr lang="es-ES" sz="1400" dirty="0" err="1" smtClean="0"/>
              <a:t>cos</a:t>
            </a:r>
            <a:r>
              <a:rPr lang="es-ES" sz="1400" dirty="0" smtClean="0"/>
              <a:t> representa la </a:t>
            </a:r>
            <a:r>
              <a:rPr lang="es-ES" sz="1400" dirty="0" err="1" smtClean="0"/>
              <a:t>totalitat</a:t>
            </a:r>
            <a:r>
              <a:rPr lang="es-ES" sz="1400" dirty="0" smtClean="0"/>
              <a:t> de la persona ( la </a:t>
            </a:r>
            <a:r>
              <a:rPr lang="es-ES" sz="1400" dirty="0" err="1" smtClean="0"/>
              <a:t>part</a:t>
            </a:r>
            <a:r>
              <a:rPr lang="es-ES" sz="1400" dirty="0" smtClean="0"/>
              <a:t> del </a:t>
            </a:r>
            <a:r>
              <a:rPr lang="es-ES" sz="1400" dirty="0" err="1" smtClean="0"/>
              <a:t>tot</a:t>
            </a:r>
            <a:r>
              <a:rPr lang="es-ES" sz="1400" dirty="0" smtClean="0"/>
              <a:t>)</a:t>
            </a:r>
          </a:p>
          <a:p>
            <a:endParaRPr lang="es-ES" sz="1400" dirty="0"/>
          </a:p>
          <a:p>
            <a:endParaRPr lang="es-ES" sz="1400" dirty="0" smtClean="0"/>
          </a:p>
          <a:p>
            <a:endParaRPr lang="es-ES" sz="1400" dirty="0"/>
          </a:p>
          <a:p>
            <a:r>
              <a:rPr lang="es-ES" sz="1400" dirty="0" err="1" smtClean="0"/>
              <a:t>Retrat</a:t>
            </a:r>
            <a:r>
              <a:rPr lang="es-ES" sz="1400" dirty="0" smtClean="0"/>
              <a:t> de Diego Ribera. Frida </a:t>
            </a:r>
            <a:r>
              <a:rPr lang="es-ES" sz="1400" dirty="0" err="1" smtClean="0"/>
              <a:t>Kalho</a:t>
            </a:r>
            <a:r>
              <a:rPr lang="es-ES" sz="1400" dirty="0" smtClean="0"/>
              <a:t> (1937) </a:t>
            </a:r>
          </a:p>
          <a:p>
            <a:r>
              <a:rPr lang="es-ES" sz="1400" dirty="0" err="1" smtClean="0"/>
              <a:t>Oli</a:t>
            </a:r>
            <a:r>
              <a:rPr lang="es-ES" sz="1400" dirty="0" smtClean="0"/>
              <a:t> sobre taula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7192038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259</TotalTime>
  <Words>903</Words>
  <Application>Microsoft Office PowerPoint</Application>
  <PresentationFormat>Panorámica</PresentationFormat>
  <Paragraphs>84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Espiral</vt:lpstr>
      <vt:lpstr>LA RÈTORICA VISUAL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Ceni Garcia</dc:creator>
  <cp:lastModifiedBy>Olga Ceni Garcia</cp:lastModifiedBy>
  <cp:revision>24</cp:revision>
  <dcterms:created xsi:type="dcterms:W3CDTF">2018-03-12T15:04:45Z</dcterms:created>
  <dcterms:modified xsi:type="dcterms:W3CDTF">2018-03-12T19:24:15Z</dcterms:modified>
</cp:coreProperties>
</file>