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2" r:id="rId3"/>
    <p:sldId id="264" r:id="rId4"/>
    <p:sldId id="265" r:id="rId5"/>
    <p:sldId id="266" r:id="rId6"/>
    <p:sldId id="261" r:id="rId7"/>
    <p:sldId id="257" r:id="rId8"/>
    <p:sldId id="263" r:id="rId9"/>
    <p:sldId id="259" r:id="rId10"/>
    <p:sldId id="258" r:id="rId11"/>
    <p:sldId id="260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4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>
        <p:scale>
          <a:sx n="70" d="100"/>
          <a:sy n="70" d="100"/>
        </p:scale>
        <p:origin x="72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B47FF9-849B-474B-BC88-080CAA55C502}" type="datetimeFigureOut">
              <a:rPr lang="es-ES" smtClean="0"/>
              <a:t>28/01/2018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4D4E7E-5F84-4F32-970A-BC9FBFF7E2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4294258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7F3C3F-1525-4D6D-B1F0-525988952BB9}" type="datetimeFigureOut">
              <a:rPr lang="es-ES" smtClean="0"/>
              <a:t>28/01/2018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8D12E-8EEE-4061-8920-3F13B39A5BA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4198644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8D12E-8EEE-4061-8920-3F13B39A5BAA}" type="slidenum">
              <a:rPr lang="es-ES" smtClean="0"/>
              <a:t>2</a:t>
            </a:fld>
            <a:endParaRPr lang="es-ES"/>
          </a:p>
        </p:txBody>
      </p:sp>
      <p:sp>
        <p:nvSpPr>
          <p:cNvPr id="5" name="Marcador de encabezado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5290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88D12E-8EEE-4061-8920-3F13B39A5BAA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180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8D12E-8EEE-4061-8920-3F13B39A5BAA}" type="slidenum">
              <a:rPr lang="es-ES" smtClean="0"/>
              <a:t>7</a:t>
            </a:fld>
            <a:endParaRPr lang="es-ES"/>
          </a:p>
        </p:txBody>
      </p:sp>
      <p:sp>
        <p:nvSpPr>
          <p:cNvPr id="5" name="Marcador de encabezado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3258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88D12E-8EEE-4061-8920-3F13B39A5BAA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9926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1B38-5C1C-47DC-BF9B-FCCDF226CB0E}" type="datetime1">
              <a:rPr lang="en-US" smtClean="0"/>
              <a:t>1/28/2018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7BC0-7F37-4A16-B22E-CC6436A92E65}" type="datetime1">
              <a:rPr lang="en-US" smtClean="0"/>
              <a:t>1/28/2018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61262-C092-4F8F-B93F-A47C0BE0E4FA}" type="datetime1">
              <a:rPr lang="en-US" smtClean="0"/>
              <a:t>1/28/2018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D19E4-6653-4901-86B2-279D01812430}" type="datetime1">
              <a:rPr lang="en-US" smtClean="0"/>
              <a:t>1/28/2018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10C5C-B02A-4B5A-BCD9-5A446EBB684F}" type="datetime1">
              <a:rPr lang="en-US" smtClean="0"/>
              <a:t>1/28/2018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C6AB9-A3C1-4BD9-8671-F38E8BEB1875}" type="datetime1">
              <a:rPr lang="en-US" smtClean="0"/>
              <a:t>1/28/2018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7AC1-0642-420C-ABFE-94C957569F24}" type="datetime1">
              <a:rPr lang="en-US" smtClean="0"/>
              <a:t>1/28/2018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BF5C6-7945-499E-AB2F-D1F0A4F0685E}" type="datetime1">
              <a:rPr lang="en-US" smtClean="0"/>
              <a:t>1/28/2018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C3448-2A57-408A-9DBD-B0E468D1B07A}" type="datetime1">
              <a:rPr lang="en-US" smtClean="0"/>
              <a:t>1/28/2018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06978-0D8F-4398-B934-4F04B27BE0EA}" type="datetime1">
              <a:rPr lang="en-US" smtClean="0"/>
              <a:t>1/28/2018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72CBA-C0C6-4601-9888-7C28D85E87E7}" type="datetime1">
              <a:rPr lang="en-US" smtClean="0"/>
              <a:t>1/28/2018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3569B-5275-467C-A39D-3F74931CD22D}" type="datetime1">
              <a:rPr lang="en-US" smtClean="0"/>
              <a:t>1/28/2018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87686-B0F0-4B21-B966-6F26E23EFE19}" type="datetime1">
              <a:rPr lang="en-US" smtClean="0"/>
              <a:t>1/28/2018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A87F6-52D9-4D4A-929B-BA2058C467D4}" type="datetime1">
              <a:rPr lang="en-US" smtClean="0"/>
              <a:t>1/28/2018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21E50-F2B2-4822-BE45-9007029EF450}" type="datetime1">
              <a:rPr lang="en-US" smtClean="0"/>
              <a:t>1/28/2018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7D78A-E39C-44DE-B6C6-9E20D3B57FBA}" type="datetime1">
              <a:rPr lang="en-US" smtClean="0"/>
              <a:t>1/28/2018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BA571-2F92-4C34-B609-673CE7FC9242}" type="datetime1">
              <a:rPr lang="en-US" smtClean="0"/>
              <a:t>1/28/2018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48AFA25-C9CB-478D-A3A8-7CEE5B2C131D}" type="datetime1">
              <a:rPr lang="en-US" smtClean="0"/>
              <a:t>1/28/2018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4211" y="685799"/>
            <a:ext cx="9756325" cy="2971801"/>
          </a:xfrm>
        </p:spPr>
        <p:txBody>
          <a:bodyPr/>
          <a:lstStyle/>
          <a:p>
            <a:r>
              <a:rPr lang="ca-ES" b="1" dirty="0" smtClean="0"/>
              <a:t>La proporció DEL COS </a:t>
            </a:r>
            <a:r>
              <a:rPr lang="ca-ES" b="1" dirty="0" err="1" smtClean="0"/>
              <a:t>humÀ</a:t>
            </a:r>
            <a:r>
              <a:rPr lang="ca-ES" dirty="0" smtClean="0">
                <a:solidFill>
                  <a:srgbClr val="FFC000"/>
                </a:solidFill>
              </a:rPr>
              <a:t/>
            </a:r>
            <a:br>
              <a:rPr lang="ca-ES" dirty="0" smtClean="0">
                <a:solidFill>
                  <a:srgbClr val="FFC000"/>
                </a:solidFill>
              </a:rPr>
            </a:br>
            <a:endParaRPr lang="es-ES" dirty="0">
              <a:solidFill>
                <a:srgbClr val="FFC000"/>
              </a:solidFill>
            </a:endParaRPr>
          </a:p>
        </p:txBody>
      </p:sp>
      <p:pic>
        <p:nvPicPr>
          <p:cNvPr id="4" name="Picture 1" descr="http://www.jverdaguer.org/jsmedia/008mesura/imatges/SC-Hermes.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415" y="3391342"/>
            <a:ext cx="1266825" cy="2890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www.jverdaguer.org/jsmedia/008mesura/imatges/SC-venus.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757" y="3300230"/>
            <a:ext cx="1266825" cy="29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907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wga.hu/art/d/durer/2/12/9_1528/6books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016" y="159506"/>
            <a:ext cx="5253021" cy="616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www.wga.hu/art/d/durer/2/12/9_1528/6books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684" y="159506"/>
            <a:ext cx="5305425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 rot="10800000" flipV="1">
            <a:off x="450376" y="5841242"/>
            <a:ext cx="2552130" cy="407157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a-ES" dirty="0" smtClean="0"/>
              <a:t>A. </a:t>
            </a:r>
            <a:r>
              <a:rPr lang="ca-ES" dirty="0" err="1" smtClean="0"/>
              <a:t>Dürer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24042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ww.wga.hu/art/d/durer/2/12/9_1528/6books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430" y="126482"/>
            <a:ext cx="4905823" cy="6472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 rot="10800000" flipV="1">
            <a:off x="682388" y="6192001"/>
            <a:ext cx="2634018" cy="407157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a-ES" dirty="0" smtClean="0"/>
              <a:t>A. </a:t>
            </a:r>
            <a:r>
              <a:rPr lang="ca-ES" dirty="0" err="1" smtClean="0"/>
              <a:t>Dürer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751418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Rectángulo 2"/>
          <p:cNvSpPr/>
          <p:nvPr/>
        </p:nvSpPr>
        <p:spPr>
          <a:xfrm>
            <a:off x="354842" y="286604"/>
            <a:ext cx="7137779" cy="5262979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000CC"/>
                </a:solidFill>
                <a:latin typeface="Arial" panose="020B0604020202020204" pitchFamily="34" charset="0"/>
              </a:rPr>
              <a:t>DIBUIX DE LA FIGURA HUMANA:</a:t>
            </a:r>
          </a:p>
          <a:p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Per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dibuixar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la figura humana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és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necessari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pendre una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unitat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de mesura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com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l'altura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del cap</a:t>
            </a:r>
            <a:r>
              <a:rPr lang="es-E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endParaRPr lang="es-ES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La figura </a:t>
            </a:r>
            <a:r>
              <a:rPr lang="es-E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humana adulta té 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una altura aproximada de 8 </a:t>
            </a:r>
            <a:r>
              <a:rPr lang="es-E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caps. </a:t>
            </a:r>
          </a:p>
          <a:p>
            <a:r>
              <a:rPr lang="es-E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I 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un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adolescent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té una altura de 6 caps.</a:t>
            </a:r>
          </a:p>
          <a:p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Si es compara les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amplades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de les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espatlles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i de la pelvis entre les figures masculina i femenina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adultes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s'observa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una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inversió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de les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proporcions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es-ES" sz="2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314" name="Picture 2" descr="Resultado de imagen para canon de proporción grie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984" y="271792"/>
            <a:ext cx="3342601" cy="527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479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1266" name="Picture 2" descr="http://www.jverdaguer.org/jsmedia/008mesura/imatges/fighuman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721" y="2132226"/>
            <a:ext cx="4361834" cy="4361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341193" y="436727"/>
            <a:ext cx="10918209" cy="1477328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Per </a:t>
            </a:r>
            <a:r>
              <a:rPr lang="es-ES" dirty="0" err="1">
                <a:solidFill>
                  <a:srgbClr val="000000"/>
                </a:solidFill>
                <a:latin typeface="Arial" panose="020B0604020202020204" pitchFamily="34" charset="0"/>
              </a:rPr>
              <a:t>tant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, la </a:t>
            </a:r>
            <a:r>
              <a:rPr lang="es-ES" dirty="0" err="1">
                <a:solidFill>
                  <a:srgbClr val="000000"/>
                </a:solidFill>
                <a:latin typeface="Arial" panose="020B0604020202020204" pitchFamily="34" charset="0"/>
              </a:rPr>
              <a:t>construcció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 de la figura humana en la </a:t>
            </a:r>
            <a:r>
              <a:rPr lang="es-ES" dirty="0" err="1">
                <a:solidFill>
                  <a:srgbClr val="000000"/>
                </a:solidFill>
                <a:latin typeface="Arial" panose="020B0604020202020204" pitchFamily="34" charset="0"/>
              </a:rPr>
              <a:t>seva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0000"/>
                </a:solidFill>
                <a:latin typeface="Arial" panose="020B0604020202020204" pitchFamily="34" charset="0"/>
              </a:rPr>
              <a:t>posició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 frontal es </a:t>
            </a:r>
            <a:r>
              <a:rPr lang="es-ES" dirty="0" err="1">
                <a:solidFill>
                  <a:srgbClr val="000000"/>
                </a:solidFill>
                <a:latin typeface="Arial" panose="020B0604020202020204" pitchFamily="34" charset="0"/>
              </a:rPr>
              <a:t>redueix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 a 8 </a:t>
            </a:r>
            <a:r>
              <a:rPr lang="es-ES" dirty="0" err="1">
                <a:solidFill>
                  <a:srgbClr val="000000"/>
                </a:solidFill>
                <a:latin typeface="Arial" panose="020B0604020202020204" pitchFamily="34" charset="0"/>
              </a:rPr>
              <a:t>caps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0000"/>
                </a:solidFill>
                <a:latin typeface="Arial" panose="020B0604020202020204" pitchFamily="34" charset="0"/>
              </a:rPr>
              <a:t>d'altura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 per dos </a:t>
            </a:r>
            <a:r>
              <a:rPr lang="es-ES" dirty="0" err="1">
                <a:solidFill>
                  <a:srgbClr val="000000"/>
                </a:solidFill>
                <a:latin typeface="Arial" panose="020B0604020202020204" pitchFamily="34" charset="0"/>
              </a:rPr>
              <a:t>d'amplada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es-ES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s-E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s-E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Fixa't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0000"/>
                </a:solidFill>
                <a:latin typeface="Arial" panose="020B0604020202020204" pitchFamily="34" charset="0"/>
              </a:rPr>
              <a:t>com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 ha </a:t>
            </a:r>
            <a:r>
              <a:rPr lang="es-ES" dirty="0" err="1">
                <a:solidFill>
                  <a:srgbClr val="000000"/>
                </a:solidFill>
                <a:latin typeface="Arial" panose="020B0604020202020204" pitchFamily="34" charset="0"/>
              </a:rPr>
              <a:t>estat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 construida la retícula del </a:t>
            </a:r>
            <a:r>
              <a:rPr lang="es-ES" dirty="0" err="1">
                <a:solidFill>
                  <a:srgbClr val="000000"/>
                </a:solidFill>
                <a:latin typeface="Arial" panose="020B0604020202020204" pitchFamily="34" charset="0"/>
              </a:rPr>
              <a:t>cànon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00000"/>
                </a:solidFill>
                <a:latin typeface="Arial" panose="020B0604020202020204" pitchFamily="34" charset="0"/>
              </a:rPr>
              <a:t>dividit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 per un </a:t>
            </a:r>
            <a:r>
              <a:rPr lang="es-ES" dirty="0" err="1">
                <a:solidFill>
                  <a:srgbClr val="000000"/>
                </a:solidFill>
                <a:latin typeface="Arial" panose="020B0604020202020204" pitchFamily="34" charset="0"/>
              </a:rPr>
              <a:t>eix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s-ES" dirty="0" err="1">
                <a:solidFill>
                  <a:srgbClr val="000000"/>
                </a:solidFill>
                <a:latin typeface="Arial" panose="020B0604020202020204" pitchFamily="34" charset="0"/>
              </a:rPr>
              <a:t>simetria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 x-y i la </a:t>
            </a:r>
            <a:r>
              <a:rPr lang="es-ES" dirty="0" err="1">
                <a:solidFill>
                  <a:srgbClr val="000000"/>
                </a:solidFill>
                <a:latin typeface="Arial" panose="020B0604020202020204" pitchFamily="34" charset="0"/>
              </a:rPr>
              <a:t>unitat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 modular que es </a:t>
            </a:r>
            <a:r>
              <a:rPr lang="es-ES" dirty="0" err="1">
                <a:solidFill>
                  <a:srgbClr val="000000"/>
                </a:solidFill>
                <a:latin typeface="Arial" panose="020B0604020202020204" pitchFamily="34" charset="0"/>
              </a:rPr>
              <a:t>repeteix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94756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12290" name="Picture 2" descr="Resultado de imagen para canon de proporción grieg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" t="6639" r="-1406" b="3001"/>
          <a:stretch/>
        </p:blipFill>
        <p:spPr bwMode="auto">
          <a:xfrm>
            <a:off x="2483893" y="504968"/>
            <a:ext cx="6127844" cy="6032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493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/>
          <p:cNvSpPr txBox="1">
            <a:spLocks/>
          </p:cNvSpPr>
          <p:nvPr/>
        </p:nvSpPr>
        <p:spPr>
          <a:xfrm>
            <a:off x="464024" y="1705971"/>
            <a:ext cx="10781730" cy="408068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4000" dirty="0" smtClean="0">
                <a:solidFill>
                  <a:schemeClr val="bg1"/>
                </a:solidFill>
              </a:rPr>
              <a:t>E</a:t>
            </a:r>
            <a:r>
              <a:rPr lang="es-ES" sz="2800" dirty="0" smtClean="0">
                <a:solidFill>
                  <a:schemeClr val="bg1"/>
                </a:solidFill>
              </a:rPr>
              <a:t>l</a:t>
            </a:r>
            <a:r>
              <a:rPr lang="es-ES" sz="4000" dirty="0" smtClean="0">
                <a:solidFill>
                  <a:schemeClr val="bg1"/>
                </a:solidFill>
              </a:rPr>
              <a:t> </a:t>
            </a:r>
            <a:r>
              <a:rPr lang="es-ES" sz="2800" dirty="0" smtClean="0">
                <a:solidFill>
                  <a:schemeClr val="bg1"/>
                </a:solidFill>
              </a:rPr>
              <a:t>problema de la </a:t>
            </a:r>
            <a:r>
              <a:rPr lang="es-ES" sz="2800" dirty="0" err="1" smtClean="0">
                <a:solidFill>
                  <a:schemeClr val="bg1"/>
                </a:solidFill>
              </a:rPr>
              <a:t>proporcionalitat</a:t>
            </a:r>
            <a:r>
              <a:rPr lang="es-ES" sz="2800" dirty="0" smtClean="0">
                <a:solidFill>
                  <a:schemeClr val="bg1"/>
                </a:solidFill>
              </a:rPr>
              <a:t> i </a:t>
            </a:r>
            <a:r>
              <a:rPr lang="es-ES" sz="2800" dirty="0" err="1" smtClean="0">
                <a:solidFill>
                  <a:schemeClr val="bg1"/>
                </a:solidFill>
              </a:rPr>
              <a:t>l'encaix</a:t>
            </a:r>
            <a:r>
              <a:rPr lang="es-ES" sz="2800" dirty="0" smtClean="0">
                <a:solidFill>
                  <a:schemeClr val="bg1"/>
                </a:solidFill>
              </a:rPr>
              <a:t> de la figura humana ha </a:t>
            </a:r>
            <a:r>
              <a:rPr lang="es-ES" sz="2800" dirty="0" err="1" smtClean="0">
                <a:solidFill>
                  <a:schemeClr val="bg1"/>
                </a:solidFill>
              </a:rPr>
              <a:t>donat</a:t>
            </a:r>
            <a:r>
              <a:rPr lang="es-ES" sz="2800" dirty="0" smtClean="0">
                <a:solidFill>
                  <a:schemeClr val="bg1"/>
                </a:solidFill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</a:rPr>
              <a:t>solucions</a:t>
            </a:r>
            <a:r>
              <a:rPr lang="es-ES" sz="2800" dirty="0" smtClean="0">
                <a:solidFill>
                  <a:schemeClr val="bg1"/>
                </a:solidFill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</a:rPr>
              <a:t>variades</a:t>
            </a:r>
            <a:r>
              <a:rPr lang="es-ES" sz="2800" dirty="0" smtClean="0">
                <a:solidFill>
                  <a:schemeClr val="bg1"/>
                </a:solidFill>
              </a:rPr>
              <a:t> i </a:t>
            </a:r>
            <a:r>
              <a:rPr lang="es-ES" sz="2800" dirty="0" err="1" smtClean="0">
                <a:solidFill>
                  <a:schemeClr val="bg1"/>
                </a:solidFill>
              </a:rPr>
              <a:t>diferents</a:t>
            </a:r>
            <a:r>
              <a:rPr lang="es-ES" sz="2800" dirty="0" smtClean="0">
                <a:solidFill>
                  <a:schemeClr val="bg1"/>
                </a:solidFill>
              </a:rPr>
              <a:t>.</a:t>
            </a:r>
          </a:p>
          <a:p>
            <a:endParaRPr lang="es-ES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ES" sz="2800" dirty="0" smtClean="0">
                <a:solidFill>
                  <a:schemeClr val="bg1"/>
                </a:solidFill>
              </a:rPr>
              <a:t>En la </a:t>
            </a:r>
            <a:r>
              <a:rPr lang="es-ES" sz="2800" dirty="0" err="1" smtClean="0">
                <a:solidFill>
                  <a:schemeClr val="bg1"/>
                </a:solidFill>
              </a:rPr>
              <a:t>història</a:t>
            </a:r>
            <a:r>
              <a:rPr lang="es-ES" sz="2800" dirty="0" smtClean="0">
                <a:solidFill>
                  <a:schemeClr val="bg1"/>
                </a:solidFill>
              </a:rPr>
              <a:t> de </a:t>
            </a:r>
            <a:r>
              <a:rPr lang="es-ES" sz="2800" dirty="0" err="1" smtClean="0">
                <a:solidFill>
                  <a:schemeClr val="bg1"/>
                </a:solidFill>
              </a:rPr>
              <a:t>l'art</a:t>
            </a:r>
            <a:r>
              <a:rPr lang="es-ES" sz="2800" dirty="0" smtClean="0">
                <a:solidFill>
                  <a:schemeClr val="bg1"/>
                </a:solidFill>
              </a:rPr>
              <a:t>, es poden </a:t>
            </a:r>
            <a:r>
              <a:rPr lang="es-ES" sz="2800" dirty="0" err="1" smtClean="0">
                <a:solidFill>
                  <a:schemeClr val="bg1"/>
                </a:solidFill>
              </a:rPr>
              <a:t>trobar</a:t>
            </a:r>
            <a:r>
              <a:rPr lang="es-ES" sz="2800" dirty="0" smtClean="0">
                <a:solidFill>
                  <a:schemeClr val="bg1"/>
                </a:solidFill>
              </a:rPr>
              <a:t> figures </a:t>
            </a:r>
            <a:r>
              <a:rPr lang="es-ES" sz="2800" dirty="0" err="1" smtClean="0">
                <a:solidFill>
                  <a:schemeClr val="bg1"/>
                </a:solidFill>
              </a:rPr>
              <a:t>extremament</a:t>
            </a:r>
            <a:r>
              <a:rPr lang="es-ES" sz="2800" dirty="0" smtClean="0">
                <a:solidFill>
                  <a:schemeClr val="bg1"/>
                </a:solidFill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</a:rPr>
              <a:t>proporcionades</a:t>
            </a:r>
            <a:r>
              <a:rPr lang="es-ES" sz="2800" dirty="0" smtClean="0">
                <a:solidFill>
                  <a:schemeClr val="bg1"/>
                </a:solidFill>
              </a:rPr>
              <a:t>, </a:t>
            </a:r>
            <a:r>
              <a:rPr lang="es-ES" sz="2800" dirty="0" err="1" smtClean="0">
                <a:solidFill>
                  <a:schemeClr val="bg1"/>
                </a:solidFill>
              </a:rPr>
              <a:t>com</a:t>
            </a:r>
            <a:r>
              <a:rPr lang="es-ES" sz="2800" dirty="0" smtClean="0">
                <a:solidFill>
                  <a:schemeClr val="bg1"/>
                </a:solidFill>
              </a:rPr>
              <a:t> les </a:t>
            </a:r>
            <a:r>
              <a:rPr lang="es-ES" sz="2800" dirty="0" err="1" smtClean="0">
                <a:solidFill>
                  <a:schemeClr val="bg1"/>
                </a:solidFill>
              </a:rPr>
              <a:t>escultures</a:t>
            </a:r>
            <a:r>
              <a:rPr lang="es-ES" sz="2800" dirty="0" smtClean="0">
                <a:solidFill>
                  <a:schemeClr val="bg1"/>
                </a:solidFill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</a:rPr>
              <a:t>gregues</a:t>
            </a:r>
            <a:r>
              <a:rPr lang="es-ES" sz="2800" dirty="0" smtClean="0">
                <a:solidFill>
                  <a:schemeClr val="bg1"/>
                </a:solidFill>
              </a:rPr>
              <a:t> i </a:t>
            </a:r>
            <a:r>
              <a:rPr lang="es-ES" sz="2800" dirty="0" err="1" smtClean="0">
                <a:solidFill>
                  <a:schemeClr val="bg1"/>
                </a:solidFill>
              </a:rPr>
              <a:t>renaixentistes</a:t>
            </a:r>
            <a:r>
              <a:rPr lang="es-ES" sz="2800" dirty="0" smtClean="0">
                <a:solidFill>
                  <a:schemeClr val="bg1"/>
                </a:solidFill>
              </a:rPr>
              <a:t>, en </a:t>
            </a:r>
            <a:r>
              <a:rPr lang="es-ES" sz="2800" dirty="0" err="1" smtClean="0">
                <a:solidFill>
                  <a:schemeClr val="bg1"/>
                </a:solidFill>
              </a:rPr>
              <a:t>què</a:t>
            </a:r>
            <a:r>
              <a:rPr lang="es-ES" sz="2800" dirty="0" smtClean="0">
                <a:solidFill>
                  <a:schemeClr val="bg1"/>
                </a:solidFill>
              </a:rPr>
              <a:t> es va </a:t>
            </a:r>
            <a:r>
              <a:rPr lang="es-ES" sz="2800" dirty="0" err="1" smtClean="0">
                <a:solidFill>
                  <a:schemeClr val="bg1"/>
                </a:solidFill>
              </a:rPr>
              <a:t>fixar</a:t>
            </a:r>
            <a:r>
              <a:rPr lang="es-ES" sz="2800" dirty="0" smtClean="0">
                <a:solidFill>
                  <a:schemeClr val="bg1"/>
                </a:solidFill>
              </a:rPr>
              <a:t> un sistema de </a:t>
            </a:r>
            <a:r>
              <a:rPr lang="es-ES" sz="2800" dirty="0" err="1" smtClean="0">
                <a:solidFill>
                  <a:schemeClr val="bg1"/>
                </a:solidFill>
              </a:rPr>
              <a:t>proporcions</a:t>
            </a:r>
            <a:r>
              <a:rPr lang="es-ES" sz="2800" dirty="0" smtClean="0">
                <a:solidFill>
                  <a:schemeClr val="bg1"/>
                </a:solidFill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</a:rPr>
              <a:t>molt</a:t>
            </a:r>
            <a:r>
              <a:rPr lang="es-ES" sz="2800" dirty="0" smtClean="0">
                <a:solidFill>
                  <a:schemeClr val="bg1"/>
                </a:solidFill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</a:rPr>
              <a:t>estricte</a:t>
            </a:r>
            <a:r>
              <a:rPr lang="es-ES" sz="2800" dirty="0" smtClean="0">
                <a:solidFill>
                  <a:schemeClr val="bg1"/>
                </a:solidFill>
              </a:rPr>
              <a:t>, </a:t>
            </a:r>
            <a:r>
              <a:rPr lang="es-ES" sz="2800" dirty="0" err="1" smtClean="0">
                <a:solidFill>
                  <a:schemeClr val="bg1"/>
                </a:solidFill>
              </a:rPr>
              <a:t>anomenat</a:t>
            </a:r>
            <a:r>
              <a:rPr lang="es-ES" sz="2800" dirty="0" smtClean="0">
                <a:solidFill>
                  <a:schemeClr val="bg1"/>
                </a:solidFill>
              </a:rPr>
              <a:t> </a:t>
            </a:r>
            <a:r>
              <a:rPr lang="es-ES" sz="2800" b="1" dirty="0" err="1" smtClean="0">
                <a:solidFill>
                  <a:schemeClr val="bg1"/>
                </a:solidFill>
              </a:rPr>
              <a:t>Cànon</a:t>
            </a:r>
            <a:r>
              <a:rPr lang="es-ES" sz="2800" b="1" dirty="0" smtClean="0">
                <a:solidFill>
                  <a:schemeClr val="bg1"/>
                </a:solidFill>
              </a:rPr>
              <a:t>.</a:t>
            </a:r>
            <a:endParaRPr lang="es-ES" sz="2800" dirty="0" smtClean="0">
              <a:solidFill>
                <a:schemeClr val="bg1"/>
              </a:solidFill>
            </a:endParaRPr>
          </a:p>
          <a:p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491318" y="409433"/>
            <a:ext cx="37258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dirty="0"/>
              <a:t>La proporció </a:t>
            </a:r>
            <a:r>
              <a:rPr lang="ca-ES" dirty="0" smtClean="0"/>
              <a:t>del cos humà</a:t>
            </a:r>
            <a:endParaRPr lang="es-ES" dirty="0"/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808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Rectángulo 2"/>
          <p:cNvSpPr/>
          <p:nvPr/>
        </p:nvSpPr>
        <p:spPr>
          <a:xfrm>
            <a:off x="450376" y="573207"/>
            <a:ext cx="9744502" cy="2246769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00099"/>
                </a:solidFill>
                <a:latin typeface="Arial" panose="020B0604020202020204" pitchFamily="34" charset="0"/>
              </a:rPr>
              <a:t>El </a:t>
            </a:r>
            <a:r>
              <a:rPr lang="es-ES" sz="2800" b="1" dirty="0" err="1">
                <a:solidFill>
                  <a:srgbClr val="000099"/>
                </a:solidFill>
                <a:latin typeface="Arial" panose="020B0604020202020204" pitchFamily="34" charset="0"/>
              </a:rPr>
              <a:t>cànon</a:t>
            </a:r>
            <a:r>
              <a:rPr lang="es-ES" sz="2800" b="1" dirty="0">
                <a:solidFill>
                  <a:srgbClr val="000099"/>
                </a:solidFill>
                <a:latin typeface="Arial" panose="020B0604020202020204" pitchFamily="34" charset="0"/>
              </a:rPr>
              <a:t> </a:t>
            </a:r>
            <a:r>
              <a:rPr lang="es-ES" sz="2800" b="1" dirty="0" err="1">
                <a:solidFill>
                  <a:srgbClr val="000099"/>
                </a:solidFill>
                <a:latin typeface="Arial" panose="020B0604020202020204" pitchFamily="34" charset="0"/>
              </a:rPr>
              <a:t>egipci</a:t>
            </a:r>
            <a:r>
              <a:rPr lang="es-ES" sz="2800" b="1" dirty="0">
                <a:solidFill>
                  <a:srgbClr val="000099"/>
                </a:solidFill>
                <a:latin typeface="Arial" panose="020B0604020202020204" pitchFamily="34" charset="0"/>
              </a:rPr>
              <a:t>: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Els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egipcis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dividien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el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cos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humà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en 16,19,21...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parts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iguals</a:t>
            </a:r>
            <a:r>
              <a:rPr lang="es-E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endParaRPr lang="es-ES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La </a:t>
            </a:r>
            <a:r>
              <a:rPr lang="es-ES" sz="2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unitat</a:t>
            </a:r>
            <a:r>
              <a:rPr lang="es-ES" sz="2800" b="1" dirty="0">
                <a:solidFill>
                  <a:srgbClr val="000000"/>
                </a:solidFill>
                <a:latin typeface="Arial" panose="020B0604020202020204" pitchFamily="34" charset="0"/>
              </a:rPr>
              <a:t> de mesura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 per a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uns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era 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l'amplada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del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peu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o la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llargada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del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dit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pulgar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es-E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194" name="Picture 2" descr="http://www.jverdaguer.org/jsmedia/008mesura/imatges/egipc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76" y="3332100"/>
            <a:ext cx="4531057" cy="334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957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48306"/>
              </p:ext>
            </p:extLst>
          </p:nvPr>
        </p:nvGraphicFramePr>
        <p:xfrm>
          <a:off x="395786" y="668741"/>
          <a:ext cx="10713492" cy="2893326"/>
        </p:xfrm>
        <a:graphic>
          <a:graphicData uri="http://schemas.openxmlformats.org/drawingml/2006/table">
            <a:tbl>
              <a:tblPr/>
              <a:tblGrid>
                <a:gridCol w="10713492"/>
              </a:tblGrid>
              <a:tr h="2893326">
                <a:tc>
                  <a:txBody>
                    <a:bodyPr/>
                    <a:lstStyle/>
                    <a:p>
                      <a:pPr algn="l"/>
                      <a:r>
                        <a:rPr lang="es-ES" sz="2800" b="1" dirty="0" smtClean="0">
                          <a:solidFill>
                            <a:srgbClr val="000099"/>
                          </a:solidFill>
                          <a:effectLst/>
                          <a:latin typeface="+mn-lt"/>
                        </a:rPr>
                        <a:t>El </a:t>
                      </a:r>
                      <a:r>
                        <a:rPr lang="es-ES" sz="2800" b="1" dirty="0" err="1">
                          <a:solidFill>
                            <a:srgbClr val="000099"/>
                          </a:solidFill>
                          <a:effectLst/>
                          <a:latin typeface="+mn-lt"/>
                        </a:rPr>
                        <a:t>cànon</a:t>
                      </a:r>
                      <a:r>
                        <a:rPr lang="es-ES" sz="2800" b="1" dirty="0">
                          <a:solidFill>
                            <a:srgbClr val="000099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s-ES" sz="2800" b="1" dirty="0" err="1">
                          <a:solidFill>
                            <a:srgbClr val="000099"/>
                          </a:solidFill>
                          <a:effectLst/>
                          <a:latin typeface="+mn-lt"/>
                        </a:rPr>
                        <a:t>grec</a:t>
                      </a:r>
                      <a:r>
                        <a:rPr lang="es-ES" sz="2800" b="1" dirty="0">
                          <a:solidFill>
                            <a:srgbClr val="000099"/>
                          </a:solidFill>
                          <a:effectLst/>
                          <a:latin typeface="+mn-lt"/>
                        </a:rPr>
                        <a:t>:</a:t>
                      </a:r>
                      <a:r>
                        <a:rPr lang="es-ES" sz="2800" dirty="0">
                          <a:latin typeface="+mn-lt"/>
                        </a:rPr>
                        <a:t> 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  <a:latin typeface="+mn-lt"/>
                        </a:rPr>
                        <a:t>Els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  <a:latin typeface="+mn-lt"/>
                        </a:rPr>
                        <a:t>grecs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  <a:latin typeface="+mn-lt"/>
                        </a:rPr>
                        <a:t>obtingueren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  <a:latin typeface="+mn-lt"/>
                        </a:rPr>
                        <a:t> un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  <a:latin typeface="+mn-lt"/>
                        </a:rPr>
                        <a:t>tipus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  <a:latin typeface="+mn-lt"/>
                        </a:rPr>
                        <a:t> ideal de forma i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  <a:latin typeface="+mn-lt"/>
                        </a:rPr>
                        <a:t>proporció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  <a:latin typeface="+mn-lt"/>
                        </a:rPr>
                        <a:t> humana per representar Deus i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  <a:latin typeface="+mn-lt"/>
                        </a:rPr>
                        <a:t>homes</a:t>
                      </a:r>
                      <a:r>
                        <a:rPr lang="es-ES" sz="2800" dirty="0" smtClean="0">
                          <a:solidFill>
                            <a:schemeClr val="bg1"/>
                          </a:solidFill>
                          <a:latin typeface="+mn-lt"/>
                        </a:rPr>
                        <a:t>.</a:t>
                      </a:r>
                    </a:p>
                    <a:p>
                      <a:pPr algn="l"/>
                      <a:endParaRPr lang="es-ES" sz="2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s-ES" sz="2800" dirty="0">
                          <a:solidFill>
                            <a:schemeClr val="bg1"/>
                          </a:solidFill>
                          <a:latin typeface="+mn-lt"/>
                        </a:rPr>
                        <a:t>La </a:t>
                      </a:r>
                      <a:r>
                        <a:rPr lang="es-ES" sz="2800" b="1" dirty="0" err="1">
                          <a:solidFill>
                            <a:schemeClr val="bg1"/>
                          </a:solidFill>
                          <a:latin typeface="+mn-lt"/>
                        </a:rPr>
                        <a:t>unitat</a:t>
                      </a: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+mn-lt"/>
                        </a:rPr>
                        <a:t> de mesura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  <a:latin typeface="+mn-lt"/>
                        </a:rPr>
                        <a:t> era </a:t>
                      </a:r>
                      <a:r>
                        <a:rPr lang="es-ES" sz="2800" u="sng" dirty="0">
                          <a:solidFill>
                            <a:schemeClr val="bg1"/>
                          </a:solidFill>
                          <a:latin typeface="+mn-lt"/>
                        </a:rPr>
                        <a:t>el cap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  <a:latin typeface="+mn-lt"/>
                        </a:rPr>
                        <a:t>.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  <a:latin typeface="+mn-lt"/>
                        </a:rPr>
                        <a:t>Tenim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  <a:latin typeface="+mn-lt"/>
                        </a:rPr>
                        <a:t> el </a:t>
                      </a:r>
                      <a:r>
                        <a:rPr lang="es-ES" sz="2800" i="1" dirty="0" err="1">
                          <a:solidFill>
                            <a:schemeClr val="bg1"/>
                          </a:solidFill>
                          <a:latin typeface="+mn-lt"/>
                        </a:rPr>
                        <a:t>Cànon</a:t>
                      </a:r>
                      <a:r>
                        <a:rPr lang="es-ES" sz="2800" i="1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s-ES" sz="2800" i="1" dirty="0" err="1">
                          <a:solidFill>
                            <a:schemeClr val="bg1"/>
                          </a:solidFill>
                          <a:latin typeface="+mn-lt"/>
                        </a:rPr>
                        <a:t>Policlet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  <a:latin typeface="+mn-lt"/>
                        </a:rPr>
                        <a:t>(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  <a:latin typeface="+mn-lt"/>
                        </a:rPr>
                        <a:t>s.II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  <a:latin typeface="+mn-lt"/>
                        </a:rPr>
                        <a:t>a.c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  <a:latin typeface="+mn-lt"/>
                        </a:rPr>
                        <a:t>)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  <a:latin typeface="+mn-lt"/>
                        </a:rPr>
                        <a:t>amb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  <a:latin typeface="+mn-lt"/>
                        </a:rPr>
                        <a:t> 7'5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  <a:latin typeface="+mn-lt"/>
                        </a:rPr>
                        <a:t>caps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  <a:latin typeface="+mn-lt"/>
                        </a:rPr>
                        <a:t> i el </a:t>
                      </a:r>
                      <a:r>
                        <a:rPr lang="es-ES" sz="2800" i="1" dirty="0" err="1">
                          <a:solidFill>
                            <a:schemeClr val="bg1"/>
                          </a:solidFill>
                          <a:latin typeface="+mn-lt"/>
                        </a:rPr>
                        <a:t>Cànon</a:t>
                      </a:r>
                      <a:r>
                        <a:rPr lang="es-ES" sz="2800" i="1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s-ES" sz="2800" i="1" dirty="0" err="1">
                          <a:solidFill>
                            <a:schemeClr val="bg1"/>
                          </a:solidFill>
                          <a:latin typeface="+mn-lt"/>
                        </a:rPr>
                        <a:t>Lisip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  <a:latin typeface="+mn-lt"/>
                        </a:rPr>
                        <a:t> (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  <a:latin typeface="+mn-lt"/>
                        </a:rPr>
                        <a:t>s.IV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  <a:latin typeface="+mn-lt"/>
                        </a:rPr>
                        <a:t>a.c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  <a:latin typeface="+mn-lt"/>
                        </a:rPr>
                        <a:t>)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  <a:latin typeface="+mn-lt"/>
                        </a:rPr>
                        <a:t>amb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  <a:latin typeface="+mn-lt"/>
                        </a:rPr>
                        <a:t> 8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  <a:latin typeface="+mn-lt"/>
                        </a:rPr>
                        <a:t>caps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  <a:latin typeface="+mn-lt"/>
                        </a:rPr>
                        <a:t>d'alçada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  <a:latin typeface="+mn-lt"/>
                        </a:rPr>
                        <a:t> total del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  <a:latin typeface="+mn-lt"/>
                        </a:rPr>
                        <a:t>cos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  <a:latin typeface="+mn-lt"/>
                        </a:rPr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218" name="Picture 2" descr="http://www.jverdaguer.org/jsmedia/008mesura/imatges/greceldiscobol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86" y="3991353"/>
            <a:ext cx="2832400" cy="2423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388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721021"/>
              </p:ext>
            </p:extLst>
          </p:nvPr>
        </p:nvGraphicFramePr>
        <p:xfrm>
          <a:off x="518614" y="423081"/>
          <a:ext cx="10631607" cy="3575713"/>
        </p:xfrm>
        <a:graphic>
          <a:graphicData uri="http://schemas.openxmlformats.org/drawingml/2006/table">
            <a:tbl>
              <a:tblPr/>
              <a:tblGrid>
                <a:gridCol w="10631607"/>
              </a:tblGrid>
              <a:tr h="3575713">
                <a:tc>
                  <a:txBody>
                    <a:bodyPr/>
                    <a:lstStyle/>
                    <a:p>
                      <a:pPr algn="l"/>
                      <a:r>
                        <a:rPr lang="es-ES" sz="2800" b="1" dirty="0" smtClean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</a:rPr>
                        <a:t>El </a:t>
                      </a:r>
                      <a:r>
                        <a:rPr lang="es-ES" sz="2800" b="1" dirty="0" err="1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</a:rPr>
                        <a:t>cànon</a:t>
                      </a:r>
                      <a:r>
                        <a:rPr lang="es-ES" sz="2800" b="1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s-ES" sz="2800" b="1" dirty="0" err="1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</a:rPr>
                        <a:t>romà</a:t>
                      </a:r>
                      <a:r>
                        <a:rPr lang="es-ES" sz="2800" b="1" dirty="0">
                          <a:solidFill>
                            <a:srgbClr val="000099"/>
                          </a:solidFill>
                          <a:effectLst/>
                          <a:latin typeface="Arial" panose="020B0604020202020204" pitchFamily="34" charset="0"/>
                        </a:rPr>
                        <a:t>:</a:t>
                      </a:r>
                      <a:r>
                        <a:rPr lang="es-ES" sz="2800" dirty="0"/>
                        <a:t> 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</a:rPr>
                        <a:t>Està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</a:rPr>
                        <a:t>basat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</a:rPr>
                        <a:t> en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</a:rPr>
                        <a:t>els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</a:rPr>
                        <a:t>estudis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</a:rPr>
                        <a:t>realitzats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</a:rPr>
                        <a:t> per Marco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</a:rPr>
                        <a:t>Vitruvi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</a:rPr>
                        <a:t>. </a:t>
                      </a:r>
                      <a:endParaRPr lang="es-ES" sz="28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/>
                      <a:endParaRPr lang="es-ES" sz="28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l"/>
                      <a:r>
                        <a:rPr lang="es-ES" sz="2800" dirty="0" smtClean="0">
                          <a:solidFill>
                            <a:schemeClr val="bg1"/>
                          </a:solidFill>
                        </a:rPr>
                        <a:t>La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</a:rPr>
                        <a:t> </a:t>
                      </a:r>
                      <a:r>
                        <a:rPr lang="es-ES" sz="2800" b="1" dirty="0" err="1">
                          <a:solidFill>
                            <a:schemeClr val="bg1"/>
                          </a:solidFill>
                        </a:rPr>
                        <a:t>unitat</a:t>
                      </a:r>
                      <a:r>
                        <a:rPr lang="es-ES" sz="2800" b="1" dirty="0">
                          <a:solidFill>
                            <a:schemeClr val="bg1"/>
                          </a:solidFill>
                        </a:rPr>
                        <a:t> de mesura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</a:rPr>
                        <a:t> era </a:t>
                      </a:r>
                      <a:r>
                        <a:rPr lang="es-ES" sz="2800" u="sng" dirty="0">
                          <a:solidFill>
                            <a:schemeClr val="bg1"/>
                          </a:solidFill>
                        </a:rPr>
                        <a:t>el </a:t>
                      </a:r>
                      <a:r>
                        <a:rPr lang="es-ES" sz="2800" u="sng" dirty="0" err="1">
                          <a:solidFill>
                            <a:schemeClr val="bg1"/>
                          </a:solidFill>
                        </a:rPr>
                        <a:t>cap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</a:rPr>
                        <a:t>, el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</a:rPr>
                        <a:t>cos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</a:rPr>
                        <a:t>medeix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</a:rPr>
                        <a:t> 8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</a:rPr>
                        <a:t>vegades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</a:rPr>
                        <a:t> la mida del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</a:rPr>
                        <a:t>cap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</a:rPr>
                        <a:t> i es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</a:rPr>
                        <a:t>dividia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</a:rPr>
                        <a:t> en 5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</a:rPr>
                        <a:t>parts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  <a:p>
                      <a:pPr algn="l"/>
                      <a:r>
                        <a:rPr lang="es-ES" sz="2800" dirty="0">
                          <a:solidFill>
                            <a:schemeClr val="bg1"/>
                          </a:solidFill>
                        </a:rPr>
                        <a:t>El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</a:rPr>
                        <a:t>cànon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</a:rPr>
                        <a:t>utilitzat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</a:rPr>
                        <a:t> era una figura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</a:rPr>
                        <a:t>tancada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</a:rPr>
                        <a:t> en un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</a:rPr>
                        <a:t>quadrat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</a:rPr>
                        <a:t> o en un </a:t>
                      </a:r>
                      <a:r>
                        <a:rPr lang="es-ES" sz="2800" dirty="0" err="1">
                          <a:solidFill>
                            <a:schemeClr val="bg1"/>
                          </a:solidFill>
                        </a:rPr>
                        <a:t>cercle</a:t>
                      </a:r>
                      <a:r>
                        <a:rPr lang="es-ES" sz="2800" dirty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242" name="Picture 2" descr="http://www.jverdaguer.org/jsmedia/008mesura/imatges/augus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14" y="4177792"/>
            <a:ext cx="2838735" cy="242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971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ww.wga.hu/art/l/leonardo/10anatom/1vitruvi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164" y="405656"/>
            <a:ext cx="4491366" cy="6152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Rectángulo 4"/>
          <p:cNvSpPr/>
          <p:nvPr/>
        </p:nvSpPr>
        <p:spPr>
          <a:xfrm>
            <a:off x="491317" y="433458"/>
            <a:ext cx="5486401" cy="5693866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00099"/>
                </a:solidFill>
                <a:latin typeface="Arial" panose="020B0604020202020204" pitchFamily="34" charset="0"/>
              </a:rPr>
              <a:t>El </a:t>
            </a:r>
            <a:r>
              <a:rPr lang="es-ES" sz="2800" b="1" dirty="0" err="1">
                <a:solidFill>
                  <a:srgbClr val="000099"/>
                </a:solidFill>
                <a:latin typeface="Arial" panose="020B0604020202020204" pitchFamily="34" charset="0"/>
              </a:rPr>
              <a:t>cànon</a:t>
            </a:r>
            <a:r>
              <a:rPr lang="es-ES" sz="2800" b="1" dirty="0">
                <a:solidFill>
                  <a:srgbClr val="000099"/>
                </a:solidFill>
                <a:latin typeface="Arial" panose="020B0604020202020204" pitchFamily="34" charset="0"/>
              </a:rPr>
              <a:t> de Leonardo da </a:t>
            </a:r>
            <a:r>
              <a:rPr lang="es-ES" sz="2800" b="1" dirty="0" err="1">
                <a:solidFill>
                  <a:srgbClr val="000099"/>
                </a:solidFill>
                <a:latin typeface="Arial" panose="020B0604020202020204" pitchFamily="34" charset="0"/>
              </a:rPr>
              <a:t>vinci</a:t>
            </a:r>
            <a:r>
              <a:rPr lang="es-ES" sz="2800" b="1" dirty="0" smtClean="0">
                <a:solidFill>
                  <a:srgbClr val="000099"/>
                </a:solidFill>
                <a:latin typeface="Arial" panose="020B0604020202020204" pitchFamily="34" charset="0"/>
              </a:rPr>
              <a:t>:</a:t>
            </a:r>
          </a:p>
          <a:p>
            <a:endParaRPr lang="es-ES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Els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esquemes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i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dibuixos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dels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cànons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i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proporcions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humanes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fetes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per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ell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van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tenir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una gran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ressonància</a:t>
            </a:r>
            <a:r>
              <a:rPr lang="es-E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endParaRPr lang="es-ES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El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cànon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de Leonardo da Vinci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coincideix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amb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l'estudi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fet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per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Vitruvi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, obertura crucial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dins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de la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circumferència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i del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quadrat</a:t>
            </a:r>
            <a:r>
              <a:rPr lang="es-E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s-E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Aquests</a:t>
            </a:r>
            <a:r>
              <a:rPr lang="es-E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cànons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es basen en mesures </a:t>
            </a:r>
            <a:r>
              <a:rPr lang="es-ES" sz="2800" dirty="0" err="1">
                <a:solidFill>
                  <a:srgbClr val="000000"/>
                </a:solidFill>
                <a:latin typeface="Arial" panose="020B0604020202020204" pitchFamily="34" charset="0"/>
              </a:rPr>
              <a:t>iguals</a:t>
            </a:r>
            <a:r>
              <a:rPr lang="es-ES" sz="2800" dirty="0">
                <a:solidFill>
                  <a:srgbClr val="000000"/>
                </a:solidFill>
                <a:latin typeface="Arial" panose="020B0604020202020204" pitchFamily="34" charset="0"/>
              </a:rPr>
              <a:t> per </a:t>
            </a:r>
            <a:r>
              <a:rPr lang="es-ES" sz="28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comparació</a:t>
            </a:r>
            <a:r>
              <a:rPr lang="es-ES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es-ES" sz="2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666061" y="5635892"/>
            <a:ext cx="635194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1806384" y="6282223"/>
            <a:ext cx="4171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dirty="0">
                <a:solidFill>
                  <a:srgbClr val="FF6600"/>
                </a:solidFill>
              </a:rPr>
              <a:t>Home de </a:t>
            </a:r>
            <a:r>
              <a:rPr lang="pt-BR" dirty="0" err="1">
                <a:solidFill>
                  <a:srgbClr val="FF6600"/>
                </a:solidFill>
              </a:rPr>
              <a:t>Vitruvi</a:t>
            </a:r>
            <a:r>
              <a:rPr lang="pt-BR" dirty="0">
                <a:solidFill>
                  <a:srgbClr val="FF6600"/>
                </a:solidFill>
              </a:rPr>
              <a:t>, Leonardo da Vinci</a:t>
            </a:r>
            <a:endParaRPr lang="pt-BR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631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1318" y="5950425"/>
            <a:ext cx="5036025" cy="554950"/>
          </a:xfrm>
        </p:spPr>
        <p:txBody>
          <a:bodyPr>
            <a:normAutofit fontScale="90000"/>
          </a:bodyPr>
          <a:lstStyle/>
          <a:p>
            <a:r>
              <a:rPr lang="ca-ES" dirty="0" smtClean="0"/>
              <a:t>Leonardo da </a:t>
            </a:r>
            <a:r>
              <a:rPr lang="ca-ES" dirty="0" err="1" smtClean="0"/>
              <a:t>vinci</a:t>
            </a:r>
            <a:endParaRPr lang="es-ES" dirty="0"/>
          </a:p>
        </p:txBody>
      </p:sp>
      <p:pic>
        <p:nvPicPr>
          <p:cNvPr id="1026" name="Picture 2" descr="https://www.wga.hu/art/l/leonardo/08heads/03profil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837" y="185921"/>
            <a:ext cx="5125510" cy="631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wga.hu/art/l/leonardo/10anatom/2head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18" y="185922"/>
            <a:ext cx="4449172" cy="567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087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59559" y="433947"/>
            <a:ext cx="10399594" cy="5560451"/>
          </a:xfrm>
          <a:solidFill>
            <a:schemeClr val="tx1">
              <a:lumMod val="8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dirty="0">
                <a:solidFill>
                  <a:schemeClr val="bg1"/>
                </a:solidFill>
              </a:rPr>
              <a:t>Per a </a:t>
            </a:r>
            <a:r>
              <a:rPr lang="es-ES" sz="2800" b="1" dirty="0">
                <a:solidFill>
                  <a:schemeClr val="bg1"/>
                </a:solidFill>
              </a:rPr>
              <a:t>Leonardo da Vinci</a:t>
            </a:r>
            <a:r>
              <a:rPr lang="es-ES" sz="2800" dirty="0">
                <a:solidFill>
                  <a:schemeClr val="bg1"/>
                </a:solidFill>
              </a:rPr>
              <a:t> i la </a:t>
            </a:r>
            <a:r>
              <a:rPr lang="es-ES" sz="2800" dirty="0" err="1">
                <a:solidFill>
                  <a:schemeClr val="bg1"/>
                </a:solidFill>
              </a:rPr>
              <a:t>major</a:t>
            </a:r>
            <a:r>
              <a:rPr lang="es-ES" sz="2800" dirty="0">
                <a:solidFill>
                  <a:schemeClr val="bg1"/>
                </a:solidFill>
              </a:rPr>
              <a:t> </a:t>
            </a:r>
            <a:r>
              <a:rPr lang="es-ES" sz="2800" dirty="0" err="1">
                <a:solidFill>
                  <a:schemeClr val="bg1"/>
                </a:solidFill>
              </a:rPr>
              <a:t>part</a:t>
            </a:r>
            <a:r>
              <a:rPr lang="es-ES" sz="2800" dirty="0">
                <a:solidFill>
                  <a:schemeClr val="bg1"/>
                </a:solidFill>
              </a:rPr>
              <a:t> </a:t>
            </a:r>
            <a:r>
              <a:rPr lang="es-ES" sz="2800" dirty="0" err="1">
                <a:solidFill>
                  <a:schemeClr val="bg1"/>
                </a:solidFill>
              </a:rPr>
              <a:t>dels</a:t>
            </a:r>
            <a:r>
              <a:rPr lang="es-ES" sz="2800" dirty="0">
                <a:solidFill>
                  <a:schemeClr val="bg1"/>
                </a:solidFill>
              </a:rPr>
              <a:t> </a:t>
            </a:r>
            <a:r>
              <a:rPr lang="es-ES" sz="2800" dirty="0" err="1">
                <a:solidFill>
                  <a:schemeClr val="bg1"/>
                </a:solidFill>
              </a:rPr>
              <a:t>artistes</a:t>
            </a:r>
            <a:r>
              <a:rPr lang="es-ES" sz="2800" dirty="0">
                <a:solidFill>
                  <a:schemeClr val="bg1"/>
                </a:solidFill>
              </a:rPr>
              <a:t> del </a:t>
            </a:r>
            <a:r>
              <a:rPr lang="es-ES" sz="2800" dirty="0" err="1">
                <a:solidFill>
                  <a:schemeClr val="bg1"/>
                </a:solidFill>
              </a:rPr>
              <a:t>Renaixement</a:t>
            </a:r>
            <a:r>
              <a:rPr lang="es-ES" sz="2800" dirty="0">
                <a:solidFill>
                  <a:schemeClr val="bg1"/>
                </a:solidFill>
              </a:rPr>
              <a:t>,</a:t>
            </a:r>
            <a:r>
              <a:rPr lang="es-ES" sz="2800" u="sng" dirty="0">
                <a:solidFill>
                  <a:schemeClr val="bg1"/>
                </a:solidFill>
              </a:rPr>
              <a:t> la </a:t>
            </a:r>
            <a:r>
              <a:rPr lang="es-ES" sz="2800" u="sng" dirty="0" err="1">
                <a:solidFill>
                  <a:schemeClr val="bg1"/>
                </a:solidFill>
              </a:rPr>
              <a:t>proporció</a:t>
            </a:r>
            <a:r>
              <a:rPr lang="es-ES" sz="2800" u="sng" dirty="0">
                <a:solidFill>
                  <a:schemeClr val="bg1"/>
                </a:solidFill>
              </a:rPr>
              <a:t> divina o </a:t>
            </a:r>
            <a:r>
              <a:rPr lang="es-ES" sz="2800" u="sng" dirty="0" err="1">
                <a:solidFill>
                  <a:schemeClr val="bg1"/>
                </a:solidFill>
              </a:rPr>
              <a:t>secció</a:t>
            </a:r>
            <a:r>
              <a:rPr lang="es-ES" sz="2800" u="sng" dirty="0">
                <a:solidFill>
                  <a:schemeClr val="bg1"/>
                </a:solidFill>
              </a:rPr>
              <a:t> </a:t>
            </a:r>
            <a:r>
              <a:rPr lang="es-ES" sz="2800" u="sng" dirty="0" err="1">
                <a:solidFill>
                  <a:schemeClr val="bg1"/>
                </a:solidFill>
              </a:rPr>
              <a:t>àurea</a:t>
            </a:r>
            <a:r>
              <a:rPr lang="es-ES" sz="2800" dirty="0">
                <a:solidFill>
                  <a:schemeClr val="bg1"/>
                </a:solidFill>
              </a:rPr>
              <a:t> </a:t>
            </a:r>
            <a:r>
              <a:rPr lang="es-ES" sz="2800" dirty="0" err="1">
                <a:solidFill>
                  <a:schemeClr val="bg1"/>
                </a:solidFill>
              </a:rPr>
              <a:t>produeix</a:t>
            </a:r>
            <a:r>
              <a:rPr lang="es-ES" sz="2800" dirty="0">
                <a:solidFill>
                  <a:schemeClr val="bg1"/>
                </a:solidFill>
              </a:rPr>
              <a:t> una </a:t>
            </a:r>
            <a:r>
              <a:rPr lang="es-ES" sz="2800" dirty="0" err="1">
                <a:solidFill>
                  <a:schemeClr val="bg1"/>
                </a:solidFill>
              </a:rPr>
              <a:t>impressió</a:t>
            </a:r>
            <a:r>
              <a:rPr lang="es-ES" sz="2800" dirty="0">
                <a:solidFill>
                  <a:schemeClr val="bg1"/>
                </a:solidFill>
              </a:rPr>
              <a:t> </a:t>
            </a:r>
            <a:r>
              <a:rPr lang="es-ES" sz="2800" dirty="0" err="1">
                <a:solidFill>
                  <a:schemeClr val="bg1"/>
                </a:solidFill>
              </a:rPr>
              <a:t>d'harmonia</a:t>
            </a:r>
            <a:r>
              <a:rPr lang="es-ES" sz="2800" dirty="0">
                <a:solidFill>
                  <a:schemeClr val="bg1"/>
                </a:solidFill>
              </a:rPr>
              <a:t> </a:t>
            </a:r>
            <a:r>
              <a:rPr lang="es-ES" sz="2800" dirty="0" err="1">
                <a:solidFill>
                  <a:schemeClr val="bg1"/>
                </a:solidFill>
              </a:rPr>
              <a:t>linial</a:t>
            </a:r>
            <a:r>
              <a:rPr lang="es-ES" sz="2800" dirty="0" smtClean="0">
                <a:solidFill>
                  <a:schemeClr val="bg1"/>
                </a:solidFill>
              </a:rPr>
              <a:t>.</a:t>
            </a:r>
          </a:p>
          <a:p>
            <a:endParaRPr lang="es-ES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ES" sz="2800" dirty="0">
                <a:solidFill>
                  <a:schemeClr val="bg1"/>
                </a:solidFill>
              </a:rPr>
              <a:t>El </a:t>
            </a:r>
            <a:r>
              <a:rPr lang="es-ES" sz="2800" dirty="0" err="1">
                <a:solidFill>
                  <a:schemeClr val="bg1"/>
                </a:solidFill>
              </a:rPr>
              <a:t>cànon</a:t>
            </a:r>
            <a:r>
              <a:rPr lang="es-ES" sz="2800" dirty="0">
                <a:solidFill>
                  <a:schemeClr val="bg1"/>
                </a:solidFill>
              </a:rPr>
              <a:t> de Leonardo da Vinci es basa en </a:t>
            </a:r>
            <a:r>
              <a:rPr lang="es-ES" sz="2800" dirty="0" err="1">
                <a:solidFill>
                  <a:schemeClr val="bg1"/>
                </a:solidFill>
              </a:rPr>
              <a:t>els</a:t>
            </a:r>
            <a:r>
              <a:rPr lang="es-ES" sz="2800" dirty="0">
                <a:solidFill>
                  <a:schemeClr val="bg1"/>
                </a:solidFill>
              </a:rPr>
              <a:t> </a:t>
            </a:r>
            <a:r>
              <a:rPr lang="es-ES" sz="2800" dirty="0" err="1">
                <a:solidFill>
                  <a:schemeClr val="bg1"/>
                </a:solidFill>
              </a:rPr>
              <a:t>estudis</a:t>
            </a:r>
            <a:r>
              <a:rPr lang="es-ES" sz="2800" dirty="0">
                <a:solidFill>
                  <a:schemeClr val="bg1"/>
                </a:solidFill>
              </a:rPr>
              <a:t> </a:t>
            </a:r>
            <a:r>
              <a:rPr lang="es-ES" sz="2800" dirty="0" err="1">
                <a:solidFill>
                  <a:schemeClr val="bg1"/>
                </a:solidFill>
              </a:rPr>
              <a:t>d'anatomia</a:t>
            </a:r>
            <a:r>
              <a:rPr lang="es-ES" sz="2800" dirty="0">
                <a:solidFill>
                  <a:schemeClr val="bg1"/>
                </a:solidFill>
              </a:rPr>
              <a:t> que va </a:t>
            </a:r>
            <a:r>
              <a:rPr lang="es-ES" sz="2800" dirty="0" err="1">
                <a:solidFill>
                  <a:schemeClr val="bg1"/>
                </a:solidFill>
              </a:rPr>
              <a:t>realitzar</a:t>
            </a:r>
            <a:r>
              <a:rPr lang="es-ES" sz="2800" dirty="0">
                <a:solidFill>
                  <a:schemeClr val="bg1"/>
                </a:solidFill>
              </a:rPr>
              <a:t> </a:t>
            </a:r>
            <a:r>
              <a:rPr lang="es-ES" sz="2800" dirty="0" err="1">
                <a:solidFill>
                  <a:schemeClr val="bg1"/>
                </a:solidFill>
              </a:rPr>
              <a:t>mesurant</a:t>
            </a:r>
            <a:r>
              <a:rPr lang="es-ES" sz="2800" dirty="0">
                <a:solidFill>
                  <a:schemeClr val="bg1"/>
                </a:solidFill>
              </a:rPr>
              <a:t> les </a:t>
            </a:r>
            <a:r>
              <a:rPr lang="es-ES" sz="2800" dirty="0" err="1">
                <a:solidFill>
                  <a:schemeClr val="bg1"/>
                </a:solidFill>
              </a:rPr>
              <a:t>proporcions</a:t>
            </a:r>
            <a:r>
              <a:rPr lang="es-ES" sz="2800" dirty="0">
                <a:solidFill>
                  <a:schemeClr val="bg1"/>
                </a:solidFill>
              </a:rPr>
              <a:t> </a:t>
            </a:r>
            <a:r>
              <a:rPr lang="es-ES" sz="2800" dirty="0" err="1">
                <a:solidFill>
                  <a:schemeClr val="bg1"/>
                </a:solidFill>
              </a:rPr>
              <a:t>exactes</a:t>
            </a:r>
            <a:r>
              <a:rPr lang="es-ES" sz="2800" dirty="0">
                <a:solidFill>
                  <a:schemeClr val="bg1"/>
                </a:solidFill>
              </a:rPr>
              <a:t> de </a:t>
            </a:r>
            <a:r>
              <a:rPr lang="es-ES" sz="2800" dirty="0" err="1">
                <a:solidFill>
                  <a:schemeClr val="bg1"/>
                </a:solidFill>
              </a:rPr>
              <a:t>l'estructura</a:t>
            </a:r>
            <a:r>
              <a:rPr lang="es-ES" sz="2800" dirty="0">
                <a:solidFill>
                  <a:schemeClr val="bg1"/>
                </a:solidFill>
              </a:rPr>
              <a:t> </a:t>
            </a:r>
            <a:r>
              <a:rPr lang="es-ES" sz="2800" dirty="0" err="1">
                <a:solidFill>
                  <a:schemeClr val="bg1"/>
                </a:solidFill>
              </a:rPr>
              <a:t>òssia</a:t>
            </a:r>
            <a:r>
              <a:rPr lang="es-ES" sz="2800" dirty="0">
                <a:solidFill>
                  <a:schemeClr val="bg1"/>
                </a:solidFill>
              </a:rPr>
              <a:t> de </a:t>
            </a:r>
            <a:r>
              <a:rPr lang="es-ES" sz="2800" dirty="0" err="1">
                <a:solidFill>
                  <a:schemeClr val="bg1"/>
                </a:solidFill>
              </a:rPr>
              <a:t>l'èsser</a:t>
            </a:r>
            <a:r>
              <a:rPr lang="es-ES" sz="2800" dirty="0">
                <a:solidFill>
                  <a:schemeClr val="bg1"/>
                </a:solidFill>
              </a:rPr>
              <a:t> </a:t>
            </a:r>
            <a:r>
              <a:rPr lang="es-ES" sz="2800" dirty="0" err="1">
                <a:solidFill>
                  <a:schemeClr val="bg1"/>
                </a:solidFill>
              </a:rPr>
              <a:t>humà</a:t>
            </a:r>
            <a:r>
              <a:rPr lang="es-ES" sz="2800" dirty="0">
                <a:solidFill>
                  <a:schemeClr val="bg1"/>
                </a:solidFill>
              </a:rPr>
              <a:t>. Va observar que </a:t>
            </a:r>
            <a:r>
              <a:rPr lang="es-ES" sz="2800" dirty="0" err="1">
                <a:solidFill>
                  <a:schemeClr val="bg1"/>
                </a:solidFill>
              </a:rPr>
              <a:t>aquests</a:t>
            </a:r>
            <a:r>
              <a:rPr lang="es-ES" sz="2800" dirty="0">
                <a:solidFill>
                  <a:schemeClr val="bg1"/>
                </a:solidFill>
              </a:rPr>
              <a:t> </a:t>
            </a:r>
            <a:r>
              <a:rPr lang="es-ES" sz="2800" dirty="0" err="1">
                <a:solidFill>
                  <a:schemeClr val="bg1"/>
                </a:solidFill>
              </a:rPr>
              <a:t>tenien</a:t>
            </a:r>
            <a:r>
              <a:rPr lang="es-ES" sz="2800" dirty="0">
                <a:solidFill>
                  <a:schemeClr val="bg1"/>
                </a:solidFill>
              </a:rPr>
              <a:t> una </a:t>
            </a:r>
            <a:r>
              <a:rPr lang="es-ES" sz="2800" dirty="0" err="1">
                <a:solidFill>
                  <a:schemeClr val="bg1"/>
                </a:solidFill>
              </a:rPr>
              <a:t>relació</a:t>
            </a:r>
            <a:r>
              <a:rPr lang="es-ES" sz="2800" dirty="0">
                <a:solidFill>
                  <a:schemeClr val="bg1"/>
                </a:solidFill>
              </a:rPr>
              <a:t> proporcional </a:t>
            </a:r>
            <a:r>
              <a:rPr lang="es-ES" sz="2800" dirty="0" err="1">
                <a:solidFill>
                  <a:schemeClr val="bg1"/>
                </a:solidFill>
              </a:rPr>
              <a:t>amb</a:t>
            </a:r>
            <a:r>
              <a:rPr lang="es-ES" sz="2800" dirty="0">
                <a:solidFill>
                  <a:schemeClr val="bg1"/>
                </a:solidFill>
              </a:rPr>
              <a:t> el nombre fi o nombre </a:t>
            </a:r>
            <a:r>
              <a:rPr lang="es-ES" sz="2800" dirty="0" err="1">
                <a:solidFill>
                  <a:schemeClr val="bg1"/>
                </a:solidFill>
              </a:rPr>
              <a:t>d'or</a:t>
            </a:r>
            <a:r>
              <a:rPr lang="es-ES" sz="2800" dirty="0">
                <a:solidFill>
                  <a:schemeClr val="bg1"/>
                </a:solidFill>
              </a:rPr>
              <a:t>. </a:t>
            </a:r>
            <a:r>
              <a:rPr lang="es-ES" sz="2800" dirty="0" err="1">
                <a:solidFill>
                  <a:schemeClr val="bg1"/>
                </a:solidFill>
              </a:rPr>
              <a:t>Moltes</a:t>
            </a:r>
            <a:r>
              <a:rPr lang="es-ES" sz="2800" dirty="0">
                <a:solidFill>
                  <a:schemeClr val="bg1"/>
                </a:solidFill>
              </a:rPr>
              <a:t> de les formes de la natura </a:t>
            </a:r>
            <a:r>
              <a:rPr lang="es-ES" sz="2800" dirty="0" err="1">
                <a:solidFill>
                  <a:schemeClr val="bg1"/>
                </a:solidFill>
              </a:rPr>
              <a:t>tenen</a:t>
            </a:r>
            <a:r>
              <a:rPr lang="es-ES" sz="2800" dirty="0">
                <a:solidFill>
                  <a:schemeClr val="bg1"/>
                </a:solidFill>
              </a:rPr>
              <a:t> una </a:t>
            </a:r>
            <a:r>
              <a:rPr lang="es-ES" sz="2800" dirty="0" err="1">
                <a:solidFill>
                  <a:schemeClr val="bg1"/>
                </a:solidFill>
              </a:rPr>
              <a:t>relació</a:t>
            </a:r>
            <a:r>
              <a:rPr lang="es-ES" sz="2800" dirty="0">
                <a:solidFill>
                  <a:schemeClr val="bg1"/>
                </a:solidFill>
              </a:rPr>
              <a:t> </a:t>
            </a:r>
            <a:r>
              <a:rPr lang="es-ES" sz="2800" dirty="0" err="1">
                <a:solidFill>
                  <a:schemeClr val="bg1"/>
                </a:solidFill>
              </a:rPr>
              <a:t>amb</a:t>
            </a:r>
            <a:r>
              <a:rPr lang="es-ES" sz="2800" dirty="0">
                <a:solidFill>
                  <a:schemeClr val="bg1"/>
                </a:solidFill>
              </a:rPr>
              <a:t> </a:t>
            </a:r>
            <a:r>
              <a:rPr lang="es-ES" sz="2800" dirty="0" err="1">
                <a:solidFill>
                  <a:schemeClr val="bg1"/>
                </a:solidFill>
              </a:rPr>
              <a:t>aquest</a:t>
            </a:r>
            <a:r>
              <a:rPr lang="es-ES" sz="2800" dirty="0">
                <a:solidFill>
                  <a:schemeClr val="bg1"/>
                </a:solidFill>
              </a:rPr>
              <a:t> nombre.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851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10800000" flipV="1">
            <a:off x="503305" y="5773003"/>
            <a:ext cx="2499203" cy="475396"/>
          </a:xfrm>
        </p:spPr>
        <p:txBody>
          <a:bodyPr>
            <a:normAutofit fontScale="90000"/>
          </a:bodyPr>
          <a:lstStyle/>
          <a:p>
            <a:r>
              <a:rPr lang="ca-ES" dirty="0" smtClean="0"/>
              <a:t>A. </a:t>
            </a:r>
            <a:r>
              <a:rPr lang="ca-ES" dirty="0" err="1" smtClean="0"/>
              <a:t>Dürer</a:t>
            </a:r>
            <a:endParaRPr lang="es-ES" dirty="0"/>
          </a:p>
        </p:txBody>
      </p:sp>
      <p:pic>
        <p:nvPicPr>
          <p:cNvPr id="3076" name="Picture 4" descr="https://www.wga.hu/art/d/durer/2/12/9_1528/6books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26" y="293966"/>
            <a:ext cx="4318842" cy="528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www.wga.hu/art/d/durer/2/12/9_1528/6books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017" y="293966"/>
            <a:ext cx="4503183" cy="642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388657"/>
      </p:ext>
    </p:extLst>
  </p:cSld>
  <p:clrMapOvr>
    <a:masterClrMapping/>
  </p:clrMapOvr>
</p:sld>
</file>

<file path=ppt/theme/theme1.xml><?xml version="1.0" encoding="utf-8"?>
<a:theme xmlns:a="http://schemas.openxmlformats.org/drawingml/2006/main" name="Secto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62</TotalTime>
  <Words>289</Words>
  <Application>Microsoft Office PowerPoint</Application>
  <PresentationFormat>Panorámica</PresentationFormat>
  <Paragraphs>56</Paragraphs>
  <Slides>14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Century Gothic</vt:lpstr>
      <vt:lpstr>Wingdings 3</vt:lpstr>
      <vt:lpstr>Sector</vt:lpstr>
      <vt:lpstr>La proporció DEL COS humÀ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Leonardo da vinci</vt:lpstr>
      <vt:lpstr>Presentación de PowerPoint</vt:lpstr>
      <vt:lpstr>A. Dürer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proporció humana </dc:title>
  <dc:creator>Olga Ceni Garcia</dc:creator>
  <cp:lastModifiedBy>Olga Ceni Garcia</cp:lastModifiedBy>
  <cp:revision>15</cp:revision>
  <dcterms:created xsi:type="dcterms:W3CDTF">2018-01-28T19:52:32Z</dcterms:created>
  <dcterms:modified xsi:type="dcterms:W3CDTF">2018-01-28T20:55:21Z</dcterms:modified>
</cp:coreProperties>
</file>