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4" r:id="rId4"/>
    <p:sldId id="265" r:id="rId5"/>
    <p:sldId id="266" r:id="rId6"/>
    <p:sldId id="261" r:id="rId7"/>
    <p:sldId id="257" r:id="rId8"/>
    <p:sldId id="263" r:id="rId9"/>
    <p:sldId id="259" r:id="rId10"/>
    <p:sldId id="258" r:id="rId11"/>
    <p:sldId id="26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7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7FF9-849B-474B-BC88-080CAA55C502}" type="datetimeFigureOut">
              <a:rPr lang="es-ES" smtClean="0"/>
              <a:t>28/01/2018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D4E7E-5F84-4F32-970A-BC9FBFF7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2942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3C3F-1525-4D6D-B1F0-525988952BB9}" type="datetimeFigureOut">
              <a:rPr lang="es-ES" smtClean="0"/>
              <a:t>28/01/2018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D12E-8EEE-4061-8920-3F13B39A5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1986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D12E-8EEE-4061-8920-3F13B39A5BAA}" type="slidenum">
              <a:rPr lang="es-ES" smtClean="0"/>
              <a:t>2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29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8D12E-8EEE-4061-8920-3F13B39A5BA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18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D12E-8EEE-4061-8920-3F13B39A5BAA}" type="slidenum">
              <a:rPr lang="es-ES" smtClean="0"/>
              <a:t>7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25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8D12E-8EEE-4061-8920-3F13B39A5BA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92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1B38-5C1C-47DC-BF9B-FCCDF226CB0E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7BC0-7F37-4A16-B22E-CC6436A92E65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1262-C092-4F8F-B93F-A47C0BE0E4FA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9E4-6653-4901-86B2-279D01812430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0C5C-B02A-4B5A-BCD9-5A446EBB684F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6AB9-A3C1-4BD9-8671-F38E8BEB1875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7AC1-0642-420C-ABFE-94C957569F24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F5C6-7945-499E-AB2F-D1F0A4F0685E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3448-2A57-408A-9DBD-B0E468D1B07A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6978-0D8F-4398-B934-4F04B27BE0EA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2CBA-C0C6-4601-9888-7C28D85E87E7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569B-5275-467C-A39D-3F74931CD22D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7686-B0F0-4B21-B966-6F26E23EFE19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87F6-52D9-4D4A-929B-BA2058C467D4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1E50-F2B2-4822-BE45-9007029EF450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D78A-E39C-44DE-B6C6-9E20D3B57FBA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A571-2F92-4C34-B609-673CE7FC9242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8AFA25-C9CB-478D-A3A8-7CEE5B2C131D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756325" cy="2971801"/>
          </a:xfrm>
        </p:spPr>
        <p:txBody>
          <a:bodyPr/>
          <a:lstStyle/>
          <a:p>
            <a:r>
              <a:rPr lang="ca-ES" b="1" dirty="0" smtClean="0"/>
              <a:t>La proporció DEL COS </a:t>
            </a:r>
            <a:r>
              <a:rPr lang="ca-ES" b="1" dirty="0" err="1" smtClean="0"/>
              <a:t>humÀ</a:t>
            </a:r>
            <a:r>
              <a:rPr lang="ca-ES" dirty="0" smtClean="0">
                <a:solidFill>
                  <a:srgbClr val="FFC000"/>
                </a:solidFill>
              </a:rPr>
              <a:t/>
            </a:r>
            <a:br>
              <a:rPr lang="ca-ES" dirty="0" smtClean="0">
                <a:solidFill>
                  <a:srgbClr val="FFC000"/>
                </a:solidFill>
              </a:rPr>
            </a:b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4" name="Picture 1" descr="http://www.jverdaguer.org/jsmedia/008mesura/imatges/SC-Hermes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15" y="3391342"/>
            <a:ext cx="1266825" cy="28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jverdaguer.org/jsmedia/008mesura/imatges/SC-venus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57" y="3300230"/>
            <a:ext cx="12668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ga.hu/art/d/durer/2/12/9_1528/6book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16" y="159506"/>
            <a:ext cx="5253021" cy="61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wga.hu/art/d/durer/2/12/9_1528/6book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4" y="159506"/>
            <a:ext cx="5305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450376" y="5841242"/>
            <a:ext cx="2552130" cy="40715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dirty="0" smtClean="0"/>
              <a:t>A. </a:t>
            </a:r>
            <a:r>
              <a:rPr lang="ca-ES" dirty="0" err="1" smtClean="0"/>
              <a:t>Dürer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404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wga.hu/art/d/durer/2/12/9_1528/6book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30" y="126482"/>
            <a:ext cx="4905823" cy="64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0800000" flipV="1">
            <a:off x="682388" y="6192001"/>
            <a:ext cx="2634018" cy="40715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dirty="0" smtClean="0"/>
              <a:t>A. </a:t>
            </a:r>
            <a:r>
              <a:rPr lang="ca-ES" dirty="0" err="1" smtClean="0"/>
              <a:t>Dürer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514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354842" y="286604"/>
            <a:ext cx="7137779" cy="526297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DIBUIX DE LA FIGURA HUMANA:</a:t>
            </a:r>
          </a:p>
          <a:p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Per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dibuixar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la figura humana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és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necessari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pendre una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unitat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 mesura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com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l'altura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del cap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s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La figura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humana adulta té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una altura aproximada de 8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caps. </a:t>
            </a:r>
          </a:p>
          <a:p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un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adolescent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té una altura de 6 caps.</a:t>
            </a:r>
          </a:p>
          <a:p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Si es compara les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amplades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 les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espatlles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i de la pelvis entre les figures masculina i femenina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adultes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s'observa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una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inversió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 les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proporcions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4" name="Picture 2" descr="Resultado de imagen para canon de proporción gr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84" y="271792"/>
            <a:ext cx="3342601" cy="52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7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266" name="Picture 2" descr="http://www.jverdaguer.org/jsmedia/008mesura/imatges/fighum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1" y="2132226"/>
            <a:ext cx="4361834" cy="43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41193" y="436727"/>
            <a:ext cx="10918209" cy="147732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Per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tant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la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construcció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de la figura humana en la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seva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posició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frontal es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redueix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a 8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caps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d'altura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per dos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d'amplada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Fixa't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com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ha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estat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construida la retícula del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cànon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dividit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per un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eix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simetria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x-y i la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unitat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modular que es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repeteix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475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290" name="Picture 2" descr="Resultado de imagen para canon de proporción grie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6639" r="-1406" b="3001"/>
          <a:stretch/>
        </p:blipFill>
        <p:spPr bwMode="auto">
          <a:xfrm>
            <a:off x="2483893" y="504968"/>
            <a:ext cx="6127844" cy="60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9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64024" y="1705971"/>
            <a:ext cx="10781730" cy="408068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E</a:t>
            </a:r>
            <a:r>
              <a:rPr lang="es-ES" sz="2800" dirty="0" smtClean="0">
                <a:solidFill>
                  <a:schemeClr val="bg1"/>
                </a:solidFill>
              </a:rPr>
              <a:t>l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problema de la </a:t>
            </a:r>
            <a:r>
              <a:rPr lang="es-ES" sz="2800" dirty="0" err="1" smtClean="0">
                <a:solidFill>
                  <a:schemeClr val="bg1"/>
                </a:solidFill>
              </a:rPr>
              <a:t>proporcionalitat</a:t>
            </a:r>
            <a:r>
              <a:rPr lang="es-ES" sz="2800" dirty="0" smtClean="0">
                <a:solidFill>
                  <a:schemeClr val="bg1"/>
                </a:solidFill>
              </a:rPr>
              <a:t> i </a:t>
            </a:r>
            <a:r>
              <a:rPr lang="es-ES" sz="2800" dirty="0" err="1" smtClean="0">
                <a:solidFill>
                  <a:schemeClr val="bg1"/>
                </a:solidFill>
              </a:rPr>
              <a:t>l'encaix</a:t>
            </a:r>
            <a:r>
              <a:rPr lang="es-ES" sz="2800" dirty="0" smtClean="0">
                <a:solidFill>
                  <a:schemeClr val="bg1"/>
                </a:solidFill>
              </a:rPr>
              <a:t> de la figura humana ha </a:t>
            </a:r>
            <a:r>
              <a:rPr lang="es-ES" sz="2800" dirty="0" err="1" smtClean="0">
                <a:solidFill>
                  <a:schemeClr val="bg1"/>
                </a:solidFill>
              </a:rPr>
              <a:t>donat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solucions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variades</a:t>
            </a:r>
            <a:r>
              <a:rPr lang="es-ES" sz="2800" dirty="0" smtClean="0">
                <a:solidFill>
                  <a:schemeClr val="bg1"/>
                </a:solidFill>
              </a:rPr>
              <a:t> i </a:t>
            </a:r>
            <a:r>
              <a:rPr lang="es-ES" sz="2800" dirty="0" err="1" smtClean="0">
                <a:solidFill>
                  <a:schemeClr val="bg1"/>
                </a:solidFill>
              </a:rPr>
              <a:t>diferents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En la </a:t>
            </a:r>
            <a:r>
              <a:rPr lang="es-ES" sz="2800" dirty="0" err="1" smtClean="0">
                <a:solidFill>
                  <a:schemeClr val="bg1"/>
                </a:solidFill>
              </a:rPr>
              <a:t>història</a:t>
            </a:r>
            <a:r>
              <a:rPr lang="es-ES" sz="2800" dirty="0" smtClean="0">
                <a:solidFill>
                  <a:schemeClr val="bg1"/>
                </a:solidFill>
              </a:rPr>
              <a:t> de </a:t>
            </a:r>
            <a:r>
              <a:rPr lang="es-ES" sz="2800" dirty="0" err="1" smtClean="0">
                <a:solidFill>
                  <a:schemeClr val="bg1"/>
                </a:solidFill>
              </a:rPr>
              <a:t>l'art</a:t>
            </a:r>
            <a:r>
              <a:rPr lang="es-ES" sz="2800" dirty="0" smtClean="0">
                <a:solidFill>
                  <a:schemeClr val="bg1"/>
                </a:solidFill>
              </a:rPr>
              <a:t>, es poden </a:t>
            </a:r>
            <a:r>
              <a:rPr lang="es-ES" sz="2800" dirty="0" err="1" smtClean="0">
                <a:solidFill>
                  <a:schemeClr val="bg1"/>
                </a:solidFill>
              </a:rPr>
              <a:t>trobar</a:t>
            </a:r>
            <a:r>
              <a:rPr lang="es-ES" sz="2800" dirty="0" smtClean="0">
                <a:solidFill>
                  <a:schemeClr val="bg1"/>
                </a:solidFill>
              </a:rPr>
              <a:t> figures </a:t>
            </a:r>
            <a:r>
              <a:rPr lang="es-ES" sz="2800" dirty="0" err="1" smtClean="0">
                <a:solidFill>
                  <a:schemeClr val="bg1"/>
                </a:solidFill>
              </a:rPr>
              <a:t>extremament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proporcionades</a:t>
            </a:r>
            <a:r>
              <a:rPr lang="es-ES" sz="2800" dirty="0" smtClean="0">
                <a:solidFill>
                  <a:schemeClr val="bg1"/>
                </a:solidFill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</a:rPr>
              <a:t>com</a:t>
            </a:r>
            <a:r>
              <a:rPr lang="es-ES" sz="2800" dirty="0" smtClean="0">
                <a:solidFill>
                  <a:schemeClr val="bg1"/>
                </a:solidFill>
              </a:rPr>
              <a:t> les </a:t>
            </a:r>
            <a:r>
              <a:rPr lang="es-ES" sz="2800" dirty="0" err="1" smtClean="0">
                <a:solidFill>
                  <a:schemeClr val="bg1"/>
                </a:solidFill>
              </a:rPr>
              <a:t>escultures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gregues</a:t>
            </a:r>
            <a:r>
              <a:rPr lang="es-ES" sz="2800" dirty="0" smtClean="0">
                <a:solidFill>
                  <a:schemeClr val="bg1"/>
                </a:solidFill>
              </a:rPr>
              <a:t> i </a:t>
            </a:r>
            <a:r>
              <a:rPr lang="es-ES" sz="2800" dirty="0" err="1" smtClean="0">
                <a:solidFill>
                  <a:schemeClr val="bg1"/>
                </a:solidFill>
              </a:rPr>
              <a:t>renaixentistes</a:t>
            </a:r>
            <a:r>
              <a:rPr lang="es-ES" sz="2800" dirty="0" smtClean="0">
                <a:solidFill>
                  <a:schemeClr val="bg1"/>
                </a:solidFill>
              </a:rPr>
              <a:t>, en </a:t>
            </a:r>
            <a:r>
              <a:rPr lang="es-ES" sz="2800" dirty="0" err="1" smtClean="0">
                <a:solidFill>
                  <a:schemeClr val="bg1"/>
                </a:solidFill>
              </a:rPr>
              <a:t>què</a:t>
            </a:r>
            <a:r>
              <a:rPr lang="es-ES" sz="2800" dirty="0" smtClean="0">
                <a:solidFill>
                  <a:schemeClr val="bg1"/>
                </a:solidFill>
              </a:rPr>
              <a:t> es va </a:t>
            </a:r>
            <a:r>
              <a:rPr lang="es-ES" sz="2800" dirty="0" err="1" smtClean="0">
                <a:solidFill>
                  <a:schemeClr val="bg1"/>
                </a:solidFill>
              </a:rPr>
              <a:t>fixar</a:t>
            </a:r>
            <a:r>
              <a:rPr lang="es-ES" sz="2800" dirty="0" smtClean="0">
                <a:solidFill>
                  <a:schemeClr val="bg1"/>
                </a:solidFill>
              </a:rPr>
              <a:t> un sistema de </a:t>
            </a:r>
            <a:r>
              <a:rPr lang="es-ES" sz="2800" dirty="0" err="1" smtClean="0">
                <a:solidFill>
                  <a:schemeClr val="bg1"/>
                </a:solidFill>
              </a:rPr>
              <a:t>proporcions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molt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estricte</a:t>
            </a:r>
            <a:r>
              <a:rPr lang="es-ES" sz="2800" dirty="0" smtClean="0">
                <a:solidFill>
                  <a:schemeClr val="bg1"/>
                </a:solidFill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</a:rPr>
              <a:t>anomenat</a:t>
            </a:r>
            <a:r>
              <a:rPr lang="es-ES" sz="2800" dirty="0" smtClean="0">
                <a:solidFill>
                  <a:schemeClr val="bg1"/>
                </a:solidFill>
              </a:rPr>
              <a:t> </a:t>
            </a:r>
            <a:r>
              <a:rPr lang="es-ES" sz="2800" b="1" dirty="0" err="1" smtClean="0">
                <a:solidFill>
                  <a:schemeClr val="bg1"/>
                </a:solidFill>
              </a:rPr>
              <a:t>Cànon</a:t>
            </a:r>
            <a:r>
              <a:rPr lang="es-ES" sz="2800" b="1" dirty="0" smtClean="0">
                <a:solidFill>
                  <a:schemeClr val="bg1"/>
                </a:solidFill>
              </a:rPr>
              <a:t>.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91318" y="409433"/>
            <a:ext cx="372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La proporció </a:t>
            </a:r>
            <a:r>
              <a:rPr lang="ca-ES" dirty="0" smtClean="0"/>
              <a:t>del cos humà</a:t>
            </a:r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0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50376" y="573207"/>
            <a:ext cx="9744502" cy="224676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El </a:t>
            </a:r>
            <a:r>
              <a:rPr lang="es-ES" sz="28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cànon</a:t>
            </a:r>
            <a:r>
              <a:rPr lang="es-E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00099"/>
                </a:solidFill>
                <a:latin typeface="Arial" panose="020B0604020202020204" pitchFamily="34" charset="0"/>
              </a:rPr>
              <a:t>egipci</a:t>
            </a:r>
            <a:r>
              <a:rPr lang="es-E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Els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egipcis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dividien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el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cos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humà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en 16,19,21...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parts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iguals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s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La </a:t>
            </a:r>
            <a:r>
              <a:rPr lang="es-E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unitat</a:t>
            </a:r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de mesura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 per 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uns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era 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l'amplada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peu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o la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llargada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dit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pulgar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http://www.jverdaguer.org/jsmedia/008mesura/imatges/egip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3332100"/>
            <a:ext cx="4531057" cy="33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8306"/>
              </p:ext>
            </p:extLst>
          </p:nvPr>
        </p:nvGraphicFramePr>
        <p:xfrm>
          <a:off x="395786" y="668741"/>
          <a:ext cx="10713492" cy="2893326"/>
        </p:xfrm>
        <a:graphic>
          <a:graphicData uri="http://schemas.openxmlformats.org/drawingml/2006/table">
            <a:tbl>
              <a:tblPr/>
              <a:tblGrid>
                <a:gridCol w="10713492"/>
              </a:tblGrid>
              <a:tr h="2893326">
                <a:tc>
                  <a:txBody>
                    <a:bodyPr/>
                    <a:lstStyle/>
                    <a:p>
                      <a:pPr algn="l"/>
                      <a:r>
                        <a:rPr lang="es-ES" sz="28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s-ES" sz="2800" b="1" dirty="0" err="1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cànon</a:t>
                      </a:r>
                      <a:r>
                        <a:rPr lang="es-ES" sz="2800" b="1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2800" b="1" dirty="0" err="1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grec</a:t>
                      </a:r>
                      <a:r>
                        <a:rPr lang="es-ES" sz="2800" b="1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s-ES" sz="2800" dirty="0">
                          <a:latin typeface="+mn-lt"/>
                        </a:rPr>
                        <a:t> 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Els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grecs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obtingueren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un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tipus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ideal de forma i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proporció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humana per representar Deus i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homes</a:t>
                      </a:r>
                      <a:r>
                        <a:rPr lang="es-ES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l"/>
                      <a:endParaRPr lang="es-E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La </a:t>
                      </a:r>
                      <a:r>
                        <a:rPr lang="es-ES" sz="2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unitat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 de mesura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 era </a:t>
                      </a:r>
                      <a:r>
                        <a:rPr lang="es-ES" sz="2800" u="sng" dirty="0">
                          <a:solidFill>
                            <a:schemeClr val="bg1"/>
                          </a:solidFill>
                          <a:latin typeface="+mn-lt"/>
                        </a:rPr>
                        <a:t>el cap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Tenim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el </a:t>
                      </a:r>
                      <a:r>
                        <a:rPr lang="es-ES" sz="2800" i="1" dirty="0" err="1">
                          <a:solidFill>
                            <a:schemeClr val="bg1"/>
                          </a:solidFill>
                          <a:latin typeface="+mn-lt"/>
                        </a:rPr>
                        <a:t>Cànon</a:t>
                      </a:r>
                      <a:r>
                        <a:rPr lang="es-ES" sz="280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i="1" dirty="0" err="1">
                          <a:solidFill>
                            <a:schemeClr val="bg1"/>
                          </a:solidFill>
                          <a:latin typeface="+mn-lt"/>
                        </a:rPr>
                        <a:t>Policlet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s.II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a.c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)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amb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7'5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caps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i el </a:t>
                      </a:r>
                      <a:r>
                        <a:rPr lang="es-ES" sz="2800" i="1" dirty="0" err="1">
                          <a:solidFill>
                            <a:schemeClr val="bg1"/>
                          </a:solidFill>
                          <a:latin typeface="+mn-lt"/>
                        </a:rPr>
                        <a:t>Cànon</a:t>
                      </a:r>
                      <a:r>
                        <a:rPr lang="es-ES" sz="280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i="1" dirty="0" err="1">
                          <a:solidFill>
                            <a:schemeClr val="bg1"/>
                          </a:solidFill>
                          <a:latin typeface="+mn-lt"/>
                        </a:rPr>
                        <a:t>Lisip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 (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s.IV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a.c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)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amb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8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caps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d'alçada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 total del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  <a:latin typeface="+mn-lt"/>
                        </a:rPr>
                        <a:t>cos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://www.jverdaguer.org/jsmedia/008mesura/imatges/greceldiscob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6" y="3991353"/>
            <a:ext cx="2832400" cy="24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8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21021"/>
              </p:ext>
            </p:extLst>
          </p:nvPr>
        </p:nvGraphicFramePr>
        <p:xfrm>
          <a:off x="518614" y="423081"/>
          <a:ext cx="10631607" cy="3575713"/>
        </p:xfrm>
        <a:graphic>
          <a:graphicData uri="http://schemas.openxmlformats.org/drawingml/2006/table">
            <a:tbl>
              <a:tblPr/>
              <a:tblGrid>
                <a:gridCol w="10631607"/>
              </a:tblGrid>
              <a:tr h="3575713">
                <a:tc>
                  <a:txBody>
                    <a:bodyPr/>
                    <a:lstStyle/>
                    <a:p>
                      <a:pPr algn="l"/>
                      <a:r>
                        <a:rPr lang="es-ES" sz="2800" b="1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El </a:t>
                      </a:r>
                      <a:r>
                        <a:rPr lang="es-ES" sz="2800" b="1" dirty="0" err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cànon</a:t>
                      </a:r>
                      <a:r>
                        <a:rPr lang="es-ES" sz="2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2800" b="1" dirty="0" err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romà</a:t>
                      </a:r>
                      <a:r>
                        <a:rPr lang="es-ES" sz="2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es-ES" sz="2800" dirty="0"/>
                        <a:t> 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Està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basat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en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els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estudis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realitzats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per Marco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Vitruvi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es-E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s-E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La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s-ES" sz="2800" b="1" dirty="0" err="1">
                          <a:solidFill>
                            <a:schemeClr val="bg1"/>
                          </a:solidFill>
                        </a:rPr>
                        <a:t>unitat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</a:rPr>
                        <a:t> de mesura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 era </a:t>
                      </a:r>
                      <a:r>
                        <a:rPr lang="es-ES" sz="2800" u="sng" dirty="0">
                          <a:solidFill>
                            <a:schemeClr val="bg1"/>
                          </a:solidFill>
                        </a:rPr>
                        <a:t>el </a:t>
                      </a:r>
                      <a:r>
                        <a:rPr lang="es-ES" sz="2800" u="sng" dirty="0" err="1">
                          <a:solidFill>
                            <a:schemeClr val="bg1"/>
                          </a:solidFill>
                        </a:rPr>
                        <a:t>cap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, el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cos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medeix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8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vegades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la mida del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cap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i es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dividia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en 5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parts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l"/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El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cànon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utilitzat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era una figura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tancada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en un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quadrat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 o en un </a:t>
                      </a:r>
                      <a:r>
                        <a:rPr lang="es-ES" sz="2800" dirty="0" err="1">
                          <a:solidFill>
                            <a:schemeClr val="bg1"/>
                          </a:solidFill>
                        </a:rPr>
                        <a:t>cercle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http://www.jverdaguer.org/jsmedia/008mesura/imatges/aug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4177792"/>
            <a:ext cx="2838735" cy="24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7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wga.hu/art/l/leonardo/10anatom/1vitruv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4" y="405656"/>
            <a:ext cx="4491366" cy="61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91317" y="433458"/>
            <a:ext cx="5486401" cy="569386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El </a:t>
            </a:r>
            <a:r>
              <a:rPr lang="es-ES" sz="28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cànon</a:t>
            </a:r>
            <a:r>
              <a:rPr lang="es-E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de Leonardo da </a:t>
            </a:r>
            <a:r>
              <a:rPr lang="es-ES" sz="28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vinci</a:t>
            </a:r>
            <a:r>
              <a:rPr lang="es-ES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</a:p>
          <a:p>
            <a:endParaRPr lang="es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Els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esquemes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dibuixos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dels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cànons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proporcions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humanes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fetes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per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ell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van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tenir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una gran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ressonància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s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cànon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 Leonardo da Vinci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coincideix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amb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l'estudi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fet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per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Vitruvi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, obertura crucial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dins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de la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circumferència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i del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quadrat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s-E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Aquests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cànons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es basen en mesures </a:t>
            </a:r>
            <a:r>
              <a:rPr lang="es-E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iguals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 per </a:t>
            </a:r>
            <a:r>
              <a:rPr lang="es-E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comparació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66061" y="5635892"/>
            <a:ext cx="63519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06384" y="6282223"/>
            <a:ext cx="417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>
                <a:solidFill>
                  <a:srgbClr val="FF6600"/>
                </a:solidFill>
              </a:rPr>
              <a:t>Home de </a:t>
            </a:r>
            <a:r>
              <a:rPr lang="pt-BR" dirty="0" err="1">
                <a:solidFill>
                  <a:srgbClr val="FF6600"/>
                </a:solidFill>
              </a:rPr>
              <a:t>Vitruvi</a:t>
            </a:r>
            <a:r>
              <a:rPr lang="pt-BR" dirty="0">
                <a:solidFill>
                  <a:srgbClr val="FF6600"/>
                </a:solidFill>
              </a:rPr>
              <a:t>, Leonardo da Vinci</a:t>
            </a:r>
            <a:endParaRPr lang="pt-B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3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318" y="5950425"/>
            <a:ext cx="5036025" cy="55495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Leonardo da </a:t>
            </a:r>
            <a:r>
              <a:rPr lang="ca-ES" dirty="0" err="1" smtClean="0"/>
              <a:t>vinci</a:t>
            </a:r>
            <a:endParaRPr lang="es-ES" dirty="0"/>
          </a:p>
        </p:txBody>
      </p:sp>
      <p:pic>
        <p:nvPicPr>
          <p:cNvPr id="1026" name="Picture 2" descr="https://www.wga.hu/art/l/leonardo/08heads/03profi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37" y="185921"/>
            <a:ext cx="5125510" cy="63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ga.hu/art/l/leonardo/10anatom/2hea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185922"/>
            <a:ext cx="4449172" cy="56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8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9559" y="433947"/>
            <a:ext cx="10399594" cy="5560451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chemeClr val="bg1"/>
                </a:solidFill>
              </a:rPr>
              <a:t>Per a </a:t>
            </a:r>
            <a:r>
              <a:rPr lang="es-ES" sz="2800" b="1" dirty="0">
                <a:solidFill>
                  <a:schemeClr val="bg1"/>
                </a:solidFill>
              </a:rPr>
              <a:t>Leonardo da Vinci</a:t>
            </a:r>
            <a:r>
              <a:rPr lang="es-ES" sz="2800" dirty="0">
                <a:solidFill>
                  <a:schemeClr val="bg1"/>
                </a:solidFill>
              </a:rPr>
              <a:t> i la </a:t>
            </a:r>
            <a:r>
              <a:rPr lang="es-ES" sz="2800" dirty="0" err="1">
                <a:solidFill>
                  <a:schemeClr val="bg1"/>
                </a:solidFill>
              </a:rPr>
              <a:t>major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part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dels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artistes</a:t>
            </a:r>
            <a:r>
              <a:rPr lang="es-ES" sz="2800" dirty="0">
                <a:solidFill>
                  <a:schemeClr val="bg1"/>
                </a:solidFill>
              </a:rPr>
              <a:t> del </a:t>
            </a:r>
            <a:r>
              <a:rPr lang="es-ES" sz="2800" dirty="0" err="1">
                <a:solidFill>
                  <a:schemeClr val="bg1"/>
                </a:solidFill>
              </a:rPr>
              <a:t>Renaixement</a:t>
            </a:r>
            <a:r>
              <a:rPr lang="es-ES" sz="2800" dirty="0">
                <a:solidFill>
                  <a:schemeClr val="bg1"/>
                </a:solidFill>
              </a:rPr>
              <a:t>,</a:t>
            </a:r>
            <a:r>
              <a:rPr lang="es-ES" sz="2800" u="sng" dirty="0">
                <a:solidFill>
                  <a:schemeClr val="bg1"/>
                </a:solidFill>
              </a:rPr>
              <a:t> la </a:t>
            </a:r>
            <a:r>
              <a:rPr lang="es-ES" sz="2800" u="sng" dirty="0" err="1">
                <a:solidFill>
                  <a:schemeClr val="bg1"/>
                </a:solidFill>
              </a:rPr>
              <a:t>proporció</a:t>
            </a:r>
            <a:r>
              <a:rPr lang="es-ES" sz="2800" u="sng" dirty="0">
                <a:solidFill>
                  <a:schemeClr val="bg1"/>
                </a:solidFill>
              </a:rPr>
              <a:t> divina o </a:t>
            </a:r>
            <a:r>
              <a:rPr lang="es-ES" sz="2800" u="sng" dirty="0" err="1">
                <a:solidFill>
                  <a:schemeClr val="bg1"/>
                </a:solidFill>
              </a:rPr>
              <a:t>secció</a:t>
            </a:r>
            <a:r>
              <a:rPr lang="es-ES" sz="2800" u="sng" dirty="0">
                <a:solidFill>
                  <a:schemeClr val="bg1"/>
                </a:solidFill>
              </a:rPr>
              <a:t> </a:t>
            </a:r>
            <a:r>
              <a:rPr lang="es-ES" sz="2800" u="sng" dirty="0" err="1">
                <a:solidFill>
                  <a:schemeClr val="bg1"/>
                </a:solidFill>
              </a:rPr>
              <a:t>àurea</a:t>
            </a:r>
            <a:r>
              <a:rPr lang="es-ES" sz="2800" dirty="0">
                <a:solidFill>
                  <a:schemeClr val="bg1"/>
                </a:solidFill>
              </a:rPr>
              <a:t> </a:t>
            </a:r>
            <a:r>
              <a:rPr lang="es-ES" sz="2800" dirty="0" err="1">
                <a:solidFill>
                  <a:schemeClr val="bg1"/>
                </a:solidFill>
              </a:rPr>
              <a:t>produeix</a:t>
            </a:r>
            <a:r>
              <a:rPr lang="es-ES" sz="2800" dirty="0">
                <a:solidFill>
                  <a:schemeClr val="bg1"/>
                </a:solidFill>
              </a:rPr>
              <a:t> una </a:t>
            </a:r>
            <a:r>
              <a:rPr lang="es-ES" sz="2800" dirty="0" err="1">
                <a:solidFill>
                  <a:schemeClr val="bg1"/>
                </a:solidFill>
              </a:rPr>
              <a:t>impressió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d'harmonia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linial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800" dirty="0">
                <a:solidFill>
                  <a:schemeClr val="bg1"/>
                </a:solidFill>
              </a:rPr>
              <a:t>El </a:t>
            </a:r>
            <a:r>
              <a:rPr lang="es-ES" sz="2800" dirty="0" err="1">
                <a:solidFill>
                  <a:schemeClr val="bg1"/>
                </a:solidFill>
              </a:rPr>
              <a:t>cànon</a:t>
            </a:r>
            <a:r>
              <a:rPr lang="es-ES" sz="2800" dirty="0">
                <a:solidFill>
                  <a:schemeClr val="bg1"/>
                </a:solidFill>
              </a:rPr>
              <a:t> de Leonardo da Vinci es basa en </a:t>
            </a:r>
            <a:r>
              <a:rPr lang="es-ES" sz="2800" dirty="0" err="1">
                <a:solidFill>
                  <a:schemeClr val="bg1"/>
                </a:solidFill>
              </a:rPr>
              <a:t>els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estudis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d'anatomia</a:t>
            </a:r>
            <a:r>
              <a:rPr lang="es-ES" sz="2800" dirty="0">
                <a:solidFill>
                  <a:schemeClr val="bg1"/>
                </a:solidFill>
              </a:rPr>
              <a:t> que va </a:t>
            </a:r>
            <a:r>
              <a:rPr lang="es-ES" sz="2800" dirty="0" err="1">
                <a:solidFill>
                  <a:schemeClr val="bg1"/>
                </a:solidFill>
              </a:rPr>
              <a:t>realitzar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mesurant</a:t>
            </a:r>
            <a:r>
              <a:rPr lang="es-ES" sz="2800" dirty="0">
                <a:solidFill>
                  <a:schemeClr val="bg1"/>
                </a:solidFill>
              </a:rPr>
              <a:t> les </a:t>
            </a:r>
            <a:r>
              <a:rPr lang="es-ES" sz="2800" dirty="0" err="1">
                <a:solidFill>
                  <a:schemeClr val="bg1"/>
                </a:solidFill>
              </a:rPr>
              <a:t>proporcions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exactes</a:t>
            </a:r>
            <a:r>
              <a:rPr lang="es-ES" sz="2800" dirty="0">
                <a:solidFill>
                  <a:schemeClr val="bg1"/>
                </a:solidFill>
              </a:rPr>
              <a:t> de </a:t>
            </a:r>
            <a:r>
              <a:rPr lang="es-ES" sz="2800" dirty="0" err="1">
                <a:solidFill>
                  <a:schemeClr val="bg1"/>
                </a:solidFill>
              </a:rPr>
              <a:t>l'estructura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òssia</a:t>
            </a:r>
            <a:r>
              <a:rPr lang="es-ES" sz="2800" dirty="0">
                <a:solidFill>
                  <a:schemeClr val="bg1"/>
                </a:solidFill>
              </a:rPr>
              <a:t> de </a:t>
            </a:r>
            <a:r>
              <a:rPr lang="es-ES" sz="2800" dirty="0" err="1">
                <a:solidFill>
                  <a:schemeClr val="bg1"/>
                </a:solidFill>
              </a:rPr>
              <a:t>l'èsser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humà</a:t>
            </a:r>
            <a:r>
              <a:rPr lang="es-ES" sz="2800" dirty="0">
                <a:solidFill>
                  <a:schemeClr val="bg1"/>
                </a:solidFill>
              </a:rPr>
              <a:t>. Va observar que </a:t>
            </a:r>
            <a:r>
              <a:rPr lang="es-ES" sz="2800" dirty="0" err="1">
                <a:solidFill>
                  <a:schemeClr val="bg1"/>
                </a:solidFill>
              </a:rPr>
              <a:t>aquests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tenien</a:t>
            </a:r>
            <a:r>
              <a:rPr lang="es-ES" sz="2800" dirty="0">
                <a:solidFill>
                  <a:schemeClr val="bg1"/>
                </a:solidFill>
              </a:rPr>
              <a:t> una </a:t>
            </a:r>
            <a:r>
              <a:rPr lang="es-ES" sz="2800" dirty="0" err="1">
                <a:solidFill>
                  <a:schemeClr val="bg1"/>
                </a:solidFill>
              </a:rPr>
              <a:t>relació</a:t>
            </a:r>
            <a:r>
              <a:rPr lang="es-ES" sz="2800" dirty="0">
                <a:solidFill>
                  <a:schemeClr val="bg1"/>
                </a:solidFill>
              </a:rPr>
              <a:t> proporcional </a:t>
            </a:r>
            <a:r>
              <a:rPr lang="es-ES" sz="2800" dirty="0" err="1">
                <a:solidFill>
                  <a:schemeClr val="bg1"/>
                </a:solidFill>
              </a:rPr>
              <a:t>amb</a:t>
            </a:r>
            <a:r>
              <a:rPr lang="es-ES" sz="2800" dirty="0">
                <a:solidFill>
                  <a:schemeClr val="bg1"/>
                </a:solidFill>
              </a:rPr>
              <a:t> el nombre fi o nombre </a:t>
            </a:r>
            <a:r>
              <a:rPr lang="es-ES" sz="2800" dirty="0" err="1">
                <a:solidFill>
                  <a:schemeClr val="bg1"/>
                </a:solidFill>
              </a:rPr>
              <a:t>d'or</a:t>
            </a:r>
            <a:r>
              <a:rPr lang="es-ES" sz="2800" dirty="0">
                <a:solidFill>
                  <a:schemeClr val="bg1"/>
                </a:solidFill>
              </a:rPr>
              <a:t>. </a:t>
            </a:r>
            <a:r>
              <a:rPr lang="es-ES" sz="2800" dirty="0" err="1">
                <a:solidFill>
                  <a:schemeClr val="bg1"/>
                </a:solidFill>
              </a:rPr>
              <a:t>Moltes</a:t>
            </a:r>
            <a:r>
              <a:rPr lang="es-ES" sz="2800" dirty="0">
                <a:solidFill>
                  <a:schemeClr val="bg1"/>
                </a:solidFill>
              </a:rPr>
              <a:t> de les formes de la natura </a:t>
            </a:r>
            <a:r>
              <a:rPr lang="es-ES" sz="2800" dirty="0" err="1">
                <a:solidFill>
                  <a:schemeClr val="bg1"/>
                </a:solidFill>
              </a:rPr>
              <a:t>tenen</a:t>
            </a:r>
            <a:r>
              <a:rPr lang="es-ES" sz="2800" dirty="0">
                <a:solidFill>
                  <a:schemeClr val="bg1"/>
                </a:solidFill>
              </a:rPr>
              <a:t> una </a:t>
            </a:r>
            <a:r>
              <a:rPr lang="es-ES" sz="2800" dirty="0" err="1">
                <a:solidFill>
                  <a:schemeClr val="bg1"/>
                </a:solidFill>
              </a:rPr>
              <a:t>relació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amb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aquest</a:t>
            </a:r>
            <a:r>
              <a:rPr lang="es-ES" sz="2800" dirty="0">
                <a:solidFill>
                  <a:schemeClr val="bg1"/>
                </a:solidFill>
              </a:rPr>
              <a:t> nombre.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503305" y="5773003"/>
            <a:ext cx="2499203" cy="475396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A. </a:t>
            </a:r>
            <a:r>
              <a:rPr lang="ca-ES" dirty="0" err="1" smtClean="0"/>
              <a:t>Dürer</a:t>
            </a:r>
            <a:endParaRPr lang="es-ES" dirty="0"/>
          </a:p>
        </p:txBody>
      </p:sp>
      <p:pic>
        <p:nvPicPr>
          <p:cNvPr id="3076" name="Picture 4" descr="https://www.wga.hu/art/d/durer/2/12/9_1528/6book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6" y="293966"/>
            <a:ext cx="4318842" cy="52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wga.hu/art/d/durer/2/12/9_1528/6books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17" y="293966"/>
            <a:ext cx="4503183" cy="64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865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289</Words>
  <Application>Microsoft Office PowerPoint</Application>
  <PresentationFormat>Panorámica</PresentationFormat>
  <Paragraphs>56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Sector</vt:lpstr>
      <vt:lpstr>La proporció DEL COS humÀ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Leonardo da vinci</vt:lpstr>
      <vt:lpstr>Presentación de PowerPoint</vt:lpstr>
      <vt:lpstr>A. Dürer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proporció humana </dc:title>
  <dc:creator>Olga Ceni Garcia</dc:creator>
  <cp:lastModifiedBy>Olga Ceni Garcia</cp:lastModifiedBy>
  <cp:revision>15</cp:revision>
  <dcterms:created xsi:type="dcterms:W3CDTF">2018-01-28T19:52:32Z</dcterms:created>
  <dcterms:modified xsi:type="dcterms:W3CDTF">2018-01-28T20:55:21Z</dcterms:modified>
</cp:coreProperties>
</file>