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8" r:id="rId5"/>
    <p:sldId id="259" r:id="rId6"/>
    <p:sldId id="260" r:id="rId7"/>
    <p:sldId id="261" r:id="rId8"/>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varScale="1">
        <p:scale>
          <a:sx n="69" d="100"/>
          <a:sy n="69" d="100"/>
        </p:scale>
        <p:origin x="-1170"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54051F4B-D522-4833-9D25-821A53D2B592}" type="datetimeFigureOut">
              <a:rPr lang="ca-ES" smtClean="0"/>
              <a:pPr/>
              <a:t>15/1/2017</a:t>
            </a:fld>
            <a:endParaRPr lang="ca-ES" dirty="0"/>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ca-ES" dirty="0"/>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38137E97-E0B0-499D-9D90-3D1C8D4AF4FC}" type="slidenum">
              <a:rPr lang="ca-ES" smtClean="0"/>
              <a:pPr/>
              <a:t>‹Nº›</a:t>
            </a:fld>
            <a:endParaRPr lang="ca-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5" name="4 Marcador de pie de página"/>
          <p:cNvSpPr>
            <a:spLocks noGrp="1"/>
          </p:cNvSpPr>
          <p:nvPr>
            <p:ph type="ftr" sz="quarter" idx="11"/>
          </p:nvPr>
        </p:nvSpPr>
        <p:spPr/>
        <p:txBody>
          <a:bodyPr/>
          <a:lstStyle>
            <a:extLst/>
          </a:lstStyle>
          <a:p>
            <a:endParaRPr lang="ca-ES" dirty="0"/>
          </a:p>
        </p:txBody>
      </p:sp>
      <p:sp>
        <p:nvSpPr>
          <p:cNvPr id="6" name="5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5" name="4 Marcador de pie de página"/>
          <p:cNvSpPr>
            <a:spLocks noGrp="1"/>
          </p:cNvSpPr>
          <p:nvPr>
            <p:ph type="ftr" sz="quarter" idx="11"/>
          </p:nvPr>
        </p:nvSpPr>
        <p:spPr/>
        <p:txBody>
          <a:bodyPr/>
          <a:lstStyle>
            <a:extLst/>
          </a:lstStyle>
          <a:p>
            <a:endParaRPr lang="ca-ES" dirty="0"/>
          </a:p>
        </p:txBody>
      </p:sp>
      <p:sp>
        <p:nvSpPr>
          <p:cNvPr id="6" name="5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5" name="4 Marcador de pie de página"/>
          <p:cNvSpPr>
            <a:spLocks noGrp="1"/>
          </p:cNvSpPr>
          <p:nvPr>
            <p:ph type="ftr" sz="quarter" idx="11"/>
          </p:nvPr>
        </p:nvSpPr>
        <p:spPr/>
        <p:txBody>
          <a:bodyPr/>
          <a:lstStyle>
            <a:extLst/>
          </a:lstStyle>
          <a:p>
            <a:endParaRPr lang="ca-ES" dirty="0"/>
          </a:p>
        </p:txBody>
      </p:sp>
      <p:sp>
        <p:nvSpPr>
          <p:cNvPr id="6" name="5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5" name="4 Marcador de pie de página"/>
          <p:cNvSpPr>
            <a:spLocks noGrp="1"/>
          </p:cNvSpPr>
          <p:nvPr>
            <p:ph type="ftr" sz="quarter" idx="11"/>
          </p:nvPr>
        </p:nvSpPr>
        <p:spPr/>
        <p:txBody>
          <a:bodyPr/>
          <a:lstStyle>
            <a:extLst/>
          </a:lstStyle>
          <a:p>
            <a:endParaRPr lang="ca-ES" dirty="0"/>
          </a:p>
        </p:txBody>
      </p:sp>
      <p:sp>
        <p:nvSpPr>
          <p:cNvPr id="6" name="5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6" name="5 Marcador de pie de página"/>
          <p:cNvSpPr>
            <a:spLocks noGrp="1"/>
          </p:cNvSpPr>
          <p:nvPr>
            <p:ph type="ftr" sz="quarter" idx="11"/>
          </p:nvPr>
        </p:nvSpPr>
        <p:spPr/>
        <p:txBody>
          <a:bodyPr/>
          <a:lstStyle>
            <a:extLst/>
          </a:lstStyle>
          <a:p>
            <a:endParaRPr lang="ca-ES" dirty="0"/>
          </a:p>
        </p:txBody>
      </p:sp>
      <p:sp>
        <p:nvSpPr>
          <p:cNvPr id="7" name="6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8" name="7 Marcador de pie de página"/>
          <p:cNvSpPr>
            <a:spLocks noGrp="1"/>
          </p:cNvSpPr>
          <p:nvPr>
            <p:ph type="ftr" sz="quarter" idx="11"/>
          </p:nvPr>
        </p:nvSpPr>
        <p:spPr/>
        <p:txBody>
          <a:bodyPr/>
          <a:lstStyle>
            <a:extLst/>
          </a:lstStyle>
          <a:p>
            <a:endParaRPr lang="ca-ES" dirty="0"/>
          </a:p>
        </p:txBody>
      </p:sp>
      <p:sp>
        <p:nvSpPr>
          <p:cNvPr id="9" name="8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4" name="3 Marcador de pie de página"/>
          <p:cNvSpPr>
            <a:spLocks noGrp="1"/>
          </p:cNvSpPr>
          <p:nvPr>
            <p:ph type="ftr" sz="quarter" idx="11"/>
          </p:nvPr>
        </p:nvSpPr>
        <p:spPr/>
        <p:txBody>
          <a:bodyPr/>
          <a:lstStyle>
            <a:extLst/>
          </a:lstStyle>
          <a:p>
            <a:endParaRPr lang="ca-ES" dirty="0"/>
          </a:p>
        </p:txBody>
      </p:sp>
      <p:sp>
        <p:nvSpPr>
          <p:cNvPr id="5" name="4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54051F4B-D522-4833-9D25-821A53D2B592}" type="datetimeFigureOut">
              <a:rPr lang="ca-ES" smtClean="0"/>
              <a:pPr/>
              <a:t>15/1/2017</a:t>
            </a:fld>
            <a:endParaRPr lang="ca-ES" dirty="0"/>
          </a:p>
        </p:txBody>
      </p:sp>
      <p:sp>
        <p:nvSpPr>
          <p:cNvPr id="3" name="2 Marcador de pie de página"/>
          <p:cNvSpPr>
            <a:spLocks noGrp="1"/>
          </p:cNvSpPr>
          <p:nvPr>
            <p:ph type="ftr" sz="quarter" idx="11"/>
          </p:nvPr>
        </p:nvSpPr>
        <p:spPr/>
        <p:txBody>
          <a:bodyPr/>
          <a:lstStyle>
            <a:extLst/>
          </a:lstStyle>
          <a:p>
            <a:endParaRPr lang="ca-ES" dirty="0"/>
          </a:p>
        </p:txBody>
      </p:sp>
      <p:sp>
        <p:nvSpPr>
          <p:cNvPr id="4" name="3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54051F4B-D522-4833-9D25-821A53D2B592}" type="datetimeFigureOut">
              <a:rPr lang="ca-ES" smtClean="0"/>
              <a:pPr/>
              <a:t>15/1/2017</a:t>
            </a:fld>
            <a:endParaRPr lang="ca-ES" dirty="0"/>
          </a:p>
        </p:txBody>
      </p:sp>
      <p:sp>
        <p:nvSpPr>
          <p:cNvPr id="6" name="5 Marcador de pie de página"/>
          <p:cNvSpPr>
            <a:spLocks noGrp="1"/>
          </p:cNvSpPr>
          <p:nvPr>
            <p:ph type="ftr" sz="quarter" idx="11"/>
          </p:nvPr>
        </p:nvSpPr>
        <p:spPr/>
        <p:txBody>
          <a:bodyPr/>
          <a:lstStyle>
            <a:extLst/>
          </a:lstStyle>
          <a:p>
            <a:endParaRPr lang="ca-ES" dirty="0"/>
          </a:p>
        </p:txBody>
      </p:sp>
      <p:sp>
        <p:nvSpPr>
          <p:cNvPr id="7" name="6 Marcador de número de diapositiva"/>
          <p:cNvSpPr>
            <a:spLocks noGrp="1"/>
          </p:cNvSpPr>
          <p:nvPr>
            <p:ph type="sldNum" sz="quarter" idx="12"/>
          </p:nvPr>
        </p:nvSpPr>
        <p:spPr/>
        <p:txBody>
          <a:bodyPr/>
          <a:lstStyle>
            <a:extLst/>
          </a:lstStyle>
          <a:p>
            <a:fld id="{38137E97-E0B0-499D-9D90-3D1C8D4AF4FC}" type="slidenum">
              <a:rPr lang="ca-ES" smtClean="0"/>
              <a:pPr/>
              <a:t>‹Nº›</a:t>
            </a:fld>
            <a:endParaRPr lang="ca-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dirty="0"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54051F4B-D522-4833-9D25-821A53D2B592}" type="datetimeFigureOut">
              <a:rPr lang="ca-ES" smtClean="0"/>
              <a:pPr/>
              <a:t>15/1/2017</a:t>
            </a:fld>
            <a:endParaRPr lang="ca-ES" dirty="0"/>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ca-ES" dirty="0"/>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38137E97-E0B0-499D-9D90-3D1C8D4AF4FC}" type="slidenum">
              <a:rPr lang="ca-ES" smtClean="0"/>
              <a:pPr/>
              <a:t>‹Nº›</a:t>
            </a:fld>
            <a:endParaRPr lang="ca-ES"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051F4B-D522-4833-9D25-821A53D2B592}" type="datetimeFigureOut">
              <a:rPr lang="ca-ES" smtClean="0"/>
              <a:pPr/>
              <a:t>15/1/2017</a:t>
            </a:fld>
            <a:endParaRPr lang="ca-ES" dirty="0"/>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ca-ES" dirty="0"/>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8137E97-E0B0-499D-9D90-3D1C8D4AF4FC}" type="slidenum">
              <a:rPr lang="ca-ES" smtClean="0"/>
              <a:pPr/>
              <a:t>‹Nº›</a:t>
            </a:fld>
            <a:endParaRPr lang="ca-E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83568" y="404665"/>
            <a:ext cx="7772400" cy="720080"/>
          </a:xfrm>
        </p:spPr>
        <p:txBody>
          <a:bodyPr>
            <a:normAutofit/>
          </a:bodyPr>
          <a:lstStyle/>
          <a:p>
            <a:r>
              <a:rPr lang="ca-ES" sz="3600" dirty="0" smtClean="0"/>
              <a:t>4.1. Cuba, la perla de les Antilles</a:t>
            </a:r>
            <a:endParaRPr lang="ca-ES" sz="3600" dirty="0"/>
          </a:p>
        </p:txBody>
      </p:sp>
      <p:sp>
        <p:nvSpPr>
          <p:cNvPr id="3" name="Subtítol 2"/>
          <p:cNvSpPr>
            <a:spLocks noGrp="1"/>
          </p:cNvSpPr>
          <p:nvPr>
            <p:ph type="subTitle" idx="1"/>
          </p:nvPr>
        </p:nvSpPr>
        <p:spPr>
          <a:xfrm>
            <a:off x="683568" y="1268760"/>
            <a:ext cx="7776864" cy="3528392"/>
          </a:xfrm>
        </p:spPr>
        <p:txBody>
          <a:bodyPr>
            <a:normAutofit lnSpcReduction="10000"/>
          </a:bodyPr>
          <a:lstStyle/>
          <a:p>
            <a:r>
              <a:rPr lang="ca-ES" sz="2400" b="1" dirty="0" smtClean="0">
                <a:solidFill>
                  <a:schemeClr val="tx1"/>
                </a:solidFill>
              </a:rPr>
              <a:t>Assignatura</a:t>
            </a:r>
            <a:r>
              <a:rPr lang="ca-ES" sz="2400" dirty="0" smtClean="0">
                <a:solidFill>
                  <a:schemeClr val="tx1"/>
                </a:solidFill>
              </a:rPr>
              <a:t>:</a:t>
            </a:r>
          </a:p>
          <a:p>
            <a:r>
              <a:rPr lang="ca-ES" sz="2400" dirty="0" smtClean="0">
                <a:solidFill>
                  <a:schemeClr val="tx1"/>
                </a:solidFill>
              </a:rPr>
              <a:t>Història</a:t>
            </a:r>
          </a:p>
          <a:p>
            <a:r>
              <a:rPr lang="ca-ES" sz="2400" dirty="0" smtClean="0">
                <a:solidFill>
                  <a:schemeClr val="tx1"/>
                </a:solidFill>
              </a:rPr>
              <a:t> </a:t>
            </a:r>
          </a:p>
          <a:p>
            <a:r>
              <a:rPr lang="ca-ES" sz="2400" b="1" dirty="0" smtClean="0">
                <a:solidFill>
                  <a:schemeClr val="tx1"/>
                </a:solidFill>
              </a:rPr>
              <a:t>Tema</a:t>
            </a:r>
            <a:r>
              <a:rPr lang="ca-ES" sz="2400" dirty="0" smtClean="0">
                <a:solidFill>
                  <a:schemeClr val="tx1"/>
                </a:solidFill>
              </a:rPr>
              <a:t>:</a:t>
            </a:r>
          </a:p>
          <a:p>
            <a:r>
              <a:rPr lang="ca-ES" sz="2400" dirty="0" smtClean="0">
                <a:solidFill>
                  <a:schemeClr val="tx1"/>
                </a:solidFill>
              </a:rPr>
              <a:t>la revolució Cubana del segle </a:t>
            </a:r>
            <a:r>
              <a:rPr lang="ca-ES" sz="2400" dirty="0" smtClean="0">
                <a:solidFill>
                  <a:schemeClr val="tx1"/>
                </a:solidFill>
              </a:rPr>
              <a:t>XIX</a:t>
            </a:r>
          </a:p>
          <a:p>
            <a:endParaRPr lang="ca-ES" sz="2400" dirty="0" smtClean="0">
              <a:solidFill>
                <a:schemeClr val="tx1"/>
              </a:solidFill>
            </a:endParaRPr>
          </a:p>
          <a:p>
            <a:r>
              <a:rPr lang="ca-ES" sz="2400" b="1" dirty="0" smtClean="0">
                <a:solidFill>
                  <a:schemeClr val="tx1"/>
                </a:solidFill>
              </a:rPr>
              <a:t>Alumnes</a:t>
            </a:r>
            <a:r>
              <a:rPr lang="ca-ES" sz="2400" dirty="0" smtClean="0">
                <a:solidFill>
                  <a:schemeClr val="tx1"/>
                </a:solidFill>
              </a:rPr>
              <a:t>:</a:t>
            </a:r>
          </a:p>
          <a:p>
            <a:r>
              <a:rPr lang="ca-ES" sz="2400" dirty="0" smtClean="0">
                <a:solidFill>
                  <a:schemeClr val="tx1"/>
                </a:solidFill>
              </a:rPr>
              <a:t>Joan Guibernau Pujol,</a:t>
            </a:r>
          </a:p>
          <a:p>
            <a:r>
              <a:rPr lang="ca-ES" sz="2400" dirty="0" smtClean="0">
                <a:solidFill>
                  <a:schemeClr val="tx1"/>
                </a:solidFill>
              </a:rPr>
              <a:t>Pol Lara i Cavayé</a:t>
            </a:r>
          </a:p>
          <a:p>
            <a:pPr algn="just"/>
            <a:endParaRPr lang="ca-ES" sz="2400" dirty="0" smtClean="0">
              <a:solidFill>
                <a:schemeClr val="tx1"/>
              </a:solidFill>
            </a:endParaRPr>
          </a:p>
          <a:p>
            <a:pPr algn="l"/>
            <a:endParaRPr lang="ca-ES" dirty="0" smtClean="0">
              <a:solidFill>
                <a:schemeClr val="tx1"/>
              </a:solidFill>
            </a:endParaRPr>
          </a:p>
        </p:txBody>
      </p:sp>
    </p:spTree>
    <p:extLst>
      <p:ext uri="{BB962C8B-B14F-4D97-AF65-F5344CB8AC3E}">
        <p14:creationId xmlns:p14="http://schemas.microsoft.com/office/powerpoint/2010/main" xmlns="" val="3608904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pPr algn="just">
              <a:buNone/>
            </a:pPr>
            <a:r>
              <a:rPr lang="ca-ES" sz="2800" dirty="0" smtClean="0"/>
              <a:t>Cuba és una illa del mar Carib que en el segle XIX estava controlada per un govern espanyol totalment autoritari i controlador del </a:t>
            </a:r>
            <a:r>
              <a:rPr lang="ca-ES" sz="2800" dirty="0" smtClean="0"/>
              <a:t>comerç, </a:t>
            </a:r>
            <a:r>
              <a:rPr lang="ca-ES" sz="2800" dirty="0" smtClean="0"/>
              <a:t>de les lleis i drets.</a:t>
            </a:r>
          </a:p>
          <a:p>
            <a:pPr algn="just">
              <a:buNone/>
            </a:pPr>
            <a:endParaRPr lang="ca-ES" sz="2800" dirty="0" smtClean="0"/>
          </a:p>
          <a:p>
            <a:pPr algn="just">
              <a:buNone/>
            </a:pPr>
            <a:r>
              <a:rPr lang="ca-ES" sz="2800" dirty="0" smtClean="0"/>
              <a:t>La </a:t>
            </a:r>
            <a:r>
              <a:rPr lang="ca-ES" sz="2800" dirty="0" smtClean="0"/>
              <a:t>situació dels cubans natius era calamitosa: esclavitud</a:t>
            </a:r>
            <a:r>
              <a:rPr lang="ca-ES" sz="2800" dirty="0" smtClean="0"/>
              <a:t>, pocs drets, </a:t>
            </a:r>
            <a:r>
              <a:rPr lang="ca-ES" sz="2800" dirty="0" smtClean="0"/>
              <a:t>cap possibilitat d’aconseguir un treball administratiu, etc.</a:t>
            </a:r>
          </a:p>
          <a:p>
            <a:pPr algn="just">
              <a:buNone/>
            </a:pPr>
            <a:r>
              <a:rPr lang="ca-ES" sz="2800" dirty="0" smtClean="0"/>
              <a:t>Tot això va provocar una guerra que va </a:t>
            </a:r>
            <a:r>
              <a:rPr lang="ca-ES" sz="2800" dirty="0" smtClean="0"/>
              <a:t>durar des del </a:t>
            </a:r>
            <a:r>
              <a:rPr lang="ca-ES" sz="2800" dirty="0" smtClean="0"/>
              <a:t>1868 fins al 1878, anomenada la Guerra dels Deu anys.</a:t>
            </a:r>
          </a:p>
          <a:p>
            <a:pPr>
              <a:buNone/>
            </a:pPr>
            <a:endParaRPr lang="es-ES" dirty="0"/>
          </a:p>
        </p:txBody>
      </p:sp>
      <p:sp>
        <p:nvSpPr>
          <p:cNvPr id="3" name="2 Título"/>
          <p:cNvSpPr>
            <a:spLocks noGrp="1"/>
          </p:cNvSpPr>
          <p:nvPr>
            <p:ph type="title"/>
          </p:nvPr>
        </p:nvSpPr>
        <p:spPr/>
        <p:txBody>
          <a:bodyPr/>
          <a:lstStyle/>
          <a:p>
            <a:r>
              <a:rPr lang="es-ES" dirty="0" smtClean="0"/>
              <a:t>4.1.1. La </a:t>
            </a:r>
            <a:r>
              <a:rPr lang="es-ES" dirty="0" smtClean="0"/>
              <a:t>situació</a:t>
            </a:r>
            <a:r>
              <a:rPr lang="es-ES" dirty="0" smtClean="0"/>
              <a:t> de Cuba</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467544" y="908720"/>
            <a:ext cx="8229600" cy="5616624"/>
          </a:xfrm>
        </p:spPr>
        <p:txBody>
          <a:bodyPr>
            <a:normAutofit fontScale="92500" lnSpcReduction="10000"/>
          </a:bodyPr>
          <a:lstStyle/>
          <a:p>
            <a:pPr marL="0" indent="0">
              <a:buNone/>
            </a:pPr>
            <a:r>
              <a:rPr lang="ca-ES" sz="2600" dirty="0" smtClean="0"/>
              <a:t>La guerra va enfrontar als cubans insurrectes amb Espanya</a:t>
            </a:r>
            <a:r>
              <a:rPr lang="ca-ES" sz="2600" dirty="0" smtClean="0"/>
              <a:t>. Les causes van ser</a:t>
            </a:r>
            <a:r>
              <a:rPr lang="ca-ES" sz="2800" dirty="0" smtClean="0"/>
              <a:t>:</a:t>
            </a:r>
          </a:p>
          <a:p>
            <a:r>
              <a:rPr lang="ca-ES" sz="2600" b="1" u="sng" dirty="0" smtClean="0"/>
              <a:t>Econòmiques</a:t>
            </a:r>
            <a:r>
              <a:rPr lang="ca-ES" sz="2800" dirty="0" smtClean="0"/>
              <a:t>:</a:t>
            </a:r>
          </a:p>
          <a:p>
            <a:pPr lvl="1"/>
            <a:r>
              <a:rPr lang="ca-ES" sz="2400" dirty="0" smtClean="0"/>
              <a:t>Crisi que va patir Cuba des del 1857 fins al 1866.</a:t>
            </a:r>
          </a:p>
          <a:p>
            <a:pPr lvl="1"/>
            <a:r>
              <a:rPr lang="ca-ES" sz="2400" dirty="0" smtClean="0"/>
              <a:t>Espanya imposava uns elevats impostos per a l’exportació, i obligava a l’illa a comprar la producció d’Espanya. El govern espanyol mantenia un control comercial molt estricte.</a:t>
            </a:r>
          </a:p>
          <a:p>
            <a:r>
              <a:rPr lang="ca-ES" sz="2600" b="1" u="sng" dirty="0" smtClean="0"/>
              <a:t>Polítiques</a:t>
            </a:r>
            <a:r>
              <a:rPr lang="ca-ES" sz="2800" dirty="0" smtClean="0"/>
              <a:t>:</a:t>
            </a:r>
          </a:p>
          <a:p>
            <a:pPr lvl="1"/>
            <a:r>
              <a:rPr lang="ca-ES" sz="2400" dirty="0" smtClean="0"/>
              <a:t>Els cubans no podien accedir a càrrecs públics o polítics.</a:t>
            </a:r>
          </a:p>
          <a:p>
            <a:pPr lvl="1"/>
            <a:r>
              <a:rPr lang="ca-ES" sz="2400" dirty="0" smtClean="0"/>
              <a:t>No hi havia llibertat de premsa.</a:t>
            </a:r>
          </a:p>
          <a:p>
            <a:r>
              <a:rPr lang="ca-ES" sz="2600" b="1" u="sng" dirty="0" smtClean="0"/>
              <a:t>Socials</a:t>
            </a:r>
            <a:r>
              <a:rPr lang="ca-ES" sz="2800" dirty="0" smtClean="0"/>
              <a:t>:</a:t>
            </a:r>
          </a:p>
          <a:p>
            <a:pPr lvl="1"/>
            <a:r>
              <a:rPr lang="ca-ES" sz="2400" dirty="0" smtClean="0"/>
              <a:t>Esclavitud i racisme presents.</a:t>
            </a:r>
          </a:p>
          <a:p>
            <a:pPr lvl="1"/>
            <a:r>
              <a:rPr lang="ca-ES" sz="2400" dirty="0" smtClean="0"/>
              <a:t>Divisió de classes molt marcada</a:t>
            </a:r>
            <a:endParaRPr lang="ca-ES" sz="2400" dirty="0"/>
          </a:p>
        </p:txBody>
      </p:sp>
      <p:sp>
        <p:nvSpPr>
          <p:cNvPr id="2" name="Títol 1"/>
          <p:cNvSpPr>
            <a:spLocks noGrp="1"/>
          </p:cNvSpPr>
          <p:nvPr>
            <p:ph type="title"/>
          </p:nvPr>
        </p:nvSpPr>
        <p:spPr>
          <a:xfrm>
            <a:off x="457200" y="274638"/>
            <a:ext cx="8229600" cy="634082"/>
          </a:xfrm>
        </p:spPr>
        <p:txBody>
          <a:bodyPr>
            <a:noAutofit/>
          </a:bodyPr>
          <a:lstStyle/>
          <a:p>
            <a:r>
              <a:rPr lang="ca-ES" sz="2800" dirty="0" smtClean="0"/>
              <a:t>4.1.2. La </a:t>
            </a:r>
            <a:r>
              <a:rPr lang="ca-ES" sz="2800" dirty="0" smtClean="0"/>
              <a:t>guerra dels </a:t>
            </a:r>
            <a:r>
              <a:rPr lang="ca-ES" sz="2800" dirty="0"/>
              <a:t>D</a:t>
            </a:r>
            <a:r>
              <a:rPr lang="ca-ES" sz="2800" dirty="0" smtClean="0"/>
              <a:t>eu Anys (1868-1878)</a:t>
            </a:r>
            <a:endParaRPr lang="ca-ES" sz="2800" dirty="0"/>
          </a:p>
        </p:txBody>
      </p:sp>
    </p:spTree>
    <p:extLst>
      <p:ext uri="{BB962C8B-B14F-4D97-AF65-F5344CB8AC3E}">
        <p14:creationId xmlns:p14="http://schemas.microsoft.com/office/powerpoint/2010/main" xmlns="" val="29195423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p:txBody>
          <a:bodyPr>
            <a:normAutofit lnSpcReduction="10000"/>
          </a:bodyPr>
          <a:lstStyle/>
          <a:p>
            <a:pPr marL="0" indent="0" algn="just">
              <a:buNone/>
            </a:pPr>
            <a:r>
              <a:rPr lang="ca-ES" sz="2800" dirty="0" smtClean="0"/>
              <a:t>La G</a:t>
            </a:r>
            <a:r>
              <a:rPr lang="ca-ES" sz="2800" dirty="0" smtClean="0"/>
              <a:t>uerra </a:t>
            </a:r>
            <a:r>
              <a:rPr lang="ca-ES" sz="2800" dirty="0" smtClean="0"/>
              <a:t>dels Deu Anys va </a:t>
            </a:r>
            <a:r>
              <a:rPr lang="ca-ES" sz="2800" dirty="0" smtClean="0"/>
              <a:t>acabar </a:t>
            </a:r>
            <a:r>
              <a:rPr lang="ca-ES" sz="2800" dirty="0" smtClean="0"/>
              <a:t>amb la victòria del bàndol espanyol</a:t>
            </a:r>
            <a:r>
              <a:rPr lang="ca-ES" sz="2800" dirty="0" smtClean="0"/>
              <a:t>. </a:t>
            </a:r>
          </a:p>
          <a:p>
            <a:pPr marL="0" indent="0" algn="just">
              <a:buNone/>
            </a:pPr>
            <a:r>
              <a:rPr lang="ca-ES" sz="2800" dirty="0" smtClean="0"/>
              <a:t>La </a:t>
            </a:r>
            <a:r>
              <a:rPr lang="ca-ES" sz="2800" dirty="0" smtClean="0"/>
              <a:t>pau </a:t>
            </a:r>
            <a:r>
              <a:rPr lang="ca-ES" sz="2800" dirty="0" smtClean="0"/>
              <a:t>es </a:t>
            </a:r>
            <a:r>
              <a:rPr lang="ca-ES" sz="2800" dirty="0" smtClean="0"/>
              <a:t>va negociar mitjançat un conveni, amb les següents condicions:</a:t>
            </a:r>
          </a:p>
          <a:p>
            <a:pPr algn="just"/>
            <a:r>
              <a:rPr lang="ca-ES" sz="2800" dirty="0" smtClean="0"/>
              <a:t>Concessions polítiques i d’organització administratives: el</a:t>
            </a:r>
            <a:r>
              <a:rPr lang="ca-ES" sz="2800" dirty="0" smtClean="0"/>
              <a:t>s cubans tindrien</a:t>
            </a:r>
            <a:r>
              <a:rPr lang="ca-ES" sz="2800" dirty="0" smtClean="0"/>
              <a:t> la mateixa representació política que Espanya en la illa.</a:t>
            </a:r>
          </a:p>
          <a:p>
            <a:pPr algn="just"/>
            <a:r>
              <a:rPr lang="ca-ES" sz="2800" dirty="0" smtClean="0"/>
              <a:t>Abolició de la esclavitud.</a:t>
            </a:r>
          </a:p>
          <a:p>
            <a:pPr algn="just"/>
            <a:r>
              <a:rPr lang="ca-ES" sz="2800" dirty="0" smtClean="0"/>
              <a:t>Llibertat per marxar fora de l’illa.</a:t>
            </a:r>
            <a:endParaRPr lang="ca-ES" sz="2800" dirty="0"/>
          </a:p>
        </p:txBody>
      </p:sp>
      <p:sp>
        <p:nvSpPr>
          <p:cNvPr id="2" name="Títol 1"/>
          <p:cNvSpPr>
            <a:spLocks noGrp="1"/>
          </p:cNvSpPr>
          <p:nvPr>
            <p:ph type="title"/>
          </p:nvPr>
        </p:nvSpPr>
        <p:spPr/>
        <p:txBody>
          <a:bodyPr/>
          <a:lstStyle/>
          <a:p>
            <a:r>
              <a:rPr lang="es-ES" dirty="0" smtClean="0"/>
              <a:t>4.1.3. La </a:t>
            </a:r>
            <a:r>
              <a:rPr lang="es-ES" dirty="0" smtClean="0"/>
              <a:t>Pau de Zanjón, 1878</a:t>
            </a:r>
            <a:endParaRPr lang="ca-ES" dirty="0"/>
          </a:p>
        </p:txBody>
      </p:sp>
    </p:spTree>
    <p:extLst>
      <p:ext uri="{BB962C8B-B14F-4D97-AF65-F5344CB8AC3E}">
        <p14:creationId xmlns:p14="http://schemas.microsoft.com/office/powerpoint/2010/main" xmlns="" val="2031669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p:txBody>
          <a:bodyPr>
            <a:normAutofit fontScale="92500"/>
          </a:bodyPr>
          <a:lstStyle/>
          <a:p>
            <a:pPr algn="just">
              <a:buNone/>
            </a:pPr>
            <a:r>
              <a:rPr lang="ca-ES" dirty="0" smtClean="0"/>
              <a:t>El govern espanyol no va complir cap promesa a causa de la oposició dels empresaris espanyols adinerats en l’illa.</a:t>
            </a:r>
          </a:p>
          <a:p>
            <a:pPr algn="just">
              <a:buNone/>
            </a:pPr>
            <a:r>
              <a:rPr lang="ca-ES" dirty="0" smtClean="0"/>
              <a:t>Així que es van crear dos partits:</a:t>
            </a:r>
          </a:p>
          <a:p>
            <a:pPr algn="just">
              <a:buNone/>
            </a:pPr>
            <a:r>
              <a:rPr lang="ca-ES" dirty="0" smtClean="0"/>
              <a:t>-</a:t>
            </a:r>
            <a:r>
              <a:rPr lang="ca-ES" b="1" dirty="0" smtClean="0"/>
              <a:t>Partido Autonomista</a:t>
            </a:r>
            <a:r>
              <a:rPr lang="ca-ES" dirty="0" smtClean="0"/>
              <a:t>, integrat per cubans partidaris de la independència de Cuba. Van aconseguir l’abolició de l’esclavitud l’any 1888. També van proposar varies reformes econòmiques que no es van aprovar.</a:t>
            </a:r>
          </a:p>
          <a:p>
            <a:pPr algn="just">
              <a:buNone/>
            </a:pPr>
            <a:r>
              <a:rPr lang="ca-ES" dirty="0" smtClean="0"/>
              <a:t>-</a:t>
            </a:r>
            <a:r>
              <a:rPr lang="ca-ES" b="1" dirty="0" smtClean="0"/>
              <a:t>Unión Constitucional</a:t>
            </a:r>
            <a:r>
              <a:rPr lang="ca-ES" dirty="0" smtClean="0"/>
              <a:t>, integrat per espanyols defensors del control de l’illa per part d’Espanya.</a:t>
            </a:r>
            <a:endParaRPr lang="ca-ES" dirty="0" smtClean="0"/>
          </a:p>
        </p:txBody>
      </p:sp>
      <p:sp>
        <p:nvSpPr>
          <p:cNvPr id="2" name="Títol 1"/>
          <p:cNvSpPr>
            <a:spLocks noGrp="1"/>
          </p:cNvSpPr>
          <p:nvPr>
            <p:ph type="title"/>
          </p:nvPr>
        </p:nvSpPr>
        <p:spPr/>
        <p:txBody>
          <a:bodyPr/>
          <a:lstStyle/>
          <a:p>
            <a:r>
              <a:rPr lang="ca-ES" dirty="0" smtClean="0"/>
              <a:t>4.1.4. Després de la pau (I)</a:t>
            </a:r>
            <a:endParaRPr lang="ca-ES" dirty="0"/>
          </a:p>
        </p:txBody>
      </p:sp>
    </p:spTree>
    <p:extLst>
      <p:ext uri="{BB962C8B-B14F-4D97-AF65-F5344CB8AC3E}">
        <p14:creationId xmlns:p14="http://schemas.microsoft.com/office/powerpoint/2010/main" xmlns="" val="2666496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buNone/>
            </a:pPr>
            <a:r>
              <a:rPr lang="ca-ES" dirty="0" smtClean="0"/>
              <a:t>Com que Espanya només havia complit un punt del pacte de Zanjón, el moviment independentista  va agafar força i l’any 1893, José Martí funda el </a:t>
            </a:r>
            <a:r>
              <a:rPr lang="ca-ES" b="1" dirty="0" smtClean="0"/>
              <a:t>Partido Revolucionario Cubano</a:t>
            </a:r>
            <a:r>
              <a:rPr lang="ca-ES" dirty="0" smtClean="0"/>
              <a:t> totalment partidari de la independència. Aquest partit va aconseguir suport per part dels militars insurrectes de la Guerra dels Deu anys i també per part dels Estats Units.</a:t>
            </a:r>
          </a:p>
        </p:txBody>
      </p:sp>
      <p:sp>
        <p:nvSpPr>
          <p:cNvPr id="3" name="2 Título"/>
          <p:cNvSpPr>
            <a:spLocks noGrp="1"/>
          </p:cNvSpPr>
          <p:nvPr>
            <p:ph type="title"/>
          </p:nvPr>
        </p:nvSpPr>
        <p:spPr/>
        <p:txBody>
          <a:bodyPr/>
          <a:lstStyle/>
          <a:p>
            <a:r>
              <a:rPr lang="ca-ES" dirty="0" smtClean="0"/>
              <a:t>4.1.4. Després de la pau (II)</a:t>
            </a:r>
            <a:endParaRPr lang="ca-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buNone/>
            </a:pPr>
            <a:r>
              <a:rPr lang="ca-ES" dirty="0" smtClean="0"/>
              <a:t>L’any 1891, Espanya va augmentar les tarifes aranzelàries, de tal manera desafavoria totalment els negocis amb EUA, que era el principal client de Cuba. Estats Units no es va quedar de braços plegats i va amenaçar de tancar tota relació comercial amb l’illa.</a:t>
            </a:r>
          </a:p>
          <a:p>
            <a:pPr>
              <a:buNone/>
            </a:pPr>
            <a:endParaRPr lang="ca-ES" dirty="0" smtClean="0"/>
          </a:p>
          <a:p>
            <a:pPr algn="just">
              <a:buNone/>
            </a:pPr>
            <a:r>
              <a:rPr lang="ca-ES" dirty="0" smtClean="0"/>
              <a:t>L’inici de la guerra estava en les mans d’Espanya, que veia com un país tan poderós s’aliava en contra seva per alliberar Cuba.</a:t>
            </a:r>
          </a:p>
        </p:txBody>
      </p:sp>
      <p:sp>
        <p:nvSpPr>
          <p:cNvPr id="3" name="2 Título"/>
          <p:cNvSpPr>
            <a:spLocks noGrp="1"/>
          </p:cNvSpPr>
          <p:nvPr>
            <p:ph type="title"/>
          </p:nvPr>
        </p:nvSpPr>
        <p:spPr/>
        <p:txBody>
          <a:bodyPr>
            <a:noAutofit/>
          </a:bodyPr>
          <a:lstStyle/>
          <a:p>
            <a:r>
              <a:rPr lang="ca-ES" sz="3600" dirty="0" smtClean="0"/>
              <a:t>4.1.5. La pressió exterior, els Estats Units</a:t>
            </a:r>
            <a:endParaRPr lang="ca-ES"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183</TotalTime>
  <Words>518</Words>
  <Application>Microsoft Office PowerPoint</Application>
  <PresentationFormat>Presentación en pantalla (4:3)</PresentationFormat>
  <Paragraphs>43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Concurrencia</vt:lpstr>
      <vt:lpstr>4.1. Cuba, la perla de les Antilles</vt:lpstr>
      <vt:lpstr>4.1.1. La situació de Cuba</vt:lpstr>
      <vt:lpstr>4.1.2. La guerra dels Deu Anys (1868-1878)</vt:lpstr>
      <vt:lpstr>4.1.3. La Pau de Zanjón, 1878</vt:lpstr>
      <vt:lpstr>4.1.4. Després de la pau (I)</vt:lpstr>
      <vt:lpstr>4.1.4. Després de la pau (II)</vt:lpstr>
      <vt:lpstr>4.1.5. La pressió exterior, els Estats Units</vt:lpstr>
    </vt:vector>
  </TitlesOfParts>
  <Company>Departament d'Ensenyament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Cuba, la perla de les Antilles</dc:title>
  <dc:creator>usuari</dc:creator>
  <cp:lastModifiedBy>pol lara cavayé</cp:lastModifiedBy>
  <cp:revision>30</cp:revision>
  <dcterms:created xsi:type="dcterms:W3CDTF">2017-01-09T09:25:26Z</dcterms:created>
  <dcterms:modified xsi:type="dcterms:W3CDTF">2017-01-15T20:36:47Z</dcterms:modified>
</cp:coreProperties>
</file>