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F34E-EF46-4297-8C80-01D2B79C7A8F}" type="datetimeFigureOut">
              <a:rPr lang="ca-ES" smtClean="0"/>
              <a:t>13/01/2017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F6FF-E4BB-4D33-89A5-6926D77274EF}" type="slidenum">
              <a:rPr lang="ca-ES" smtClean="0"/>
              <a:t>‹Nº›</a:t>
            </a:fld>
            <a:endParaRPr lang="ca-E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F34E-EF46-4297-8C80-01D2B79C7A8F}" type="datetimeFigureOut">
              <a:rPr lang="ca-ES" smtClean="0"/>
              <a:t>13/01/2017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F6FF-E4BB-4D33-89A5-6926D77274EF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F34E-EF46-4297-8C80-01D2B79C7A8F}" type="datetimeFigureOut">
              <a:rPr lang="ca-ES" smtClean="0"/>
              <a:t>13/01/2017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F6FF-E4BB-4D33-89A5-6926D77274EF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F34E-EF46-4297-8C80-01D2B79C7A8F}" type="datetimeFigureOut">
              <a:rPr lang="ca-ES" smtClean="0"/>
              <a:t>13/01/2017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F6FF-E4BB-4D33-89A5-6926D77274EF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F34E-EF46-4297-8C80-01D2B79C7A8F}" type="datetimeFigureOut">
              <a:rPr lang="ca-ES" smtClean="0"/>
              <a:t>13/01/2017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F6FF-E4BB-4D33-89A5-6926D77274EF}" type="slidenum">
              <a:rPr lang="ca-ES" smtClean="0"/>
              <a:t>‹Nº›</a:t>
            </a:fld>
            <a:endParaRPr lang="ca-E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F34E-EF46-4297-8C80-01D2B79C7A8F}" type="datetimeFigureOut">
              <a:rPr lang="ca-ES" smtClean="0"/>
              <a:t>13/01/2017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F6FF-E4BB-4D33-89A5-6926D77274EF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F34E-EF46-4297-8C80-01D2B79C7A8F}" type="datetimeFigureOut">
              <a:rPr lang="ca-ES" smtClean="0"/>
              <a:t>13/01/2017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F6FF-E4BB-4D33-89A5-6926D77274EF}" type="slidenum">
              <a:rPr lang="ca-ES" smtClean="0"/>
              <a:t>‹Nº›</a:t>
            </a:fld>
            <a:endParaRPr lang="ca-E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F34E-EF46-4297-8C80-01D2B79C7A8F}" type="datetimeFigureOut">
              <a:rPr lang="ca-ES" smtClean="0"/>
              <a:t>13/01/2017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F6FF-E4BB-4D33-89A5-6926D77274EF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F34E-EF46-4297-8C80-01D2B79C7A8F}" type="datetimeFigureOut">
              <a:rPr lang="ca-ES" smtClean="0"/>
              <a:t>13/01/2017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F6FF-E4BB-4D33-89A5-6926D77274EF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F34E-EF46-4297-8C80-01D2B79C7A8F}" type="datetimeFigureOut">
              <a:rPr lang="ca-ES" smtClean="0"/>
              <a:t>13/01/2017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F6FF-E4BB-4D33-89A5-6926D77274EF}" type="slidenum">
              <a:rPr lang="ca-ES" smtClean="0"/>
              <a:t>‹Nº›</a:t>
            </a:fld>
            <a:endParaRPr lang="ca-E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F34E-EF46-4297-8C80-01D2B79C7A8F}" type="datetimeFigureOut">
              <a:rPr lang="ca-ES" smtClean="0"/>
              <a:t>13/01/2017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F6FF-E4BB-4D33-89A5-6926D77274EF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A10F34E-EF46-4297-8C80-01D2B79C7A8F}" type="datetimeFigureOut">
              <a:rPr lang="ca-ES" smtClean="0"/>
              <a:t>13/01/2017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E44F6FF-E4BB-4D33-89A5-6926D77274EF}" type="slidenum">
              <a:rPr lang="ca-ES" smtClean="0"/>
              <a:t>‹Nº›</a:t>
            </a:fld>
            <a:endParaRPr lang="ca-E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543800" cy="345564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Les actituds dels catalans davant la guerra</a:t>
            </a:r>
            <a:endParaRPr lang="ca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436096" y="548035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Nacho </a:t>
            </a:r>
            <a:r>
              <a:rPr lang="es-ES" dirty="0" err="1" smtClean="0"/>
              <a:t>Estarlich</a:t>
            </a:r>
            <a:r>
              <a:rPr lang="es-ES" dirty="0" smtClean="0"/>
              <a:t> </a:t>
            </a:r>
            <a:r>
              <a:rPr lang="es-ES" dirty="0" err="1" smtClean="0"/>
              <a:t>Homedes</a:t>
            </a:r>
            <a:endParaRPr lang="es-ES" dirty="0" smtClean="0"/>
          </a:p>
          <a:p>
            <a:r>
              <a:rPr lang="es-ES" dirty="0" smtClean="0"/>
              <a:t>Sebastián </a:t>
            </a:r>
            <a:r>
              <a:rPr lang="es-ES" dirty="0" err="1" smtClean="0"/>
              <a:t>Porlan</a:t>
            </a:r>
            <a:r>
              <a:rPr lang="es-ES" dirty="0" smtClean="0"/>
              <a:t> Soto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43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33164" y="764704"/>
            <a:ext cx="5410944" cy="778098"/>
          </a:xfrm>
        </p:spPr>
        <p:txBody>
          <a:bodyPr>
            <a:noAutofit/>
          </a:bodyPr>
          <a:lstStyle/>
          <a:p>
            <a:r>
              <a:rPr lang="es-ES" sz="3200" dirty="0" smtClean="0"/>
              <a:t>En </a:t>
            </a:r>
            <a:r>
              <a:rPr lang="es-ES" sz="3200" dirty="0" err="1" smtClean="0"/>
              <a:t>esclatar</a:t>
            </a:r>
            <a:r>
              <a:rPr lang="es-ES" sz="3200" dirty="0" smtClean="0"/>
              <a:t> el </a:t>
            </a:r>
            <a:r>
              <a:rPr lang="es-ES" sz="3200" dirty="0" err="1" smtClean="0"/>
              <a:t>conflicte</a:t>
            </a:r>
            <a:r>
              <a:rPr lang="es-ES" sz="3200" dirty="0" smtClean="0"/>
              <a:t> a Cuba</a:t>
            </a:r>
            <a:endParaRPr lang="ca-ES" sz="3200" dirty="0"/>
          </a:p>
        </p:txBody>
      </p:sp>
      <p:sp>
        <p:nvSpPr>
          <p:cNvPr id="8" name="Fletxa doblada cap amunt 7"/>
          <p:cNvSpPr/>
          <p:nvPr/>
        </p:nvSpPr>
        <p:spPr>
          <a:xfrm rot="5400000">
            <a:off x="1043608" y="1394823"/>
            <a:ext cx="396044" cy="972108"/>
          </a:xfrm>
          <a:prstGeom prst="bentUpArrow">
            <a:avLst>
              <a:gd name="adj1" fmla="val 11514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QuadreDeText 8"/>
          <p:cNvSpPr txBox="1"/>
          <p:nvPr/>
        </p:nvSpPr>
        <p:spPr>
          <a:xfrm>
            <a:off x="1845796" y="1742377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Foment del Treball Nacional</a:t>
            </a:r>
          </a:p>
          <a:p>
            <a:r>
              <a:rPr lang="ca-ES" dirty="0" smtClean="0"/>
              <a:t>(Entitats econòmiques catalanes)</a:t>
            </a:r>
            <a:endParaRPr lang="ca-ES" dirty="0"/>
          </a:p>
        </p:txBody>
      </p:sp>
      <p:cxnSp>
        <p:nvCxnSpPr>
          <p:cNvPr id="11" name="Connector de fletxa recta 10"/>
          <p:cNvCxnSpPr/>
          <p:nvPr/>
        </p:nvCxnSpPr>
        <p:spPr>
          <a:xfrm>
            <a:off x="2123728" y="2711873"/>
            <a:ext cx="0" cy="391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QuadreDeText 14"/>
          <p:cNvSpPr txBox="1"/>
          <p:nvPr/>
        </p:nvSpPr>
        <p:spPr>
          <a:xfrm>
            <a:off x="3885262" y="4653136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/>
              <a:t>Espanya tenia un tractat de comerç amb els Estats Units que havien beneficiat en bona mesura les exportacions catalanes i els empresaris catalans volien defensar aquest mercat.</a:t>
            </a:r>
            <a:endParaRPr lang="ca-ES" sz="1600" dirty="0"/>
          </a:p>
        </p:txBody>
      </p:sp>
      <p:sp>
        <p:nvSpPr>
          <p:cNvPr id="19" name="QuadreDeText 18"/>
          <p:cNvSpPr txBox="1"/>
          <p:nvPr/>
        </p:nvSpPr>
        <p:spPr>
          <a:xfrm>
            <a:off x="1331640" y="321297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Van defensar l’espanyolitat de les colònies.</a:t>
            </a:r>
            <a:endParaRPr lang="ca-ES" dirty="0"/>
          </a:p>
        </p:txBody>
      </p:sp>
      <p:cxnSp>
        <p:nvCxnSpPr>
          <p:cNvPr id="20" name="Connector de fletxa recta 19"/>
          <p:cNvCxnSpPr/>
          <p:nvPr/>
        </p:nvCxnSpPr>
        <p:spPr>
          <a:xfrm>
            <a:off x="4139952" y="364502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QuadreDeText 21"/>
          <p:cNvSpPr txBox="1"/>
          <p:nvPr/>
        </p:nvSpPr>
        <p:spPr>
          <a:xfrm>
            <a:off x="5076056" y="33569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Per </a:t>
            </a:r>
            <a:r>
              <a:rPr lang="es-ES" b="1" u="sng" dirty="0" err="1" smtClean="0"/>
              <a:t>què</a:t>
            </a:r>
            <a:r>
              <a:rPr lang="es-ES" b="1" u="sng" dirty="0" smtClean="0"/>
              <a:t>? </a:t>
            </a:r>
            <a:endParaRPr lang="ca-ES" b="1" u="sng" dirty="0"/>
          </a:p>
        </p:txBody>
      </p:sp>
      <p:sp>
        <p:nvSpPr>
          <p:cNvPr id="24" name="Fletxa cap avall 23"/>
          <p:cNvSpPr/>
          <p:nvPr/>
        </p:nvSpPr>
        <p:spPr>
          <a:xfrm>
            <a:off x="5292080" y="3859307"/>
            <a:ext cx="504056" cy="577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26" name="Picture 2" descr="Resultat d'imatges de foment del treball nacional de catalunya guerra de cu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97883"/>
            <a:ext cx="2737296" cy="23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07104" y="404664"/>
            <a:ext cx="4042792" cy="850106"/>
          </a:xfrm>
        </p:spPr>
        <p:txBody>
          <a:bodyPr>
            <a:normAutofit fontScale="90000"/>
          </a:bodyPr>
          <a:lstStyle/>
          <a:p>
            <a:r>
              <a:rPr lang="ca-ES" sz="3600" dirty="0" smtClean="0"/>
              <a:t>Les classes populars</a:t>
            </a:r>
            <a:endParaRPr lang="ca-ES" sz="3600" dirty="0"/>
          </a:p>
        </p:txBody>
      </p:sp>
      <p:sp>
        <p:nvSpPr>
          <p:cNvPr id="4" name="Fletxa doblada cap amunt 3"/>
          <p:cNvSpPr/>
          <p:nvPr/>
        </p:nvSpPr>
        <p:spPr>
          <a:xfrm rot="5400000">
            <a:off x="1259632" y="1052736"/>
            <a:ext cx="396044" cy="972108"/>
          </a:xfrm>
          <a:prstGeom prst="bentUpArrow">
            <a:avLst>
              <a:gd name="adj1" fmla="val 11514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QuadreDeText 4"/>
          <p:cNvSpPr txBox="1"/>
          <p:nvPr/>
        </p:nvSpPr>
        <p:spPr>
          <a:xfrm>
            <a:off x="2156211" y="1340768"/>
            <a:ext cx="3423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Patien les conseqüències de l’injust servei militar.</a:t>
            </a:r>
            <a:endParaRPr lang="ca-ES" dirty="0"/>
          </a:p>
        </p:txBody>
      </p:sp>
      <p:cxnSp>
        <p:nvCxnSpPr>
          <p:cNvPr id="7" name="Connector de fletxa recta 6"/>
          <p:cNvCxnSpPr/>
          <p:nvPr/>
        </p:nvCxnSpPr>
        <p:spPr>
          <a:xfrm flipH="1">
            <a:off x="1691680" y="2007010"/>
            <a:ext cx="792088" cy="577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QuadreDeText 7"/>
          <p:cNvSpPr txBox="1"/>
          <p:nvPr/>
        </p:nvSpPr>
        <p:spPr>
          <a:xfrm>
            <a:off x="467544" y="2708920"/>
            <a:ext cx="2775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Van oposar-se a la guerra amb actituds pacifistes i antimilitaristes.</a:t>
            </a:r>
            <a:endParaRPr lang="ca-ES" dirty="0"/>
          </a:p>
        </p:txBody>
      </p:sp>
      <p:cxnSp>
        <p:nvCxnSpPr>
          <p:cNvPr id="10" name="Connector de fletxa recta 9"/>
          <p:cNvCxnSpPr/>
          <p:nvPr/>
        </p:nvCxnSpPr>
        <p:spPr>
          <a:xfrm>
            <a:off x="3385800" y="3104909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QuadreDeText 10"/>
          <p:cNvSpPr txBox="1"/>
          <p:nvPr/>
        </p:nvSpPr>
        <p:spPr>
          <a:xfrm>
            <a:off x="4427984" y="292024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u="sng" dirty="0" smtClean="0"/>
              <a:t>En conseqüència</a:t>
            </a:r>
            <a:endParaRPr lang="ca-ES" b="1" u="sng" dirty="0"/>
          </a:p>
        </p:txBody>
      </p:sp>
      <p:cxnSp>
        <p:nvCxnSpPr>
          <p:cNvPr id="12" name="Connector de fletxa recta 11"/>
          <p:cNvCxnSpPr/>
          <p:nvPr/>
        </p:nvCxnSpPr>
        <p:spPr>
          <a:xfrm>
            <a:off x="6300192" y="3111354"/>
            <a:ext cx="6312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QuadreDeText 14"/>
          <p:cNvSpPr txBox="1"/>
          <p:nvPr/>
        </p:nvSpPr>
        <p:spPr>
          <a:xfrm>
            <a:off x="7164288" y="283199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Rebuig de les “quintes”.</a:t>
            </a:r>
            <a:endParaRPr lang="ca-ES" dirty="0"/>
          </a:p>
        </p:txBody>
      </p:sp>
      <p:sp>
        <p:nvSpPr>
          <p:cNvPr id="16" name="Fletxa doblada cap amunt 15"/>
          <p:cNvSpPr/>
          <p:nvPr/>
        </p:nvSpPr>
        <p:spPr>
          <a:xfrm rot="5400000">
            <a:off x="1259632" y="4420105"/>
            <a:ext cx="396044" cy="972108"/>
          </a:xfrm>
          <a:prstGeom prst="bentUpArrow">
            <a:avLst>
              <a:gd name="adj1" fmla="val 11514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QuadreDeText 16"/>
          <p:cNvSpPr txBox="1"/>
          <p:nvPr/>
        </p:nvSpPr>
        <p:spPr>
          <a:xfrm>
            <a:off x="467544" y="386104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/>
              <a:t>Els federals</a:t>
            </a:r>
            <a:endParaRPr lang="ca-ES" sz="3600" dirty="0"/>
          </a:p>
        </p:txBody>
      </p:sp>
      <p:sp>
        <p:nvSpPr>
          <p:cNvPr id="18" name="QuadreDeText 17"/>
          <p:cNvSpPr txBox="1"/>
          <p:nvPr/>
        </p:nvSpPr>
        <p:spPr>
          <a:xfrm>
            <a:off x="2161261" y="4507379"/>
            <a:ext cx="2603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Van ser els únics republicans que es van oposar a la guerra.</a:t>
            </a:r>
            <a:endParaRPr lang="ca-ES" dirty="0"/>
          </a:p>
        </p:txBody>
      </p:sp>
      <p:cxnSp>
        <p:nvCxnSpPr>
          <p:cNvPr id="19" name="Connector de fletxa recta 18"/>
          <p:cNvCxnSpPr/>
          <p:nvPr/>
        </p:nvCxnSpPr>
        <p:spPr>
          <a:xfrm>
            <a:off x="4499992" y="496904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QuadreDeText 19"/>
          <p:cNvSpPr txBox="1"/>
          <p:nvPr/>
        </p:nvSpPr>
        <p:spPr>
          <a:xfrm>
            <a:off x="5652120" y="4507379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Pronunciaren a favor del dret dels cubans a decidir el seu destí.</a:t>
            </a:r>
            <a:endParaRPr lang="ca-ES" dirty="0"/>
          </a:p>
        </p:txBody>
      </p:sp>
      <p:sp>
        <p:nvSpPr>
          <p:cNvPr id="21" name="Suma 20"/>
          <p:cNvSpPr/>
          <p:nvPr/>
        </p:nvSpPr>
        <p:spPr>
          <a:xfrm>
            <a:off x="1259632" y="6265549"/>
            <a:ext cx="288032" cy="297324"/>
          </a:xfrm>
          <a:prstGeom prst="mathPlus">
            <a:avLst>
              <a:gd name="adj1" fmla="val 9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QuadreDeText 21"/>
          <p:cNvSpPr txBox="1"/>
          <p:nvPr/>
        </p:nvSpPr>
        <p:spPr>
          <a:xfrm>
            <a:off x="1619672" y="6229545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i="1" dirty="0" smtClean="0"/>
              <a:t>Francesc Pi i Maragall </a:t>
            </a:r>
            <a:r>
              <a:rPr lang="ca-ES" dirty="0" smtClean="0"/>
              <a:t>va ser una de les poques veus crítiques.</a:t>
            </a:r>
            <a:r>
              <a:rPr lang="ca-ES" i="1" dirty="0" smtClean="0"/>
              <a:t> </a:t>
            </a:r>
            <a:endParaRPr lang="ca-ES" i="1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76" y="522428"/>
            <a:ext cx="3376128" cy="22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9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04381" y="188640"/>
            <a:ext cx="6162123" cy="922114"/>
          </a:xfrm>
        </p:spPr>
        <p:txBody>
          <a:bodyPr>
            <a:normAutofit/>
          </a:bodyPr>
          <a:lstStyle/>
          <a:p>
            <a:r>
              <a:rPr lang="ca-ES" dirty="0" smtClean="0"/>
              <a:t>Inici del conflicte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04381" y="1037927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/>
              <a:t>Forces catalanistes</a:t>
            </a:r>
            <a:endParaRPr lang="ca-ES" sz="2400" dirty="0"/>
          </a:p>
        </p:txBody>
      </p:sp>
      <p:cxnSp>
        <p:nvCxnSpPr>
          <p:cNvPr id="5" name="Connector de fletxa recta 19"/>
          <p:cNvCxnSpPr/>
          <p:nvPr/>
        </p:nvCxnSpPr>
        <p:spPr>
          <a:xfrm>
            <a:off x="3131840" y="134076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981143" y="1052736"/>
            <a:ext cx="32551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Suport a la política del govern </a:t>
            </a:r>
            <a:r>
              <a:rPr lang="ca-ES" sz="1600" i="1" dirty="0" smtClean="0"/>
              <a:t>(Fins a 1887)</a:t>
            </a:r>
            <a:endParaRPr lang="ca-ES" sz="1600" i="1" dirty="0"/>
          </a:p>
        </p:txBody>
      </p:sp>
      <p:cxnSp>
        <p:nvCxnSpPr>
          <p:cNvPr id="8" name="Connector de fletxa recta 19"/>
          <p:cNvCxnSpPr/>
          <p:nvPr/>
        </p:nvCxnSpPr>
        <p:spPr>
          <a:xfrm>
            <a:off x="3105203" y="1484784"/>
            <a:ext cx="818725" cy="355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981143" y="1772816"/>
            <a:ext cx="3111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/>
              <a:t>(</a:t>
            </a:r>
            <a:r>
              <a:rPr lang="ca-ES" sz="1600" i="1" dirty="0" smtClean="0"/>
              <a:t>A partir de 1887) </a:t>
            </a:r>
            <a:r>
              <a:rPr lang="ca-ES" sz="1600" dirty="0" smtClean="0"/>
              <a:t>Van criticar el projecte autonomista del govern liberal i van defensar la necessitat d'aconseguir la pau amb una negociació.</a:t>
            </a:r>
            <a:endParaRPr lang="ca-ES" sz="1600" i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238909" y="357301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i="1" dirty="0" smtClean="0"/>
              <a:t>Per a molts catalanistes l’autonomia cubana podia significar un precedent per a les seves aspiracions.</a:t>
            </a:r>
            <a:endParaRPr lang="ca-ES" i="1" dirty="0"/>
          </a:p>
        </p:txBody>
      </p:sp>
      <p:sp>
        <p:nvSpPr>
          <p:cNvPr id="14" name="13 Cerrar llave"/>
          <p:cNvSpPr/>
          <p:nvPr/>
        </p:nvSpPr>
        <p:spPr>
          <a:xfrm rot="16200000">
            <a:off x="3934291" y="610327"/>
            <a:ext cx="504056" cy="5421323"/>
          </a:xfrm>
          <a:prstGeom prst="rightBrace">
            <a:avLst>
              <a:gd name="adj1" fmla="val 85828"/>
              <a:gd name="adj2" fmla="val 612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82" y="4418857"/>
            <a:ext cx="2962275" cy="167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263245" y="4797152"/>
            <a:ext cx="35491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i="1" dirty="0" smtClean="0"/>
              <a:t>Montero Ríos, polític liberal i </a:t>
            </a:r>
            <a:r>
              <a:rPr lang="ca-ES" sz="1400" i="1" dirty="0" err="1" smtClean="0"/>
              <a:t>Sagasta</a:t>
            </a:r>
            <a:r>
              <a:rPr lang="ca-ES" sz="1400" i="1" dirty="0" smtClean="0"/>
              <a:t>, cap del govern, porten en </a:t>
            </a:r>
            <a:r>
              <a:rPr lang="ca-ES" sz="1400" i="1" dirty="0" err="1" smtClean="0"/>
              <a:t>camilla</a:t>
            </a:r>
            <a:r>
              <a:rPr lang="ca-ES" sz="1400" i="1" dirty="0" smtClean="0"/>
              <a:t> el tractat de pau, mentre que el lleó, que representa Espanya, plora desconsolat. La Campana de Gràcia, 1898.</a:t>
            </a:r>
            <a:endParaRPr lang="ca-ES" sz="1400" i="1" dirty="0"/>
          </a:p>
        </p:txBody>
      </p:sp>
    </p:spTree>
    <p:extLst>
      <p:ext uri="{BB962C8B-B14F-4D97-AF65-F5344CB8AC3E}">
        <p14:creationId xmlns:p14="http://schemas.microsoft.com/office/powerpoint/2010/main" val="29610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64</TotalTime>
  <Words>234</Words>
  <Application>Microsoft Office PowerPoint</Application>
  <PresentationFormat>Presentación en pantalla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NewsPrint</vt:lpstr>
      <vt:lpstr>Les actituds dels catalans davant la guerra</vt:lpstr>
      <vt:lpstr>En esclatar el conflicte a Cuba</vt:lpstr>
      <vt:lpstr>Les classes populars</vt:lpstr>
      <vt:lpstr>Inici del conflicte</vt:lpstr>
    </vt:vector>
  </TitlesOfParts>
  <Company>Departament d'Ensenyament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actituds dels catalans davant la guerra</dc:title>
  <dc:creator>Usuari</dc:creator>
  <cp:lastModifiedBy>usuari</cp:lastModifiedBy>
  <cp:revision>10</cp:revision>
  <dcterms:created xsi:type="dcterms:W3CDTF">2017-01-09T09:23:30Z</dcterms:created>
  <dcterms:modified xsi:type="dcterms:W3CDTF">2017-01-13T13:23:24Z</dcterms:modified>
</cp:coreProperties>
</file>