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9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15/01/2017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03374" y="1268760"/>
            <a:ext cx="835745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Les conseqüències del desastre del 98 </a:t>
            </a:r>
            <a:endParaRPr lang="ca-E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5580112" y="4941168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 smtClean="0"/>
              <a:t>Noms</a:t>
            </a:r>
            <a:r>
              <a:rPr lang="ca-ES" dirty="0" smtClean="0"/>
              <a:t>: Francisco Javier Ruiz </a:t>
            </a:r>
          </a:p>
          <a:p>
            <a:r>
              <a:rPr lang="ca-ES" dirty="0" smtClean="0"/>
              <a:t>Abril Jiménez </a:t>
            </a:r>
          </a:p>
          <a:p>
            <a:r>
              <a:rPr lang="ca-ES" dirty="0" err="1" smtClean="0"/>
              <a:t>Ibtissam</a:t>
            </a:r>
            <a:r>
              <a:rPr lang="ca-ES" dirty="0" smtClean="0"/>
              <a:t> </a:t>
            </a:r>
            <a:r>
              <a:rPr lang="ca-ES" dirty="0" err="1" smtClean="0"/>
              <a:t>Yaqine</a:t>
            </a:r>
            <a:r>
              <a:rPr lang="ca-ES" dirty="0" smtClean="0"/>
              <a:t> </a:t>
            </a:r>
          </a:p>
          <a:p>
            <a:r>
              <a:rPr lang="ca-ES" b="1" dirty="0" smtClean="0"/>
              <a:t>Curs:</a:t>
            </a:r>
            <a:r>
              <a:rPr lang="ca-ES" dirty="0"/>
              <a:t> </a:t>
            </a:r>
            <a:r>
              <a:rPr lang="ca-ES" dirty="0" smtClean="0"/>
              <a:t>Segon Batxillerat  L 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8795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79512" y="404664"/>
            <a:ext cx="8095302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a-ES" sz="48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5.2. El Regeneracionisme</a:t>
            </a:r>
            <a:endParaRPr lang="es-ES" sz="48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2965439" y="1354869"/>
            <a:ext cx="2523448" cy="30777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ca-ES" sz="1400" dirty="0" smtClean="0"/>
              <a:t>Crisi moral i ideològica del 98</a:t>
            </a:r>
            <a:endParaRPr lang="ca-ES" sz="1400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4240545" y="1662646"/>
            <a:ext cx="0" cy="50160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>
            <a:off x="2470006" y="2164253"/>
            <a:ext cx="3667566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ca-ES" sz="1200" dirty="0" smtClean="0"/>
              <a:t>Sentiment depriment per part dels intel·lectuals de la</a:t>
            </a:r>
            <a:r>
              <a:rPr lang="ca-ES" sz="1200" b="1" dirty="0" smtClean="0"/>
              <a:t> Institució de Lliure Ensenyament  </a:t>
            </a:r>
            <a:r>
              <a:rPr lang="ca-ES" sz="1200" dirty="0" smtClean="0"/>
              <a:t>pel fracàs de la Revolució de 1968.</a:t>
            </a:r>
            <a:endParaRPr lang="ca-ES" sz="1200" dirty="0"/>
          </a:p>
        </p:txBody>
      </p:sp>
      <p:cxnSp>
        <p:nvCxnSpPr>
          <p:cNvPr id="15" name="14 Conector recto de flecha"/>
          <p:cNvCxnSpPr/>
          <p:nvPr/>
        </p:nvCxnSpPr>
        <p:spPr>
          <a:xfrm flipH="1">
            <a:off x="6228184" y="238987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17 CuadroTexto"/>
          <p:cNvSpPr txBox="1"/>
          <p:nvPr/>
        </p:nvSpPr>
        <p:spPr>
          <a:xfrm>
            <a:off x="6821433" y="2310165"/>
            <a:ext cx="216024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200" dirty="0" smtClean="0"/>
              <a:t>Francisco Giner de los Ríos era un dels seus impulsors.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1200" dirty="0" smtClean="0"/>
              <a:t>Influenciada pel </a:t>
            </a:r>
            <a:r>
              <a:rPr lang="ca-ES" sz="1200" b="1" dirty="0" smtClean="0"/>
              <a:t>Krausisme</a:t>
            </a:r>
            <a:r>
              <a:rPr lang="ca-ES" sz="1200" dirty="0" smtClean="0"/>
              <a:t>, doctrina que defensa la tolerància acadèmica i la llibertat de càtedra vers el dogmatisme.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ca-ES" sz="1200" dirty="0" smtClean="0"/>
          </a:p>
        </p:txBody>
      </p:sp>
      <p:cxnSp>
        <p:nvCxnSpPr>
          <p:cNvPr id="21" name="20 Conector recto"/>
          <p:cNvCxnSpPr>
            <a:stCxn id="11" idx="2"/>
          </p:cNvCxnSpPr>
          <p:nvPr/>
        </p:nvCxnSpPr>
        <p:spPr>
          <a:xfrm>
            <a:off x="4303789" y="2810584"/>
            <a:ext cx="0" cy="18636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21 CuadroTexto"/>
          <p:cNvSpPr txBox="1"/>
          <p:nvPr/>
        </p:nvSpPr>
        <p:spPr>
          <a:xfrm>
            <a:off x="2683609" y="299695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dirty="0" err="1" smtClean="0"/>
              <a:t>Aixó</a:t>
            </a:r>
            <a:r>
              <a:rPr lang="ca-ES" dirty="0" smtClean="0"/>
              <a:t> provoca l’aparició </a:t>
            </a:r>
            <a:endParaRPr lang="ca-ES" dirty="0"/>
          </a:p>
        </p:txBody>
      </p:sp>
      <p:cxnSp>
        <p:nvCxnSpPr>
          <p:cNvPr id="24" name="23 Conector recto de flecha"/>
          <p:cNvCxnSpPr>
            <a:stCxn id="22" idx="2"/>
          </p:cNvCxnSpPr>
          <p:nvPr/>
        </p:nvCxnSpPr>
        <p:spPr>
          <a:xfrm>
            <a:off x="4303789" y="3366284"/>
            <a:ext cx="0" cy="27874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5" name="24 CuadroTexto"/>
          <p:cNvSpPr txBox="1"/>
          <p:nvPr/>
        </p:nvSpPr>
        <p:spPr>
          <a:xfrm>
            <a:off x="3044470" y="3645024"/>
            <a:ext cx="251863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Del </a:t>
            </a:r>
            <a:r>
              <a:rPr lang="es-ES" dirty="0" err="1" smtClean="0"/>
              <a:t>Regeneracionisme</a:t>
            </a:r>
            <a:endParaRPr lang="es-ES" dirty="0"/>
          </a:p>
        </p:txBody>
      </p:sp>
      <p:cxnSp>
        <p:nvCxnSpPr>
          <p:cNvPr id="27" name="26 Conector recto"/>
          <p:cNvCxnSpPr/>
          <p:nvPr/>
        </p:nvCxnSpPr>
        <p:spPr>
          <a:xfrm>
            <a:off x="3044470" y="4014356"/>
            <a:ext cx="0" cy="2437239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28 Conector recto de flecha"/>
          <p:cNvCxnSpPr/>
          <p:nvPr/>
        </p:nvCxnSpPr>
        <p:spPr>
          <a:xfrm>
            <a:off x="3044470" y="4400530"/>
            <a:ext cx="37540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>
            <a:off x="3044470" y="4797152"/>
            <a:ext cx="37540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>
            <a:off x="3044470" y="5157192"/>
            <a:ext cx="37540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 de flecha"/>
          <p:cNvCxnSpPr/>
          <p:nvPr/>
        </p:nvCxnSpPr>
        <p:spPr>
          <a:xfrm>
            <a:off x="3044470" y="5589240"/>
            <a:ext cx="37540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8" name="37 Conector recto de flecha"/>
          <p:cNvCxnSpPr/>
          <p:nvPr/>
        </p:nvCxnSpPr>
        <p:spPr>
          <a:xfrm>
            <a:off x="3044470" y="6021288"/>
            <a:ext cx="37540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9" name="38 CuadroTexto"/>
          <p:cNvSpPr txBox="1"/>
          <p:nvPr/>
        </p:nvSpPr>
        <p:spPr>
          <a:xfrm>
            <a:off x="3419871" y="4256860"/>
            <a:ext cx="44816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err="1" smtClean="0"/>
              <a:t>Visió</a:t>
            </a:r>
            <a:r>
              <a:rPr lang="es-ES" sz="1200" dirty="0" smtClean="0"/>
              <a:t> </a:t>
            </a:r>
            <a:r>
              <a:rPr lang="es-ES" sz="1200" dirty="0" err="1" smtClean="0"/>
              <a:t>molt</a:t>
            </a:r>
            <a:r>
              <a:rPr lang="es-ES" sz="1200" dirty="0" smtClean="0"/>
              <a:t> crítica de la </a:t>
            </a:r>
            <a:r>
              <a:rPr lang="es-ES" sz="1200" dirty="0" err="1" smtClean="0"/>
              <a:t>història</a:t>
            </a:r>
            <a:r>
              <a:rPr lang="es-ES" sz="1200" dirty="0" smtClean="0"/>
              <a:t> </a:t>
            </a:r>
            <a:r>
              <a:rPr lang="es-ES" sz="1200" dirty="0" err="1" smtClean="0"/>
              <a:t>Espanyola</a:t>
            </a:r>
            <a:r>
              <a:rPr lang="es-ES" sz="1200" dirty="0"/>
              <a:t> </a:t>
            </a:r>
            <a:r>
              <a:rPr lang="es-ES" sz="1200" dirty="0" smtClean="0"/>
              <a:t>(</a:t>
            </a:r>
            <a:r>
              <a:rPr lang="es-ES" sz="1200" dirty="0" err="1" smtClean="0"/>
              <a:t>Generació</a:t>
            </a:r>
            <a:r>
              <a:rPr lang="es-ES" sz="1200" dirty="0" smtClean="0"/>
              <a:t> del 98)</a:t>
            </a:r>
            <a:endParaRPr lang="es-ES" sz="1200" dirty="0"/>
          </a:p>
        </p:txBody>
      </p:sp>
      <p:sp>
        <p:nvSpPr>
          <p:cNvPr id="40" name="39 CuadroTexto"/>
          <p:cNvSpPr txBox="1"/>
          <p:nvPr/>
        </p:nvSpPr>
        <p:spPr>
          <a:xfrm>
            <a:off x="3419872" y="4615965"/>
            <a:ext cx="392767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/>
              <a:t>Necessitat</a:t>
            </a:r>
            <a:r>
              <a:rPr lang="es-ES" sz="1200" dirty="0" smtClean="0"/>
              <a:t> de regenerar la vida política i social del país</a:t>
            </a:r>
            <a:endParaRPr lang="es-ES" sz="1200" dirty="0"/>
          </a:p>
        </p:txBody>
      </p:sp>
      <p:sp>
        <p:nvSpPr>
          <p:cNvPr id="41" name="40 CuadroTexto"/>
          <p:cNvSpPr txBox="1"/>
          <p:nvPr/>
        </p:nvSpPr>
        <p:spPr>
          <a:xfrm>
            <a:off x="3411279" y="4994361"/>
            <a:ext cx="29883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err="1" smtClean="0"/>
              <a:t>Millorar</a:t>
            </a:r>
            <a:r>
              <a:rPr lang="es-ES" sz="1200" dirty="0" smtClean="0"/>
              <a:t> la </a:t>
            </a:r>
            <a:r>
              <a:rPr lang="es-ES" sz="1200" dirty="0" err="1" smtClean="0"/>
              <a:t>situació</a:t>
            </a:r>
            <a:r>
              <a:rPr lang="es-ES" sz="1200" dirty="0" smtClean="0"/>
              <a:t> </a:t>
            </a:r>
            <a:r>
              <a:rPr lang="es-ES" sz="1200" dirty="0" err="1" smtClean="0"/>
              <a:t>dels</a:t>
            </a:r>
            <a:r>
              <a:rPr lang="es-ES" sz="1200" dirty="0" smtClean="0"/>
              <a:t> </a:t>
            </a:r>
            <a:r>
              <a:rPr lang="es-ES" sz="1200" dirty="0" err="1" smtClean="0"/>
              <a:t>camps</a:t>
            </a:r>
            <a:r>
              <a:rPr lang="es-ES" sz="1200" dirty="0" smtClean="0"/>
              <a:t> </a:t>
            </a:r>
            <a:r>
              <a:rPr lang="es-ES" sz="1200" dirty="0" err="1" smtClean="0"/>
              <a:t>d’Espanya</a:t>
            </a:r>
            <a:endParaRPr lang="es-ES" sz="1200" dirty="0"/>
          </a:p>
        </p:txBody>
      </p:sp>
      <p:sp>
        <p:nvSpPr>
          <p:cNvPr id="42" name="41 CuadroTexto"/>
          <p:cNvSpPr txBox="1"/>
          <p:nvPr/>
        </p:nvSpPr>
        <p:spPr>
          <a:xfrm>
            <a:off x="3411279" y="5450740"/>
            <a:ext cx="24080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 smtClean="0"/>
              <a:t>Elevar el </a:t>
            </a:r>
            <a:r>
              <a:rPr lang="es-ES" sz="1200" dirty="0" err="1" smtClean="0"/>
              <a:t>nivell</a:t>
            </a:r>
            <a:r>
              <a:rPr lang="es-ES" sz="1200" dirty="0" smtClean="0"/>
              <a:t> </a:t>
            </a:r>
            <a:r>
              <a:rPr lang="es-ES" sz="1200" dirty="0" err="1" smtClean="0"/>
              <a:t>educatiu</a:t>
            </a:r>
            <a:r>
              <a:rPr lang="es-ES" sz="1200" dirty="0" smtClean="0"/>
              <a:t> i cultural</a:t>
            </a:r>
            <a:endParaRPr lang="es-ES" sz="1200" dirty="0"/>
          </a:p>
        </p:txBody>
      </p:sp>
      <p:sp>
        <p:nvSpPr>
          <p:cNvPr id="52" name="51 Cerrar llave"/>
          <p:cNvSpPr/>
          <p:nvPr/>
        </p:nvSpPr>
        <p:spPr>
          <a:xfrm>
            <a:off x="6399598" y="5132860"/>
            <a:ext cx="116618" cy="594879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3" name="52 CuadroTexto"/>
          <p:cNvSpPr txBox="1"/>
          <p:nvPr/>
        </p:nvSpPr>
        <p:spPr>
          <a:xfrm>
            <a:off x="6766763" y="5219907"/>
            <a:ext cx="2214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err="1" smtClean="0"/>
              <a:t>Escola</a:t>
            </a:r>
            <a:r>
              <a:rPr lang="es-ES" sz="1200" dirty="0" smtClean="0"/>
              <a:t> i </a:t>
            </a:r>
            <a:r>
              <a:rPr lang="es-ES" sz="1200" dirty="0" err="1" smtClean="0"/>
              <a:t>rebost</a:t>
            </a:r>
            <a:r>
              <a:rPr lang="es-ES" sz="1200" dirty="0" smtClean="0"/>
              <a:t> (era un lema popular en el </a:t>
            </a:r>
            <a:r>
              <a:rPr lang="es-ES" sz="1200" dirty="0" err="1" smtClean="0"/>
              <a:t>moment</a:t>
            </a:r>
            <a:r>
              <a:rPr lang="es-ES" sz="1200" dirty="0" smtClean="0"/>
              <a:t>)</a:t>
            </a:r>
            <a:endParaRPr lang="es-ES" sz="1200" dirty="0"/>
          </a:p>
        </p:txBody>
      </p:sp>
      <p:sp>
        <p:nvSpPr>
          <p:cNvPr id="55" name="54 CuadroTexto"/>
          <p:cNvSpPr txBox="1"/>
          <p:nvPr/>
        </p:nvSpPr>
        <p:spPr>
          <a:xfrm>
            <a:off x="3431441" y="6294653"/>
            <a:ext cx="4678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Va </a:t>
            </a:r>
            <a:r>
              <a:rPr lang="es-ES" sz="1200" dirty="0" err="1" smtClean="0"/>
              <a:t>afavorir</a:t>
            </a:r>
            <a:r>
              <a:rPr lang="es-ES" sz="1200" dirty="0" smtClean="0"/>
              <a:t> a </a:t>
            </a:r>
            <a:r>
              <a:rPr lang="es-ES" sz="1200" dirty="0" err="1" smtClean="0"/>
              <a:t>l’aparició</a:t>
            </a:r>
            <a:r>
              <a:rPr lang="es-ES" sz="1200" dirty="0" smtClean="0"/>
              <a:t> o </a:t>
            </a:r>
            <a:r>
              <a:rPr lang="es-ES" sz="1200" dirty="0" err="1" smtClean="0"/>
              <a:t>millores</a:t>
            </a:r>
            <a:r>
              <a:rPr lang="es-ES" sz="1200" dirty="0" smtClean="0"/>
              <a:t> del </a:t>
            </a:r>
            <a:r>
              <a:rPr lang="es-ES" sz="1200" dirty="0" err="1" smtClean="0"/>
              <a:t>positivisme</a:t>
            </a:r>
            <a:r>
              <a:rPr lang="es-ES" sz="1200" dirty="0" smtClean="0"/>
              <a:t>, de la medicina, la </a:t>
            </a:r>
            <a:r>
              <a:rPr lang="es-ES" sz="1200" dirty="0" err="1" smtClean="0"/>
              <a:t>psicologia</a:t>
            </a:r>
            <a:r>
              <a:rPr lang="es-ES" sz="1200" dirty="0" smtClean="0"/>
              <a:t>, les </a:t>
            </a:r>
            <a:r>
              <a:rPr lang="es-ES" sz="1200" dirty="0" err="1" smtClean="0"/>
              <a:t>ciències</a:t>
            </a:r>
            <a:r>
              <a:rPr lang="es-ES" sz="1200" dirty="0" smtClean="0"/>
              <a:t> </a:t>
            </a:r>
            <a:r>
              <a:rPr lang="es-ES" sz="1200" dirty="0" err="1" smtClean="0"/>
              <a:t>experimentals</a:t>
            </a:r>
            <a:r>
              <a:rPr lang="es-ES" sz="1200" dirty="0" smtClean="0"/>
              <a:t>, </a:t>
            </a:r>
            <a:r>
              <a:rPr lang="es-ES" sz="1200" dirty="0" err="1" smtClean="0"/>
              <a:t>sociologia</a:t>
            </a:r>
            <a:r>
              <a:rPr lang="es-ES" sz="1200" dirty="0" smtClean="0"/>
              <a:t>, etc… </a:t>
            </a:r>
            <a:endParaRPr lang="es-ES" sz="1200" dirty="0"/>
          </a:p>
        </p:txBody>
      </p:sp>
      <p:cxnSp>
        <p:nvCxnSpPr>
          <p:cNvPr id="62" name="61 Conector recto de flecha"/>
          <p:cNvCxnSpPr/>
          <p:nvPr/>
        </p:nvCxnSpPr>
        <p:spPr>
          <a:xfrm>
            <a:off x="3044470" y="6451595"/>
            <a:ext cx="37540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5" name="64 CuadroTexto"/>
          <p:cNvSpPr txBox="1"/>
          <p:nvPr/>
        </p:nvSpPr>
        <p:spPr>
          <a:xfrm>
            <a:off x="3411279" y="5845037"/>
            <a:ext cx="5941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50" dirty="0" err="1" smtClean="0"/>
              <a:t>Consolidació</a:t>
            </a:r>
            <a:r>
              <a:rPr lang="es-ES" sz="1150" dirty="0" smtClean="0"/>
              <a:t> del </a:t>
            </a:r>
            <a:r>
              <a:rPr lang="es-ES" sz="1150" dirty="0" err="1" smtClean="0"/>
              <a:t>catalanisme</a:t>
            </a:r>
            <a:r>
              <a:rPr lang="es-ES" sz="1150" dirty="0" smtClean="0"/>
              <a:t>, que </a:t>
            </a:r>
            <a:r>
              <a:rPr lang="es-ES" sz="1150" dirty="0" err="1" smtClean="0"/>
              <a:t>reivincaden</a:t>
            </a:r>
            <a:r>
              <a:rPr lang="es-ES" sz="1150" dirty="0" smtClean="0"/>
              <a:t> </a:t>
            </a:r>
            <a:r>
              <a:rPr lang="es-ES" sz="1150" dirty="0" err="1" smtClean="0"/>
              <a:t>l’autonomia</a:t>
            </a:r>
            <a:r>
              <a:rPr lang="es-ES" sz="1150" dirty="0" smtClean="0"/>
              <a:t> i la </a:t>
            </a:r>
            <a:r>
              <a:rPr lang="es-ES" sz="1150" dirty="0" err="1" smtClean="0"/>
              <a:t>poltítica</a:t>
            </a:r>
            <a:r>
              <a:rPr lang="es-ES" sz="1150" dirty="0" smtClean="0"/>
              <a:t> </a:t>
            </a:r>
            <a:r>
              <a:rPr lang="es-ES" sz="1150" dirty="0" err="1" smtClean="0"/>
              <a:t>modernitzadora</a:t>
            </a:r>
            <a:r>
              <a:rPr lang="es-ES" sz="1150" dirty="0" smtClean="0"/>
              <a:t> de </a:t>
            </a:r>
            <a:r>
              <a:rPr lang="es-ES" sz="1150" dirty="0" err="1" smtClean="0"/>
              <a:t>l’Estat</a:t>
            </a:r>
            <a:endParaRPr lang="es-ES" sz="115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67433"/>
            <a:ext cx="2095500" cy="280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CuadroTexto"/>
          <p:cNvSpPr txBox="1"/>
          <p:nvPr/>
        </p:nvSpPr>
        <p:spPr>
          <a:xfrm>
            <a:off x="179511" y="4688744"/>
            <a:ext cx="2095502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a-ES" sz="1200" dirty="0" err="1" smtClean="0"/>
              <a:t>Franscico</a:t>
            </a:r>
            <a:r>
              <a:rPr lang="ca-ES" sz="1200" dirty="0" smtClean="0"/>
              <a:t> </a:t>
            </a:r>
            <a:r>
              <a:rPr lang="ca-ES" sz="1200" dirty="0" err="1" smtClean="0"/>
              <a:t>Gíner</a:t>
            </a:r>
            <a:r>
              <a:rPr lang="ca-ES" sz="1200" dirty="0" smtClean="0"/>
              <a:t> de los Ríos </a:t>
            </a:r>
            <a:endParaRPr lang="ca-ES" sz="1200" dirty="0"/>
          </a:p>
        </p:txBody>
      </p:sp>
    </p:spTree>
    <p:extLst>
      <p:ext uri="{BB962C8B-B14F-4D97-AF65-F5344CB8AC3E}">
        <p14:creationId xmlns:p14="http://schemas.microsoft.com/office/powerpoint/2010/main" val="42004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91207" y="1863066"/>
            <a:ext cx="7315200" cy="2358022"/>
          </a:xfrm>
        </p:spPr>
        <p:txBody>
          <a:bodyPr>
            <a:normAutofit lnSpcReduction="10000"/>
          </a:bodyPr>
          <a:lstStyle/>
          <a:p>
            <a:pPr algn="just"/>
            <a:r>
              <a:rPr lang="ca-ES" dirty="0" smtClean="0"/>
              <a:t>Fi del sistema de la Restauració i inici del regnat d’Alfons </a:t>
            </a:r>
            <a:r>
              <a:rPr lang="ca-ES" dirty="0" err="1" smtClean="0"/>
              <a:t>Xlll</a:t>
            </a:r>
            <a:endParaRPr lang="ca-ES" dirty="0" smtClean="0"/>
          </a:p>
          <a:p>
            <a:pPr algn="just"/>
            <a:r>
              <a:rPr lang="ca-ES" dirty="0" smtClean="0"/>
              <a:t>Sorgiment d’una nova generació d'intel·lectuals, polítics, activistes, empresaris…</a:t>
            </a:r>
          </a:p>
          <a:p>
            <a:pPr algn="just"/>
            <a:r>
              <a:rPr lang="ca-ES" dirty="0" smtClean="0"/>
              <a:t>Política regeneracionista que prometia aplicar noves i modernes reformes però van limitar-se de que el sistema seguis funcionant igual. </a:t>
            </a:r>
          </a:p>
          <a:p>
            <a:pPr algn="just"/>
            <a:r>
              <a:rPr lang="ca-ES" dirty="0" smtClean="0"/>
              <a:t>Derrota militar conseqüències en l'exèrcit </a:t>
            </a:r>
          </a:p>
          <a:p>
            <a:endParaRPr lang="ca-ES" dirty="0"/>
          </a:p>
          <a:p>
            <a:pPr marL="45720" indent="0">
              <a:buNone/>
            </a:pPr>
            <a:endParaRPr lang="ca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491207" y="548680"/>
            <a:ext cx="71865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a-E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5.3. La fi d’una època</a:t>
            </a:r>
            <a:endParaRPr lang="es-E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5580112" y="3933056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5 CuadroTexto"/>
          <p:cNvSpPr txBox="1"/>
          <p:nvPr/>
        </p:nvSpPr>
        <p:spPr>
          <a:xfrm>
            <a:off x="6384017" y="3597165"/>
            <a:ext cx="20764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Acusat </a:t>
            </a:r>
            <a:r>
              <a:rPr lang="ca-ES" dirty="0" smtClean="0"/>
              <a:t>per l</a:t>
            </a:r>
            <a:r>
              <a:rPr lang="ca-ES" dirty="0" smtClean="0"/>
              <a:t>'opinió </a:t>
            </a:r>
            <a:r>
              <a:rPr lang="ca-ES" dirty="0" smtClean="0"/>
              <a:t>pública </a:t>
            </a:r>
            <a:r>
              <a:rPr lang="ca-ES" dirty="0" smtClean="0"/>
              <a:t>de tenir </a:t>
            </a:r>
            <a:r>
              <a:rPr lang="ca-ES" dirty="0" smtClean="0"/>
              <a:t>responsabilitat  </a:t>
            </a:r>
            <a:endParaRPr lang="ca-ES" dirty="0"/>
          </a:p>
        </p:txBody>
      </p:sp>
      <p:cxnSp>
        <p:nvCxnSpPr>
          <p:cNvPr id="8" name="7 Conector recto de flecha"/>
          <p:cNvCxnSpPr/>
          <p:nvPr/>
        </p:nvCxnSpPr>
        <p:spPr>
          <a:xfrm>
            <a:off x="2627784" y="4221088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175253" y="4797152"/>
            <a:ext cx="81411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 smtClean="0"/>
              <a:t>Antimilitarisme</a:t>
            </a:r>
            <a:r>
              <a:rPr lang="ca-ES" dirty="0" smtClean="0"/>
              <a:t> creixent de determinats factors socials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/>
              <a:t>Grup de militars postures autoritàries i intransigents </a:t>
            </a:r>
            <a:r>
              <a:rPr lang="ca-ES" dirty="0" smtClean="0">
                <a:sym typeface="Wingdings" panose="05000000000000000000" pitchFamily="2" charset="2"/>
              </a:rPr>
              <a:t> derrota ineficiència i corrupció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dirty="0" smtClean="0">
                <a:sym typeface="Wingdings" panose="05000000000000000000" pitchFamily="2" charset="2"/>
              </a:rPr>
              <a:t>Si de l'exèrcit sentiment corporatiu i militars més presencia i protagonista en la vida política  </a:t>
            </a: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val="62054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73</TotalTime>
  <Words>269</Words>
  <Application>Microsoft Office PowerPoint</Application>
  <PresentationFormat>Presentación en pantalla (4:3)</PresentationFormat>
  <Paragraphs>31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Perspectiva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</dc:creator>
  <cp:lastModifiedBy>JuanPe</cp:lastModifiedBy>
  <cp:revision>9</cp:revision>
  <dcterms:created xsi:type="dcterms:W3CDTF">2017-01-13T12:43:06Z</dcterms:created>
  <dcterms:modified xsi:type="dcterms:W3CDTF">2017-01-15T20:37:52Z</dcterms:modified>
</cp:coreProperties>
</file>