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BDE550-07C6-4E80-AA2D-7CDC46009B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FBD4C3D7-4E5A-428C-8104-F0D8F211ACB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ca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8034EBF-6615-4201-86D0-836A3E52C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F2C53-9958-42F2-A1F4-340E906795A4}" type="datetimeFigureOut">
              <a:rPr lang="ca-ES" smtClean="0"/>
              <a:t>2/1/2019</a:t>
            </a:fld>
            <a:endParaRPr lang="ca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81541FB-2051-487E-AAD9-BA5E39480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B01EB71-37B4-4FC7-ABED-F46B29F701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88F88-CF76-4B87-B43C-C29015BFA930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9048261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2BCDE05-D145-42D0-AB61-ED4C11DF3F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FFD84A6-1595-44A1-A329-738C6D9816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E7DCC3C-4514-40C4-A413-30731C6A0A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F2C53-9958-42F2-A1F4-340E906795A4}" type="datetimeFigureOut">
              <a:rPr lang="ca-ES" smtClean="0"/>
              <a:t>2/1/2019</a:t>
            </a:fld>
            <a:endParaRPr lang="ca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76F4585-A3B7-4493-8321-F2D5F7810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93D1471-0966-418A-8A11-50427F9D91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88F88-CF76-4B87-B43C-C29015BFA930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939620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1524CFC-F61E-4C1C-A29D-83D8F10A2E7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E0CE3C3-EF55-470A-8852-BC84F3E408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792CADD-8C38-414E-A0EC-AC9CED818C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F2C53-9958-42F2-A1F4-340E906795A4}" type="datetimeFigureOut">
              <a:rPr lang="ca-ES" smtClean="0"/>
              <a:t>2/1/2019</a:t>
            </a:fld>
            <a:endParaRPr lang="ca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FB4A701-C5DF-4E4C-A4CB-898DADED46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B02D283-B8E1-4AD4-8FA8-93818FECDF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88F88-CF76-4B87-B43C-C29015BFA930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681834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4ABA7AE-CDA6-4DEA-AAFF-1AE076E1A3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DF48A81-479C-4120-94CE-1DD41E3BC3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49C23DE-FBE5-462C-859D-3999EA0A88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F2C53-9958-42F2-A1F4-340E906795A4}" type="datetimeFigureOut">
              <a:rPr lang="ca-ES" smtClean="0"/>
              <a:t>2/1/2019</a:t>
            </a:fld>
            <a:endParaRPr lang="ca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88BE2E4-4C61-4119-9FA4-F64644E3CA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1824539-BA23-4260-BC10-4CFD03A89F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88F88-CF76-4B87-B43C-C29015BFA930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304464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AD939AB-4566-4C60-98BB-755937A82D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23ED9309-F54E-488D-9E06-1DF88F3DA2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0A6F17D-77CE-47EA-BCAA-387E2FAF8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F2C53-9958-42F2-A1F4-340E906795A4}" type="datetimeFigureOut">
              <a:rPr lang="ca-ES" smtClean="0"/>
              <a:t>2/1/2019</a:t>
            </a:fld>
            <a:endParaRPr lang="ca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8FD74C5-4450-4AE7-BB6D-457FAB37A5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6B0D299-6828-47DD-AB46-E8C00808D6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88F88-CF76-4B87-B43C-C29015BFA930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4097446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D4A31AC-31DC-418B-994A-C8C033B304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2AD0B8F-A22B-4517-BAB3-D258513162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7AABE63-2686-4BE9-B6BC-98CA4B1E6B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6390A32-A6A7-4CCE-AE00-5BFD613552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F2C53-9958-42F2-A1F4-340E906795A4}" type="datetimeFigureOut">
              <a:rPr lang="ca-ES" smtClean="0"/>
              <a:t>2/1/2019</a:t>
            </a:fld>
            <a:endParaRPr lang="ca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33F6E33-6638-4186-BFF5-A29DCF7D53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400BBE58-FE52-439A-9CCF-DE58782AAD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88F88-CF76-4B87-B43C-C29015BFA930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411519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3A05A02-9924-47F9-91F9-67E3CBAD77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E757BFD-6858-4670-BCFE-0DC898EE70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409BD2B-715B-4BA5-8BAB-B7034A439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0C57F605-ADA6-4134-A6E2-B0D8ABB95DD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22F52B5-FC53-4BB0-A568-1EECD7B3DA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CC8C73C0-4643-436C-AC75-CE9F166006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F2C53-9958-42F2-A1F4-340E906795A4}" type="datetimeFigureOut">
              <a:rPr lang="ca-ES" smtClean="0"/>
              <a:t>2/1/2019</a:t>
            </a:fld>
            <a:endParaRPr lang="ca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5CAC89B0-0A02-40C9-B5DB-E5BE74BAC2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CDD04487-2427-4ED4-923B-C85E22221B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88F88-CF76-4B87-B43C-C29015BFA930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755560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65308C2-8175-44D1-982A-9F57C0E145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C1764F0F-92A6-480F-83EF-6E26D9A813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F2C53-9958-42F2-A1F4-340E906795A4}" type="datetimeFigureOut">
              <a:rPr lang="ca-ES" smtClean="0"/>
              <a:t>2/1/2019</a:t>
            </a:fld>
            <a:endParaRPr lang="ca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F981487F-27F3-4AB0-BA00-212A62EFAF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19B13374-CAD4-4C5A-9FA2-7B3C7B7BEF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88F88-CF76-4B87-B43C-C29015BFA930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92974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21CCA054-F518-4AAA-8366-CEB08A1734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F2C53-9958-42F2-A1F4-340E906795A4}" type="datetimeFigureOut">
              <a:rPr lang="ca-ES" smtClean="0"/>
              <a:t>2/1/2019</a:t>
            </a:fld>
            <a:endParaRPr lang="ca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90D7B6F5-45B0-47EC-85C4-F06C2F6F5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59F73EC-14E1-4D74-9276-9450A013BA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88F88-CF76-4B87-B43C-C29015BFA930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738277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540F2E-6621-4341-8C93-8B2D1B60A9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921E119-DAEA-4621-8A16-A3037AA2E3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DBBA1AAC-2091-4624-9AAD-69A89E7EAD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8511D74C-928C-47C4-AECC-5E608F894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F2C53-9958-42F2-A1F4-340E906795A4}" type="datetimeFigureOut">
              <a:rPr lang="ca-ES" smtClean="0"/>
              <a:t>2/1/2019</a:t>
            </a:fld>
            <a:endParaRPr lang="ca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68265BC-678A-4E2C-BAF0-9BBE311393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358370E-1C48-4583-A965-116ED76166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88F88-CF76-4B87-B43C-C29015BFA930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2957322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887DAA-471E-4998-9EA3-C38676239E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C0042EA2-AB0E-46E2-9D62-87584981DD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a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C6A41164-3A94-4CAA-9C7B-97B6EAD7CE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EDE1550-70D7-4EA5-81A6-632E6C169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F2C53-9958-42F2-A1F4-340E906795A4}" type="datetimeFigureOut">
              <a:rPr lang="ca-ES" smtClean="0"/>
              <a:t>2/1/2019</a:t>
            </a:fld>
            <a:endParaRPr lang="ca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5A498B2-2AC8-4FAB-BD1A-ACACC59644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1912BDB-C5D8-41E5-B4CC-E623AA1C6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588F88-CF76-4B87-B43C-C29015BFA930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10949049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E9F19A0E-7664-45BD-B489-5271A9B82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ca-ES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3AE3D06-ACEF-4654-BFE2-679779E192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ca-ES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CF3772C-B148-4DF7-B29F-8FC8BF3381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BF2C53-9958-42F2-A1F4-340E906795A4}" type="datetimeFigureOut">
              <a:rPr lang="ca-ES" smtClean="0"/>
              <a:t>2/1/2019</a:t>
            </a:fld>
            <a:endParaRPr lang="ca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0EC0DCE-376E-4254-B62D-F3A5FB5D35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a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4E72D48-977A-4C9A-9ECD-43373419A1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588F88-CF76-4B87-B43C-C29015BFA930}" type="slidenum">
              <a:rPr lang="ca-ES" smtClean="0"/>
              <a:t>‹Nº›</a:t>
            </a:fld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75022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559AE206-7EBA-4D33-8BC9-9D8158553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>
            <a:extLst>
              <a:ext uri="{FF2B5EF4-FFF2-40B4-BE49-F238E27FC236}">
                <a16:creationId xmlns:a16="http://schemas.microsoft.com/office/drawing/2014/main" id="{A92923DC-9361-4A33-B5EA-9A9136CD47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2257" y="4525347"/>
            <a:ext cx="6939722" cy="1737360"/>
          </a:xfrm>
        </p:spPr>
        <p:txBody>
          <a:bodyPr anchor="ctr">
            <a:normAutofit/>
          </a:bodyPr>
          <a:lstStyle/>
          <a:p>
            <a:pPr algn="r"/>
            <a:r>
              <a:rPr lang="ca-ES" dirty="0"/>
              <a:t>Infeccions de transmissió sexual</a:t>
            </a:r>
            <a:endParaRPr lang="ca-ES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6FA4038-DD3A-4545-8692-3EC4E7E4C00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050762" y="4525347"/>
            <a:ext cx="3211288" cy="1737360"/>
          </a:xfrm>
        </p:spPr>
        <p:txBody>
          <a:bodyPr anchor="ctr">
            <a:normAutofit/>
          </a:bodyPr>
          <a:lstStyle/>
          <a:p>
            <a:pPr algn="l"/>
            <a:r>
              <a:rPr lang="ca-ES" dirty="0"/>
              <a:t>Què son i com prevenir-les</a:t>
            </a:r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6437D937-A7F1-4011-92B4-328E5BE1B1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8567" y="620480"/>
            <a:ext cx="2243800" cy="2243796"/>
          </a:xfrm>
          <a:prstGeom prst="ellipse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B672F332-AF08-46C6-94F0-77684310D7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395001" y="2466604"/>
            <a:ext cx="962395" cy="962395"/>
          </a:xfrm>
          <a:prstGeom prst="ellipse">
            <a:avLst/>
          </a:prstGeom>
          <a:solidFill>
            <a:srgbClr val="41556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val 76">
            <a:extLst>
              <a:ext uri="{FF2B5EF4-FFF2-40B4-BE49-F238E27FC236}">
                <a16:creationId xmlns:a16="http://schemas.microsoft.com/office/drawing/2014/main" id="{34244EF8-D73A-40E1-BE73-D46E6B4B04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25829" y="2327988"/>
            <a:ext cx="293695" cy="293695"/>
          </a:xfrm>
          <a:prstGeom prst="ellipse">
            <a:avLst/>
          </a:prstGeom>
          <a:solidFill>
            <a:srgbClr val="F095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Resultat d'imatges de its">
            <a:extLst>
              <a:ext uri="{FF2B5EF4-FFF2-40B4-BE49-F238E27FC236}">
                <a16:creationId xmlns:a16="http://schemas.microsoft.com/office/drawing/2014/main" id="{D01F1F49-7499-436E-B958-9E348C101DF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6282" b="2"/>
          <a:stretch/>
        </p:blipFill>
        <p:spPr bwMode="auto">
          <a:xfrm>
            <a:off x="6492113" y="-38090"/>
            <a:ext cx="5699887" cy="4059234"/>
          </a:xfrm>
          <a:custGeom>
            <a:avLst/>
            <a:gdLst>
              <a:gd name="connsiteX0" fmla="*/ 0 w 5699887"/>
              <a:gd name="connsiteY0" fmla="*/ 0 h 4059244"/>
              <a:gd name="connsiteX1" fmla="*/ 5699887 w 5699887"/>
              <a:gd name="connsiteY1" fmla="*/ 0 h 4059244"/>
              <a:gd name="connsiteX2" fmla="*/ 5699887 w 5699887"/>
              <a:gd name="connsiteY2" fmla="*/ 3944096 h 4059244"/>
              <a:gd name="connsiteX3" fmla="*/ 5525775 w 5699887"/>
              <a:gd name="connsiteY3" fmla="*/ 3980429 h 4059244"/>
              <a:gd name="connsiteX4" fmla="*/ 4663256 w 5699887"/>
              <a:gd name="connsiteY4" fmla="*/ 4059244 h 4059244"/>
              <a:gd name="connsiteX5" fmla="*/ 8566 w 5699887"/>
              <a:gd name="connsiteY5" fmla="*/ 67422 h 4059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5699887" h="4059244">
                <a:moveTo>
                  <a:pt x="0" y="0"/>
                </a:moveTo>
                <a:lnTo>
                  <a:pt x="5699887" y="0"/>
                </a:lnTo>
                <a:lnTo>
                  <a:pt x="5699887" y="3944096"/>
                </a:lnTo>
                <a:lnTo>
                  <a:pt x="5525775" y="3980429"/>
                </a:lnTo>
                <a:cubicBezTo>
                  <a:pt x="5246154" y="4032190"/>
                  <a:pt x="4957865" y="4059244"/>
                  <a:pt x="4663256" y="4059244"/>
                </a:cubicBezTo>
                <a:cubicBezTo>
                  <a:pt x="2306390" y="4059244"/>
                  <a:pt x="353936" y="2327747"/>
                  <a:pt x="8566" y="67422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9E8E38ED-369A-44C2-B635-0BED0E48A6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800392" y="4525347"/>
            <a:ext cx="0" cy="1737360"/>
          </a:xfrm>
          <a:prstGeom prst="line">
            <a:avLst/>
          </a:prstGeom>
          <a:ln w="19050" cap="sq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39297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9C9968-530E-4DF2-9F11-8D3D392B07CA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ca-ES" b="1" dirty="0"/>
              <a:t>Què són les infeccions de transmissió sexual?</a:t>
            </a:r>
            <a:endParaRPr lang="ca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D7F2C68-CCAC-4345-AF26-70F3D48F13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a-ES" dirty="0"/>
              <a:t>Són infeccions que </a:t>
            </a:r>
            <a:r>
              <a:rPr lang="ca-ES" b="1" dirty="0"/>
              <a:t>es transmeten de persona a persona </a:t>
            </a:r>
            <a:r>
              <a:rPr lang="ca-ES" dirty="0"/>
              <a:t>durant les relacions sexuals no protegides. </a:t>
            </a:r>
          </a:p>
          <a:p>
            <a:r>
              <a:rPr lang="ca-ES" dirty="0"/>
              <a:t>Estan </a:t>
            </a:r>
            <a:r>
              <a:rPr lang="ca-ES" b="1" dirty="0"/>
              <a:t>causades per microbis com virus, bacteris, protozous, o per artròpodes paràsits</a:t>
            </a:r>
            <a:r>
              <a:rPr lang="ca-ES" dirty="0"/>
              <a:t>.</a:t>
            </a:r>
            <a:endParaRPr lang="es-ES" dirty="0"/>
          </a:p>
          <a:p>
            <a:r>
              <a:rPr lang="ca-ES" dirty="0"/>
              <a:t>Afecten sobretot els </a:t>
            </a:r>
            <a:r>
              <a:rPr lang="ca-ES" b="1" dirty="0"/>
              <a:t>òrgans genitals</a:t>
            </a:r>
            <a:r>
              <a:rPr lang="ca-ES" dirty="0"/>
              <a:t>, però també es poden localitzar en altres llocs com per exemple, l’ anus i la boca. En alguns casos, la infecció es generalitza quan envaeix el sistema sanguini i el limfàtic i per tant afectar altres òrgans.</a:t>
            </a:r>
            <a:endParaRPr lang="es-ES" dirty="0"/>
          </a:p>
          <a:p>
            <a:r>
              <a:rPr lang="ca-ES" b="1" dirty="0"/>
              <a:t>Algunes de les infeccions serien</a:t>
            </a:r>
            <a:r>
              <a:rPr lang="ca-ES" dirty="0"/>
              <a:t>: VIH, Gonorrea, sífilis, clamídies,  hepatitis B, herpes genital, virus del papil·loma humà, les tricomones, etc.</a:t>
            </a:r>
          </a:p>
        </p:txBody>
      </p:sp>
    </p:spTree>
    <p:extLst>
      <p:ext uri="{BB962C8B-B14F-4D97-AF65-F5344CB8AC3E}">
        <p14:creationId xmlns:p14="http://schemas.microsoft.com/office/powerpoint/2010/main" val="34969563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BE75385-CBEB-4CFF-86DC-3FD04BB5E3DD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ca-ES" b="1" dirty="0"/>
              <a:t>Com es pot transmetre una infecció de transmissió sexual?</a:t>
            </a:r>
            <a:endParaRPr lang="ca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9500E7B-E9F9-458E-B609-23B76F2A4C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/>
          </a:bodyPr>
          <a:lstStyle/>
          <a:p>
            <a:r>
              <a:rPr lang="ca-ES" dirty="0"/>
              <a:t>Es transmeten principalment </a:t>
            </a:r>
            <a:r>
              <a:rPr lang="ca-ES" b="1" dirty="0"/>
              <a:t>durant </a:t>
            </a:r>
            <a:r>
              <a:rPr lang="ca-ES" b="1" u="sng" dirty="0"/>
              <a:t>les relacions sexuals amb penetració</a:t>
            </a:r>
            <a:r>
              <a:rPr lang="ca-ES" dirty="0"/>
              <a:t> (vaginals, anals o buco-genitals), i també a vegades per contacte sexual sense penetració.</a:t>
            </a:r>
            <a:endParaRPr lang="es-ES" dirty="0"/>
          </a:p>
          <a:p>
            <a:r>
              <a:rPr lang="ca-ES" b="1" dirty="0"/>
              <a:t>Per </a:t>
            </a:r>
            <a:r>
              <a:rPr lang="ca-ES" b="1" u="sng" dirty="0"/>
              <a:t>l’intercanvi de fluids corporals</a:t>
            </a:r>
            <a:r>
              <a:rPr lang="ca-ES" dirty="0"/>
              <a:t> com semen, secrecions uretrals, secrecions vaginals, sang de la persona infectada. </a:t>
            </a:r>
          </a:p>
          <a:p>
            <a:r>
              <a:rPr lang="ca-ES" b="1" dirty="0"/>
              <a:t>Per </a:t>
            </a:r>
            <a:r>
              <a:rPr lang="ca-ES" b="1" u="sng" dirty="0"/>
              <a:t>contacte directe amb les àrees de la pell o les mucoses afectades</a:t>
            </a:r>
            <a:r>
              <a:rPr lang="ca-ES" dirty="0"/>
              <a:t> per la infecció (en determinats casos hi ha lesions visibles</a:t>
            </a:r>
            <a:r>
              <a:rPr lang="ca-ES"/>
              <a:t>). </a:t>
            </a:r>
          </a:p>
          <a:p>
            <a:r>
              <a:rPr lang="ca-ES" b="1" u="sng"/>
              <a:t>Es </a:t>
            </a:r>
            <a:r>
              <a:rPr lang="ca-ES" b="1" u="sng" dirty="0"/>
              <a:t>transmeten en cadena</a:t>
            </a:r>
            <a:r>
              <a:rPr lang="ca-ES" b="1" dirty="0"/>
              <a:t>, </a:t>
            </a:r>
            <a:r>
              <a:rPr lang="ca-ES" dirty="0"/>
              <a:t>és a dir, la persona afectada les pot encomanar a altres persones i cadascuna d’elles originar a la vegada noves infeccions.</a:t>
            </a:r>
          </a:p>
          <a:p>
            <a:pPr marL="0" indent="0">
              <a:buNone/>
            </a:pPr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38117930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45170C-2F13-4C09-ACFB-23B5B5FCCE87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ca-ES" b="1" dirty="0"/>
              <a:t>Com se sap que una persona pot tenir una infecció de transmissió sexual?</a:t>
            </a:r>
            <a:endParaRPr lang="ca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0A0667C-5C50-44C5-8958-0BB3DC7BD1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ca-ES" b="1" dirty="0"/>
              <a:t>Moltes d’aquestes infeccions passen desapercebudes </a:t>
            </a:r>
            <a:r>
              <a:rPr lang="ca-ES" dirty="0"/>
              <a:t>ja que no tenen cap signe ni símptoma d’infecció, sobretot a l’inici. Però si no es detecten i es tracten a l’inici de la infecció, poden desencadenar complicacions i deixar seqüeles com dolors persistents al baix ventre, esterilitat, inflamacions cròniques, etc.  En canvi, si es detecten a temps, en general, acostumen a tenir un fàcil diagnòstic i tractament.  </a:t>
            </a:r>
            <a:endParaRPr lang="es-ES" dirty="0"/>
          </a:p>
          <a:p>
            <a:endParaRPr lang="es-ES" dirty="0"/>
          </a:p>
          <a:p>
            <a:r>
              <a:rPr lang="ca-ES" dirty="0"/>
              <a:t>Per saber si es té una infecció cal fer-se unes </a:t>
            </a:r>
            <a:r>
              <a:rPr lang="ca-ES" b="1" dirty="0"/>
              <a:t>proves específiques</a:t>
            </a:r>
            <a:r>
              <a:rPr lang="ca-ES" dirty="0"/>
              <a:t>. Són senzilles i ràpides. Cal fer una extracció de sang i/o una presa de mostra de secrecions genitals o d’orina. Després el metge o metgessa en farà el diagnòstic i junt amb l’exploració física  posarà el tractament oportú.</a:t>
            </a:r>
            <a:endParaRPr lang="es-ES" dirty="0"/>
          </a:p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34976658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AC096CF-BE82-447F-83F9-98F3E57918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72750" cy="1149350"/>
          </a:xfr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ca-ES" b="1" dirty="0"/>
              <a:t>Com es poden prevenir les infeccions de transmissió sexual?</a:t>
            </a:r>
            <a:endParaRPr lang="ca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75F101D-DC4C-4601-94B6-6F2EBBDEEB5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85913"/>
            <a:ext cx="8641080" cy="5386387"/>
          </a:xfrm>
        </p:spPr>
        <p:txBody>
          <a:bodyPr>
            <a:normAutofit fontScale="70000" lnSpcReduction="20000"/>
          </a:bodyPr>
          <a:lstStyle/>
          <a:p>
            <a:r>
              <a:rPr lang="ca-ES" dirty="0"/>
              <a:t>Els </a:t>
            </a:r>
            <a:r>
              <a:rPr lang="ca-ES" b="1" dirty="0"/>
              <a:t>preservatius</a:t>
            </a:r>
            <a:r>
              <a:rPr lang="ca-ES" dirty="0"/>
              <a:t> (masculí i femení) han demostrat la seva eficàcia, però cal que s’utilitzin correctament i en cada relació sexual (tant per a la penetració vaginal o anal com per al sexe oral).</a:t>
            </a:r>
            <a:endParaRPr lang="es-ES" dirty="0"/>
          </a:p>
          <a:p>
            <a:r>
              <a:rPr lang="ca-ES" b="1" dirty="0"/>
              <a:t>Evitar el contacte amb lesions de la pell o les mucoses</a:t>
            </a:r>
            <a:r>
              <a:rPr lang="ca-ES" dirty="0"/>
              <a:t>, en particular en l’entorn genital, llevat que els dos membres de la parella sàpiguen que no estan infectats.</a:t>
            </a:r>
            <a:endParaRPr lang="es-ES" dirty="0"/>
          </a:p>
          <a:p>
            <a:r>
              <a:rPr lang="ca-ES" dirty="0"/>
              <a:t>No deixar d’utilitzar el preservatiu dins una relació de parella estable fins que les dues persones es facin les </a:t>
            </a:r>
            <a:r>
              <a:rPr lang="ca-ES" b="1" dirty="0"/>
              <a:t>proves de laboratori </a:t>
            </a:r>
            <a:r>
              <a:rPr lang="ca-ES" dirty="0"/>
              <a:t>necessàries per descartar possibles infeccions de transmissió sexual.</a:t>
            </a:r>
            <a:endParaRPr lang="es-ES" dirty="0"/>
          </a:p>
          <a:p>
            <a:r>
              <a:rPr lang="ca-ES" b="1" dirty="0"/>
              <a:t>Evitar tenir relacions sexuals sota els efectes  de l’alcohol o les drogues</a:t>
            </a:r>
            <a:r>
              <a:rPr lang="ca-ES" dirty="0"/>
              <a:t>, ja que disminueixen la percepció de risc i això pot dur a no fer servir el preservatiu. Molt habitualment l’estat d’eufòria o d’embriaguesa és el responsable del fracàs en la utilització del preservatiu tot i conèixer la importància d’emprar-lo.</a:t>
            </a:r>
            <a:endParaRPr lang="es-ES" dirty="0"/>
          </a:p>
          <a:p>
            <a:r>
              <a:rPr lang="ca-ES" b="1" dirty="0"/>
              <a:t>No compartir mai xeringues </a:t>
            </a:r>
            <a:r>
              <a:rPr lang="ca-ES" dirty="0"/>
              <a:t>ni agulles per injectar-se droga, hormones o altres substàncies. </a:t>
            </a:r>
            <a:endParaRPr lang="es-ES" dirty="0"/>
          </a:p>
          <a:p>
            <a:r>
              <a:rPr lang="ca-ES" dirty="0"/>
              <a:t>Fer servir </a:t>
            </a:r>
            <a:r>
              <a:rPr lang="ca-ES" b="1" dirty="0"/>
              <a:t>estris d’un sol ús </a:t>
            </a:r>
            <a:r>
              <a:rPr lang="ca-ES" dirty="0"/>
              <a:t>o esterilitzats per perforar la pell (tatuatges o pírcings).</a:t>
            </a:r>
            <a:endParaRPr lang="es-ES" dirty="0"/>
          </a:p>
          <a:p>
            <a:r>
              <a:rPr lang="ca-ES" dirty="0"/>
              <a:t>Una altra manera de prevenir les ITS,  és consultar els/les professionals del CAP,  quan s’han mantingut relacions sexuals de risc i/o es notin molèsties en els genitals com coïssors, picors, secrecions anormals, olor diferent a l’habitual... </a:t>
            </a:r>
          </a:p>
        </p:txBody>
      </p:sp>
      <p:pic>
        <p:nvPicPr>
          <p:cNvPr id="2050" name="Picture 2" descr="Resultat d'imatges de dibujo de preservativo masculino y femenino">
            <a:extLst>
              <a:ext uri="{FF2B5EF4-FFF2-40B4-BE49-F238E27FC236}">
                <a16:creationId xmlns:a16="http://schemas.microsoft.com/office/drawing/2014/main" id="{9BDB7E76-892E-4780-985F-19A04E3F23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4520" y="2615247"/>
            <a:ext cx="2494280" cy="26501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03000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F9854C2-BACE-4D0C-9EDD-4B59ECB15C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a-ES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5D5BFF5-9E7C-47F7-984A-3EE4D34314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a-ES"/>
          </a:p>
        </p:txBody>
      </p:sp>
      <p:pic>
        <p:nvPicPr>
          <p:cNvPr id="4100" name="Picture 4" descr="Resultat d'imatges de metodes anticonceptius">
            <a:extLst>
              <a:ext uri="{FF2B5EF4-FFF2-40B4-BE49-F238E27FC236}">
                <a16:creationId xmlns:a16="http://schemas.microsoft.com/office/drawing/2014/main" id="{36716EB3-CD9A-49CD-893E-1945117161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9640" y="365125"/>
            <a:ext cx="7792720" cy="58506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501542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3346F1-E119-4D4F-A0EB-FA8D97E6A19B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chemeClr val="accent5"/>
          </a:solidFill>
        </p:spPr>
        <p:txBody>
          <a:bodyPr>
            <a:normAutofit/>
          </a:bodyPr>
          <a:lstStyle/>
          <a:p>
            <a:pPr algn="ctr"/>
            <a:r>
              <a:rPr lang="ca-ES" sz="4000" b="1" dirty="0">
                <a:solidFill>
                  <a:schemeClr val="bg1"/>
                </a:solidFill>
              </a:rPr>
              <a:t>Mètodes naturals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472B4A50-FAAF-49E7-9EAE-EA7BAD16CC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a-ES" b="1" dirty="0"/>
              <a:t>Temperatura basal</a:t>
            </a:r>
            <a:r>
              <a:rPr lang="ca-ES" dirty="0"/>
              <a:t>: Mesura la temperatura basal diària, el flux vaginal i el dolor relacionat amb l’ovulació amb la finalitat d’evitar el coit en els dies fèrtils. </a:t>
            </a:r>
          </a:p>
          <a:p>
            <a:r>
              <a:rPr lang="ca-ES" b="1" dirty="0" err="1"/>
              <a:t>Ogino</a:t>
            </a:r>
            <a:r>
              <a:rPr lang="ca-ES" dirty="0"/>
              <a:t>: Calcula el dia aproximat de l’ovulació, observant els cicles per predir els dies fèrtils. </a:t>
            </a:r>
            <a:endParaRPr lang="ca-ES" b="1" dirty="0"/>
          </a:p>
          <a:p>
            <a:r>
              <a:rPr lang="ca-ES" b="1" dirty="0"/>
              <a:t>Coit interromput (</a:t>
            </a:r>
            <a:r>
              <a:rPr lang="ca-ES" b="1" i="1" dirty="0" err="1"/>
              <a:t>coitus</a:t>
            </a:r>
            <a:r>
              <a:rPr lang="ca-ES" b="1" i="1" dirty="0"/>
              <a:t> </a:t>
            </a:r>
            <a:r>
              <a:rPr lang="ca-ES" b="1" i="1" dirty="0" err="1"/>
              <a:t>interruptus</a:t>
            </a:r>
            <a:r>
              <a:rPr lang="ca-ES" b="1" dirty="0"/>
              <a:t>)</a:t>
            </a:r>
            <a:r>
              <a:rPr lang="ca-ES" dirty="0"/>
              <a:t>: Consisteix a fer l’ejaculació fora de la vagina. Cal tenir en compte que les secrecions del penis abans del coit ja contenen prou espermatozoides perquè es produeixi un embaràs, i per això és el mètode anticonceptiu amb un percentatge de fracàs més alt. </a:t>
            </a:r>
            <a:endParaRPr lang="ca-ES" b="1" dirty="0"/>
          </a:p>
          <a:p>
            <a:endParaRPr lang="ca-ES" dirty="0"/>
          </a:p>
        </p:txBody>
      </p:sp>
    </p:spTree>
    <p:extLst>
      <p:ext uri="{BB962C8B-B14F-4D97-AF65-F5344CB8AC3E}">
        <p14:creationId xmlns:p14="http://schemas.microsoft.com/office/powerpoint/2010/main" val="70820536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726</Words>
  <Application>Microsoft Office PowerPoint</Application>
  <PresentationFormat>Panorámica</PresentationFormat>
  <Paragraphs>28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Tema de Office</vt:lpstr>
      <vt:lpstr>Infeccions de transmissió sexual</vt:lpstr>
      <vt:lpstr>Què són les infeccions de transmissió sexual?</vt:lpstr>
      <vt:lpstr>Com es pot transmetre una infecció de transmissió sexual?</vt:lpstr>
      <vt:lpstr>Com se sap que una persona pot tenir una infecció de transmissió sexual?</vt:lpstr>
      <vt:lpstr>Com es poden prevenir les infeccions de transmissió sexual?</vt:lpstr>
      <vt:lpstr>Presentación de PowerPoint</vt:lpstr>
      <vt:lpstr>Mètodes naturals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Infeccions de transmissió sexual</dc:title>
  <dc:creator>Clara</dc:creator>
  <cp:lastModifiedBy>Clara</cp:lastModifiedBy>
  <cp:revision>6</cp:revision>
  <dcterms:created xsi:type="dcterms:W3CDTF">2018-12-19T16:16:10Z</dcterms:created>
  <dcterms:modified xsi:type="dcterms:W3CDTF">2019-01-02T16:22:44Z</dcterms:modified>
</cp:coreProperties>
</file>