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B18D1D-3EEC-4230-9A36-6CB23065F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68EB920-5C2C-4547-9287-14B72B5CA5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E9186A-FEE0-44A7-B4EF-AAB01818B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A1827E-7005-4C13-8930-C4F2FBC06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1B08DE-C534-4B71-ACAF-C557321EC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570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C99B8-8C01-49F7-9080-69B9194A4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72DBB8-987D-43F8-A14D-4178892C8A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0AF8FD-CA8D-4CF4-BD40-2FC62F1E6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4648C3-C2C5-4BD5-A371-DD471281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DFFC00-98E9-4E02-BEE7-F43F5428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979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D9A30E3-138C-4BAA-927A-157B0D1368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033ED53-9AAB-41FA-9BE4-F0ACDB2A3A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35E796-E83B-4861-937E-EFC21943D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4D436-9AC6-48AF-BD6B-822FB0797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EA40B6-BF90-490B-ADF7-7ECE02923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688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6F1242-98E1-4EFC-AEB6-3853FE113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74043E-ED08-46A2-860A-5A6FBFFA1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CFB2A-C6FE-4FAA-AA58-9F6C90EE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BCD904-48A4-46AC-8691-663AA6BA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8FBDF3-18E8-4EED-8725-0A5010F27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597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4B7E6C-609F-4118-89BA-073C9C4CB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4425CD6-5801-474C-A63E-CA491B192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5814CFF-B437-4D59-B2DE-E17B661D09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E483E3-61BB-477C-9BD0-DA641BDD9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5916379-6507-43E8-8E2D-478D49B61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365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72984-662A-4E30-AC0E-9C32C5750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B7A30CA-679F-414A-8368-00DDB4FA5C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0695F7-AB25-4436-80B1-847456CF3D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84E1BA-656E-4787-B333-2556F3002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C222978-17B5-494F-8BE5-4BCC8CFA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DF0F80-056C-423E-8AC4-3690B4DB9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220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ACADE5-73C5-4C63-BCF4-2812A592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18D3986-C7A5-420F-AD20-C57DBA970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1874897-DBC7-4771-83E8-5F55CC3AD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C650290-5E0C-401F-AA2C-2FCD24B738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E7070D-4DE7-4739-822A-3DB3FA8F0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B6EBE53-2435-468C-B91C-B2125156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CDA8CC-CA63-4C60-8DF7-A6C13B9EA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09CD190-9314-44F6-A674-01297B75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9831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C3DD93-7CC0-48AC-953C-CD6C00ECC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C7728CF-7476-4C0A-8542-DD208804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8450B60-3913-4E11-99CB-7841235E5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E8C4021-2F34-4F8C-B2C3-68B05503E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901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2160E4A-4041-428A-89D0-32E5B69F8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BAD375-AA5A-4E0B-9E1F-F88BBA805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C723C1A-7399-4826-AD35-B1FA45E7F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87065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BC9B5-2A5B-425A-8F04-4E6B9C6ED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3E0D49D-BF21-4204-BD3E-E85061756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8614E43-50A3-48F4-BD98-4FD506F46E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996BBE6-13DD-40FD-B920-FB3E9E9D9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446021-2632-4B32-B358-54F750275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00BAC41-253B-47D1-9009-5CEDA3BF8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41918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1D2D8-5EEB-45A7-A1A0-9FA5B649E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0B2C05-827B-4A12-8BB9-4A9E6166D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1A2692-EA58-49A2-AE2B-47459A02C1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6F9204-37D5-4506-B1BA-F3E660F1F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C35E312-0DBB-464D-8133-601C84D51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1244460-6764-4118-B870-55C3D7C0B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499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821AFC7-4B2D-41D5-9099-112D8509C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F13F8-EB09-47A0-9BD9-5CD8C7E5E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ABF83E-7527-4042-925F-33FB08EE47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D206C-B87B-425C-A8B9-08386F35AF3A}" type="datetimeFigureOut">
              <a:rPr lang="es-ES" smtClean="0"/>
              <a:t>12/12/2018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987033-83DB-4626-B023-29EB12011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B554A27-06CD-4D86-ABBA-9B53AB14B4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DCC7C-94FC-47D8-BE1E-FA715AB01E6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001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d7BNXJ8vV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HV8cv_mRB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92_q5cQw64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zTIhUJxV6C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71A0BC-9D05-4291-BEA0-C9A9C2CA3C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err="1"/>
              <a:t>Gàmetes</a:t>
            </a:r>
            <a:r>
              <a:rPr lang="es-ES" b="1" dirty="0"/>
              <a:t> </a:t>
            </a:r>
            <a:r>
              <a:rPr lang="es-ES" b="1" dirty="0" err="1"/>
              <a:t>masculins</a:t>
            </a:r>
            <a:r>
              <a:rPr lang="es-ES" b="1" dirty="0"/>
              <a:t> i </a:t>
            </a:r>
            <a:r>
              <a:rPr lang="es-ES" b="1" dirty="0" err="1"/>
              <a:t>femenins</a:t>
            </a:r>
            <a:endParaRPr lang="es-ES" b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4E3EC4-300E-4670-B076-5FDE2F8AFC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0256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6043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95D8822-6EE4-4F72-A809-29E5AA38C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es-ES">
                <a:solidFill>
                  <a:srgbClr val="FFFFFF"/>
                </a:solidFill>
              </a:rPr>
              <a:t>Els gàmetes femenins: els òvuls</a:t>
            </a:r>
          </a:p>
        </p:txBody>
      </p:sp>
      <p:pic>
        <p:nvPicPr>
          <p:cNvPr id="2050" name="Picture 2" descr="Resultat d'imatges de ovulo">
            <a:extLst>
              <a:ext uri="{FF2B5EF4-FFF2-40B4-BE49-F238E27FC236}">
                <a16:creationId xmlns:a16="http://schemas.microsoft.com/office/drawing/2014/main" id="{FF3B791C-F4F8-4346-B65B-CF34EFF1F49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5" r="1" b="8256"/>
          <a:stretch/>
        </p:blipFill>
        <p:spPr bwMode="auto">
          <a:xfrm>
            <a:off x="1377836" y="403860"/>
            <a:ext cx="5151092" cy="3764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FB5A6E-5091-4680-88DE-60E411F40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ca-ES" sz="2000" b="1" dirty="0">
                <a:solidFill>
                  <a:srgbClr val="FFFFFF"/>
                </a:solidFill>
              </a:rPr>
              <a:t>Embolcall</a:t>
            </a:r>
            <a:r>
              <a:rPr lang="ca-ES" sz="2000" dirty="0">
                <a:solidFill>
                  <a:srgbClr val="FFFFFF"/>
                </a:solidFill>
              </a:rPr>
              <a:t> - protegeixen l’òvul.   Primer trobem la membrana </a:t>
            </a:r>
            <a:r>
              <a:rPr lang="ca-ES" sz="2000" dirty="0" err="1">
                <a:solidFill>
                  <a:srgbClr val="FFFFFF"/>
                </a:solidFill>
              </a:rPr>
              <a:t>plasmática</a:t>
            </a:r>
            <a:r>
              <a:rPr lang="ca-ES" sz="2000" dirty="0">
                <a:solidFill>
                  <a:srgbClr val="FFFFFF"/>
                </a:solidFill>
              </a:rPr>
              <a:t> que delimita el citoplasma. Sobre seu hi ha la capa pel·lúcida (alimentació òvul, protecció, correcta fecundació i a continuació la corona radiada (proporciona proteïnes al òvul).</a:t>
            </a:r>
          </a:p>
          <a:p>
            <a:r>
              <a:rPr lang="ca-ES" sz="2000" b="1" dirty="0">
                <a:solidFill>
                  <a:srgbClr val="FFFFFF"/>
                </a:solidFill>
              </a:rPr>
              <a:t>Citoplasma</a:t>
            </a:r>
            <a:r>
              <a:rPr lang="ca-ES" sz="2000" dirty="0">
                <a:solidFill>
                  <a:srgbClr val="FFFFFF"/>
                </a:solidFill>
              </a:rPr>
              <a:t> – conté els orgànuls i està envoltat per la membrana plasmàtica.</a:t>
            </a:r>
          </a:p>
          <a:p>
            <a:r>
              <a:rPr lang="ca-ES" sz="2000" b="1" dirty="0">
                <a:solidFill>
                  <a:srgbClr val="FFFFFF"/>
                </a:solidFill>
              </a:rPr>
              <a:t>Nucli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4BBB68E-0322-4DEF-8B81-ED558FA15827}"/>
              </a:ext>
            </a:extLst>
          </p:cNvPr>
          <p:cNvSpPr/>
          <p:nvPr/>
        </p:nvSpPr>
        <p:spPr>
          <a:xfrm>
            <a:off x="325426" y="4168140"/>
            <a:ext cx="488608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>
                <a:hlinkClick r:id="rId3"/>
              </a:rPr>
              <a:t>https://www.youtube.com/watch?v=ld7BNXJ8vVE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2882291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8CF015-9179-46AE-A35C-628D39BB7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72009"/>
          </a:xfrm>
        </p:spPr>
        <p:txBody>
          <a:bodyPr/>
          <a:lstStyle/>
          <a:p>
            <a:pPr algn="ctr"/>
            <a:r>
              <a:rPr lang="ca-ES" dirty="0"/>
              <a:t>La formació dels òvuls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86F85ED-138F-422B-ADBF-80DB2483C9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2284" y="2790825"/>
            <a:ext cx="6411516" cy="3424238"/>
          </a:xfrm>
        </p:spPr>
        <p:txBody>
          <a:bodyPr>
            <a:normAutofit fontScale="92500" lnSpcReduction="20000"/>
          </a:bodyPr>
          <a:lstStyle/>
          <a:p>
            <a:r>
              <a:rPr lang="es-ES" sz="2400" b="1" i="1" dirty="0" err="1"/>
              <a:t>Fol·licle</a:t>
            </a:r>
            <a:r>
              <a:rPr lang="es-ES" sz="2400" b="1" i="1" dirty="0"/>
              <a:t> </a:t>
            </a:r>
            <a:r>
              <a:rPr lang="es-ES" sz="2400" b="1" i="1" dirty="0" err="1"/>
              <a:t>primari</a:t>
            </a:r>
            <a:r>
              <a:rPr lang="es-ES" sz="2400" dirty="0"/>
              <a:t>: </a:t>
            </a:r>
            <a:r>
              <a:rPr lang="es-ES" sz="2400" dirty="0" err="1"/>
              <a:t>és</a:t>
            </a:r>
            <a:r>
              <a:rPr lang="es-ES" sz="2400" dirty="0"/>
              <a:t> </a:t>
            </a:r>
            <a:r>
              <a:rPr lang="es-ES" sz="2400" dirty="0" err="1"/>
              <a:t>petit</a:t>
            </a:r>
            <a:r>
              <a:rPr lang="es-ES" sz="2400" dirty="0"/>
              <a:t> i </a:t>
            </a:r>
            <a:r>
              <a:rPr lang="es-ES" sz="2400" dirty="0" err="1"/>
              <a:t>immadur</a:t>
            </a:r>
            <a:r>
              <a:rPr lang="es-ES" sz="2400" dirty="0"/>
              <a:t> i conté </a:t>
            </a:r>
            <a:r>
              <a:rPr lang="es-ES" sz="2400" dirty="0" err="1"/>
              <a:t>l’ovòcit</a:t>
            </a:r>
            <a:r>
              <a:rPr lang="es-ES" sz="2400" dirty="0"/>
              <a:t> de primer </a:t>
            </a:r>
            <a:r>
              <a:rPr lang="es-ES" sz="2400" dirty="0" err="1"/>
              <a:t>ordre</a:t>
            </a:r>
            <a:r>
              <a:rPr lang="es-ES" sz="2400" dirty="0"/>
              <a:t>. </a:t>
            </a:r>
            <a:r>
              <a:rPr lang="es-ES" sz="2400" dirty="0" err="1"/>
              <a:t>Els</a:t>
            </a:r>
            <a:r>
              <a:rPr lang="es-ES" sz="2400" dirty="0"/>
              <a:t> </a:t>
            </a:r>
            <a:r>
              <a:rPr lang="es-ES" sz="2400" dirty="0" err="1"/>
              <a:t>fol·licles</a:t>
            </a:r>
            <a:r>
              <a:rPr lang="es-ES" sz="2400" dirty="0"/>
              <a:t> se </a:t>
            </a:r>
            <a:r>
              <a:rPr lang="es-ES" sz="2400" dirty="0" err="1"/>
              <a:t>situen</a:t>
            </a:r>
            <a:r>
              <a:rPr lang="es-ES" sz="2400" dirty="0"/>
              <a:t> </a:t>
            </a:r>
            <a:r>
              <a:rPr lang="es-ES" sz="2400" dirty="0" err="1"/>
              <a:t>prop</a:t>
            </a:r>
            <a:r>
              <a:rPr lang="es-ES" sz="2400" dirty="0"/>
              <a:t> de la </a:t>
            </a:r>
            <a:r>
              <a:rPr lang="es-ES" sz="2400" dirty="0" err="1"/>
              <a:t>paret</a:t>
            </a:r>
            <a:r>
              <a:rPr lang="es-ES" sz="2400" dirty="0"/>
              <a:t> de </a:t>
            </a:r>
            <a:r>
              <a:rPr lang="es-ES" sz="2400" dirty="0" err="1"/>
              <a:t>l’ovari</a:t>
            </a:r>
            <a:r>
              <a:rPr lang="es-ES" sz="2400" dirty="0"/>
              <a:t>. </a:t>
            </a:r>
          </a:p>
          <a:p>
            <a:r>
              <a:rPr lang="es-ES" sz="2400" b="1" i="1" dirty="0" err="1"/>
              <a:t>Fol·licle</a:t>
            </a:r>
            <a:r>
              <a:rPr lang="es-ES" sz="2400" b="1" i="1" dirty="0"/>
              <a:t> </a:t>
            </a:r>
            <a:r>
              <a:rPr lang="es-ES" sz="2400" b="1" i="1" dirty="0" err="1"/>
              <a:t>madur</a:t>
            </a:r>
            <a:r>
              <a:rPr lang="es-ES" sz="2400" dirty="0"/>
              <a:t>: </a:t>
            </a:r>
            <a:r>
              <a:rPr lang="es-ES" sz="2400" dirty="0" err="1"/>
              <a:t>és</a:t>
            </a:r>
            <a:r>
              <a:rPr lang="es-ES" sz="2400" dirty="0"/>
              <a:t> gran i conté </a:t>
            </a:r>
            <a:r>
              <a:rPr lang="es-ES" sz="2400" dirty="0" err="1"/>
              <a:t>l’ovòcit</a:t>
            </a:r>
            <a:r>
              <a:rPr lang="es-ES" sz="2400" dirty="0"/>
              <a:t> de </a:t>
            </a:r>
            <a:r>
              <a:rPr lang="es-ES" sz="2400" dirty="0" err="1"/>
              <a:t>segon</a:t>
            </a:r>
            <a:r>
              <a:rPr lang="es-ES" sz="2400" dirty="0"/>
              <a:t> </a:t>
            </a:r>
            <a:r>
              <a:rPr lang="es-ES" sz="2400" dirty="0" err="1"/>
              <a:t>ordre</a:t>
            </a:r>
            <a:endParaRPr lang="es-ES" sz="2400" dirty="0"/>
          </a:p>
          <a:p>
            <a:r>
              <a:rPr lang="es-ES" sz="2400" b="1" i="1" dirty="0" err="1"/>
              <a:t>Ovulació</a:t>
            </a:r>
            <a:r>
              <a:rPr lang="es-ES" sz="2400" dirty="0"/>
              <a:t>: El </a:t>
            </a:r>
            <a:r>
              <a:rPr lang="es-ES" sz="2400" dirty="0" err="1"/>
              <a:t>fol·licle</a:t>
            </a:r>
            <a:r>
              <a:rPr lang="es-ES" sz="2400" dirty="0"/>
              <a:t> </a:t>
            </a:r>
            <a:r>
              <a:rPr lang="es-ES" sz="2400" dirty="0" err="1"/>
              <a:t>madur</a:t>
            </a:r>
            <a:r>
              <a:rPr lang="es-ES" sz="2400" dirty="0"/>
              <a:t> es trenca i </a:t>
            </a:r>
            <a:r>
              <a:rPr lang="es-ES" sz="2400" dirty="0" err="1"/>
              <a:t>allibera</a:t>
            </a:r>
            <a:r>
              <a:rPr lang="es-ES" sz="2400" dirty="0"/>
              <a:t> </a:t>
            </a:r>
            <a:r>
              <a:rPr lang="es-ES" sz="2400" dirty="0" err="1"/>
              <a:t>l’òvul</a:t>
            </a:r>
            <a:r>
              <a:rPr lang="es-ES" sz="2400" dirty="0"/>
              <a:t>, que </a:t>
            </a:r>
            <a:r>
              <a:rPr lang="es-ES" sz="2400" dirty="0" err="1"/>
              <a:t>surt</a:t>
            </a:r>
            <a:r>
              <a:rPr lang="es-ES" sz="2400" dirty="0"/>
              <a:t> de </a:t>
            </a:r>
            <a:r>
              <a:rPr lang="es-ES" sz="2400" dirty="0" err="1"/>
              <a:t>l’ovari</a:t>
            </a:r>
            <a:r>
              <a:rPr lang="es-ES" sz="2400" dirty="0"/>
              <a:t>.</a:t>
            </a:r>
          </a:p>
          <a:p>
            <a:r>
              <a:rPr lang="es-ES" sz="2400" b="1" i="1" dirty="0"/>
              <a:t>Cos </a:t>
            </a:r>
            <a:r>
              <a:rPr lang="es-ES" sz="2400" b="1" i="1" dirty="0" err="1"/>
              <a:t>luti</a:t>
            </a:r>
            <a:r>
              <a:rPr lang="es-ES" sz="2400" b="1" i="1" dirty="0"/>
              <a:t> o cos </a:t>
            </a:r>
            <a:r>
              <a:rPr lang="es-ES" sz="2400" b="1" i="1" dirty="0" err="1"/>
              <a:t>groc</a:t>
            </a:r>
            <a:r>
              <a:rPr lang="es-ES" sz="2400" dirty="0"/>
              <a:t>: </a:t>
            </a:r>
            <a:r>
              <a:rPr lang="es-ES" sz="2400" dirty="0" err="1"/>
              <a:t>és</a:t>
            </a:r>
            <a:r>
              <a:rPr lang="es-ES" sz="2400" dirty="0"/>
              <a:t> el </a:t>
            </a:r>
            <a:r>
              <a:rPr lang="es-ES" sz="2400" dirty="0" err="1"/>
              <a:t>resultat</a:t>
            </a:r>
            <a:r>
              <a:rPr lang="es-ES" sz="2400" dirty="0"/>
              <a:t> de la transformación que té </a:t>
            </a:r>
            <a:r>
              <a:rPr lang="es-ES" sz="2400" dirty="0" err="1"/>
              <a:t>lloc</a:t>
            </a:r>
            <a:r>
              <a:rPr lang="es-ES" sz="2400" dirty="0"/>
              <a:t> al </a:t>
            </a:r>
            <a:r>
              <a:rPr lang="es-ES" sz="2400" dirty="0" err="1"/>
              <a:t>fol·licle</a:t>
            </a:r>
            <a:r>
              <a:rPr lang="es-ES" sz="2400" dirty="0"/>
              <a:t> </a:t>
            </a:r>
            <a:r>
              <a:rPr lang="es-ES" sz="2400" dirty="0" err="1"/>
              <a:t>després</a:t>
            </a:r>
            <a:r>
              <a:rPr lang="es-ES" sz="2400" dirty="0"/>
              <a:t> </a:t>
            </a:r>
            <a:r>
              <a:rPr lang="es-ES" sz="2400" dirty="0" err="1"/>
              <a:t>d’alliberar</a:t>
            </a:r>
            <a:r>
              <a:rPr lang="es-ES" sz="2400" dirty="0"/>
              <a:t> un </a:t>
            </a:r>
            <a:r>
              <a:rPr lang="es-ES" sz="2400" dirty="0" err="1"/>
              <a:t>òvul</a:t>
            </a:r>
            <a:r>
              <a:rPr lang="es-ES" sz="2400" dirty="0"/>
              <a:t>. Si no hi ha </a:t>
            </a:r>
            <a:r>
              <a:rPr lang="es-ES" sz="2400" dirty="0" err="1"/>
              <a:t>fecundació</a:t>
            </a:r>
            <a:r>
              <a:rPr lang="es-ES" sz="2400" dirty="0"/>
              <a:t> es degenera; </a:t>
            </a:r>
            <a:r>
              <a:rPr lang="es-ES" sz="2400" dirty="0" err="1"/>
              <a:t>però</a:t>
            </a:r>
            <a:r>
              <a:rPr lang="es-ES" sz="2400" dirty="0"/>
              <a:t> si </a:t>
            </a:r>
            <a:r>
              <a:rPr lang="es-ES" sz="2400" dirty="0" err="1"/>
              <a:t>n’hi</a:t>
            </a:r>
            <a:r>
              <a:rPr lang="es-ES" sz="2400" dirty="0"/>
              <a:t> ha, </a:t>
            </a:r>
            <a:r>
              <a:rPr lang="es-ES" sz="2400" dirty="0" err="1"/>
              <a:t>creix</a:t>
            </a:r>
            <a:r>
              <a:rPr lang="es-ES" sz="2400" dirty="0"/>
              <a:t> i </a:t>
            </a:r>
            <a:r>
              <a:rPr lang="es-ES" sz="2400" dirty="0" err="1"/>
              <a:t>produeix</a:t>
            </a:r>
            <a:r>
              <a:rPr lang="es-ES" sz="2400" dirty="0"/>
              <a:t> hormones que regulen </a:t>
            </a:r>
            <a:r>
              <a:rPr lang="es-ES" sz="2400" dirty="0" err="1"/>
              <a:t>l’embaràs</a:t>
            </a:r>
            <a:r>
              <a:rPr lang="es-ES" sz="2400" dirty="0"/>
              <a:t>.</a:t>
            </a:r>
          </a:p>
        </p:txBody>
      </p:sp>
      <p:pic>
        <p:nvPicPr>
          <p:cNvPr id="3074" name="Picture 2" descr="Imatge relacionada">
            <a:extLst>
              <a:ext uri="{FF2B5EF4-FFF2-40B4-BE49-F238E27FC236}">
                <a16:creationId xmlns:a16="http://schemas.microsoft.com/office/drawing/2014/main" id="{84149FEF-EA76-4486-8387-83D33BD754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8262" y="2629971"/>
            <a:ext cx="3190875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ángulo 3">
            <a:extLst>
              <a:ext uri="{FF2B5EF4-FFF2-40B4-BE49-F238E27FC236}">
                <a16:creationId xmlns:a16="http://schemas.microsoft.com/office/drawing/2014/main" id="{15738D3D-7046-456A-8DD8-78B9A68363C2}"/>
              </a:ext>
            </a:extLst>
          </p:cNvPr>
          <p:cNvSpPr/>
          <p:nvPr/>
        </p:nvSpPr>
        <p:spPr>
          <a:xfrm>
            <a:off x="2933699" y="6169709"/>
            <a:ext cx="64115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a-ES" dirty="0">
                <a:hlinkClick r:id="rId3"/>
              </a:rPr>
              <a:t>https://www.youtube.com/watch?v=fHV8cv_mRB8</a:t>
            </a:r>
            <a:endParaRPr lang="ca-ES" dirty="0"/>
          </a:p>
          <a:p>
            <a:endParaRPr lang="ca-ES" dirty="0"/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23065245-97B0-44DE-B368-9FFFB61443AA}"/>
              </a:ext>
            </a:extLst>
          </p:cNvPr>
          <p:cNvSpPr txBox="1">
            <a:spLocks/>
          </p:cNvSpPr>
          <p:nvPr/>
        </p:nvSpPr>
        <p:spPr>
          <a:xfrm>
            <a:off x="838199" y="1219052"/>
            <a:ext cx="10015537" cy="1072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1600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9E0B2ADF-B580-458B-8370-926519224C69}"/>
              </a:ext>
            </a:extLst>
          </p:cNvPr>
          <p:cNvSpPr txBox="1">
            <a:spLocks/>
          </p:cNvSpPr>
          <p:nvPr/>
        </p:nvSpPr>
        <p:spPr>
          <a:xfrm>
            <a:off x="1338262" y="1432868"/>
            <a:ext cx="9515474" cy="131985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a-ES" sz="2000" dirty="0"/>
              <a:t>L’</a:t>
            </a:r>
            <a:r>
              <a:rPr lang="ca-ES" sz="2000" b="1" dirty="0"/>
              <a:t>ovogènesi</a:t>
            </a:r>
            <a:r>
              <a:rPr lang="ca-ES" sz="2000" dirty="0"/>
              <a:t> és el procés pel qual es produeixen òvuls als ovaris. Aquests òrgans contenen un seguit de cavitats, els fol·licles, que contenen les cèl·lules sexuals femenines en desenvolupament. Cada mes creix i madura un fol·licle, per acció de les hormones. Cada fol·licle conté un </a:t>
            </a:r>
            <a:r>
              <a:rPr lang="ca-ES" sz="2000" b="1" dirty="0"/>
              <a:t>ovòcit</a:t>
            </a:r>
            <a:r>
              <a:rPr lang="ca-ES" sz="2000" dirty="0"/>
              <a:t>. Aquesta cèl·lula es desenvolupa i quan surt del ovari rep el nom d’òvul.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671648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8168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625BBEE-1DE1-40A5-ABAF-E21290FD1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es-ES">
                <a:solidFill>
                  <a:srgbClr val="FFFFFF"/>
                </a:solidFill>
              </a:rPr>
              <a:t>Els gàmetes masculins: els espermatozoides</a:t>
            </a:r>
          </a:p>
        </p:txBody>
      </p:sp>
      <p:pic>
        <p:nvPicPr>
          <p:cNvPr id="1026" name="Picture 2" descr="Resultat d'imatges de formacio de espermatozoides">
            <a:extLst>
              <a:ext uri="{FF2B5EF4-FFF2-40B4-BE49-F238E27FC236}">
                <a16:creationId xmlns:a16="http://schemas.microsoft.com/office/drawing/2014/main" id="{2E479B3D-A93B-4AF8-BB3A-7F2567D00E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14738"/>
          <a:stretch/>
        </p:blipFill>
        <p:spPr bwMode="auto">
          <a:xfrm>
            <a:off x="0" y="367072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7D428E9-0E9F-4654-A10F-BB404892F4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r>
              <a:rPr lang="es-ES" sz="2000" b="1" dirty="0" err="1">
                <a:solidFill>
                  <a:srgbClr val="FFFFFF"/>
                </a:solidFill>
              </a:rPr>
              <a:t>Cap</a:t>
            </a:r>
            <a:r>
              <a:rPr lang="es-ES" sz="2000" dirty="0">
                <a:solidFill>
                  <a:srgbClr val="FFFFFF"/>
                </a:solidFill>
              </a:rPr>
              <a:t> – </a:t>
            </a:r>
            <a:r>
              <a:rPr lang="es-ES" sz="2000" dirty="0" err="1">
                <a:solidFill>
                  <a:srgbClr val="FFFFFF"/>
                </a:solidFill>
              </a:rPr>
              <a:t>Comprèn</a:t>
            </a:r>
            <a:r>
              <a:rPr lang="es-ES" sz="2000" dirty="0">
                <a:solidFill>
                  <a:srgbClr val="FFFFFF"/>
                </a:solidFill>
              </a:rPr>
              <a:t> el </a:t>
            </a:r>
            <a:r>
              <a:rPr lang="es-ES" sz="2000" dirty="0" err="1">
                <a:solidFill>
                  <a:srgbClr val="FFFFFF"/>
                </a:solidFill>
              </a:rPr>
              <a:t>nucli</a:t>
            </a:r>
            <a:r>
              <a:rPr lang="es-ES" sz="2000" dirty="0">
                <a:solidFill>
                  <a:srgbClr val="FFFFFF"/>
                </a:solidFill>
              </a:rPr>
              <a:t> i </a:t>
            </a:r>
            <a:r>
              <a:rPr lang="es-ES" sz="2000" dirty="0" err="1">
                <a:solidFill>
                  <a:srgbClr val="FFFFFF"/>
                </a:solidFill>
              </a:rPr>
              <a:t>l’acrosoma</a:t>
            </a:r>
            <a:r>
              <a:rPr lang="es-ES" sz="2000" dirty="0">
                <a:solidFill>
                  <a:srgbClr val="FFFFFF"/>
                </a:solidFill>
              </a:rPr>
              <a:t>, que conté </a:t>
            </a:r>
            <a:r>
              <a:rPr lang="es-ES" sz="2000" dirty="0" err="1">
                <a:solidFill>
                  <a:srgbClr val="FFFFFF"/>
                </a:solidFill>
              </a:rPr>
              <a:t>substàncies</a:t>
            </a:r>
            <a:r>
              <a:rPr lang="es-ES" sz="2000" dirty="0">
                <a:solidFill>
                  <a:srgbClr val="FFFFFF"/>
                </a:solidFill>
              </a:rPr>
              <a:t> </a:t>
            </a:r>
            <a:r>
              <a:rPr lang="es-ES" sz="2000" dirty="0" err="1">
                <a:solidFill>
                  <a:srgbClr val="FFFFFF"/>
                </a:solidFill>
              </a:rPr>
              <a:t>enzimàtiques</a:t>
            </a:r>
            <a:r>
              <a:rPr lang="es-ES" sz="2000" dirty="0">
                <a:solidFill>
                  <a:srgbClr val="FFFFFF"/>
                </a:solidFill>
              </a:rPr>
              <a:t> per </a:t>
            </a:r>
            <a:r>
              <a:rPr lang="es-ES" sz="2000" dirty="0" err="1">
                <a:solidFill>
                  <a:srgbClr val="FFFFFF"/>
                </a:solidFill>
              </a:rPr>
              <a:t>travessar</a:t>
            </a:r>
            <a:r>
              <a:rPr lang="es-ES" sz="2000" dirty="0">
                <a:solidFill>
                  <a:srgbClr val="FFFFFF"/>
                </a:solidFill>
              </a:rPr>
              <a:t> la capa protectora de </a:t>
            </a:r>
            <a:r>
              <a:rPr lang="es-ES" sz="2000" dirty="0" err="1">
                <a:solidFill>
                  <a:srgbClr val="FFFFFF"/>
                </a:solidFill>
              </a:rPr>
              <a:t>l’òvul</a:t>
            </a:r>
            <a:r>
              <a:rPr lang="es-ES" sz="2000" dirty="0">
                <a:solidFill>
                  <a:srgbClr val="FFFFFF"/>
                </a:solidFill>
              </a:rPr>
              <a:t>.</a:t>
            </a:r>
          </a:p>
          <a:p>
            <a:r>
              <a:rPr lang="es-ES" sz="2000" b="1" dirty="0" err="1">
                <a:solidFill>
                  <a:srgbClr val="FFFFFF"/>
                </a:solidFill>
              </a:rPr>
              <a:t>Peça</a:t>
            </a:r>
            <a:r>
              <a:rPr lang="es-ES" sz="2000" b="1" dirty="0">
                <a:solidFill>
                  <a:srgbClr val="FFFFFF"/>
                </a:solidFill>
              </a:rPr>
              <a:t> </a:t>
            </a:r>
            <a:r>
              <a:rPr lang="es-ES" sz="2000" b="1" dirty="0" err="1">
                <a:solidFill>
                  <a:srgbClr val="FFFFFF"/>
                </a:solidFill>
              </a:rPr>
              <a:t>intermèdia</a:t>
            </a:r>
            <a:r>
              <a:rPr lang="es-ES" sz="2000" dirty="0">
                <a:solidFill>
                  <a:srgbClr val="FFFFFF"/>
                </a:solidFill>
              </a:rPr>
              <a:t> – Conté un </a:t>
            </a:r>
            <a:r>
              <a:rPr lang="es-ES" sz="2000" dirty="0" err="1">
                <a:solidFill>
                  <a:srgbClr val="FFFFFF"/>
                </a:solidFill>
              </a:rPr>
              <a:t>centríol</a:t>
            </a:r>
            <a:r>
              <a:rPr lang="es-ES" sz="2000" dirty="0">
                <a:solidFill>
                  <a:srgbClr val="FFFFFF"/>
                </a:solidFill>
              </a:rPr>
              <a:t>, que </a:t>
            </a:r>
            <a:r>
              <a:rPr lang="es-ES" sz="2000" dirty="0" err="1">
                <a:solidFill>
                  <a:srgbClr val="FFFFFF"/>
                </a:solidFill>
              </a:rPr>
              <a:t>és</a:t>
            </a:r>
            <a:r>
              <a:rPr lang="es-ES" sz="2000" dirty="0">
                <a:solidFill>
                  <a:srgbClr val="FFFFFF"/>
                </a:solidFill>
              </a:rPr>
              <a:t> la base del </a:t>
            </a:r>
            <a:r>
              <a:rPr lang="es-ES" sz="2000" dirty="0" err="1">
                <a:solidFill>
                  <a:srgbClr val="FFFFFF"/>
                </a:solidFill>
              </a:rPr>
              <a:t>flagel</a:t>
            </a:r>
            <a:r>
              <a:rPr lang="es-ES" sz="2000" dirty="0">
                <a:solidFill>
                  <a:srgbClr val="FFFFFF"/>
                </a:solidFill>
              </a:rPr>
              <a:t>. Té </a:t>
            </a:r>
            <a:r>
              <a:rPr lang="es-ES" sz="2000" dirty="0" err="1">
                <a:solidFill>
                  <a:srgbClr val="FFFFFF"/>
                </a:solidFill>
              </a:rPr>
              <a:t>nombrosos</a:t>
            </a:r>
            <a:r>
              <a:rPr lang="es-ES" sz="2000" dirty="0">
                <a:solidFill>
                  <a:srgbClr val="FFFFFF"/>
                </a:solidFill>
              </a:rPr>
              <a:t> </a:t>
            </a:r>
            <a:r>
              <a:rPr lang="es-ES" sz="2000" dirty="0" err="1">
                <a:solidFill>
                  <a:srgbClr val="FFFFFF"/>
                </a:solidFill>
              </a:rPr>
              <a:t>mitocondris</a:t>
            </a:r>
            <a:r>
              <a:rPr lang="es-ES" sz="2000" dirty="0">
                <a:solidFill>
                  <a:srgbClr val="FFFFFF"/>
                </a:solidFill>
              </a:rPr>
              <a:t> que subministren energía per </a:t>
            </a:r>
            <a:r>
              <a:rPr lang="es-ES" sz="2000" dirty="0" err="1">
                <a:solidFill>
                  <a:srgbClr val="FFFFFF"/>
                </a:solidFill>
              </a:rPr>
              <a:t>moure’s</a:t>
            </a:r>
            <a:r>
              <a:rPr lang="es-ES" sz="2000" dirty="0">
                <a:solidFill>
                  <a:srgbClr val="FFFFFF"/>
                </a:solidFill>
              </a:rPr>
              <a:t>.</a:t>
            </a:r>
            <a:endParaRPr lang="es-ES" sz="2000" b="1" dirty="0">
              <a:solidFill>
                <a:srgbClr val="FFFFFF"/>
              </a:solidFill>
            </a:endParaRPr>
          </a:p>
          <a:p>
            <a:r>
              <a:rPr lang="es-ES" sz="2000" b="1" dirty="0" err="1">
                <a:solidFill>
                  <a:srgbClr val="FFFFFF"/>
                </a:solidFill>
              </a:rPr>
              <a:t>Cua</a:t>
            </a:r>
            <a:r>
              <a:rPr lang="es-ES" sz="2000" dirty="0">
                <a:solidFill>
                  <a:srgbClr val="FFFFFF"/>
                </a:solidFill>
              </a:rPr>
              <a:t> – Formada </a:t>
            </a:r>
            <a:r>
              <a:rPr lang="es-ES" sz="2000" dirty="0" err="1">
                <a:solidFill>
                  <a:srgbClr val="FFFFFF"/>
                </a:solidFill>
              </a:rPr>
              <a:t>pel</a:t>
            </a:r>
            <a:r>
              <a:rPr lang="es-ES" sz="2000" dirty="0">
                <a:solidFill>
                  <a:srgbClr val="FFFFFF"/>
                </a:solidFill>
              </a:rPr>
              <a:t> </a:t>
            </a:r>
            <a:r>
              <a:rPr lang="es-ES" sz="2000" dirty="0" err="1">
                <a:solidFill>
                  <a:srgbClr val="FFFFFF"/>
                </a:solidFill>
              </a:rPr>
              <a:t>flagel</a:t>
            </a:r>
            <a:r>
              <a:rPr lang="es-ES" sz="2000" dirty="0">
                <a:solidFill>
                  <a:srgbClr val="FFFFFF"/>
                </a:solidFill>
              </a:rPr>
              <a:t>, que </a:t>
            </a:r>
            <a:r>
              <a:rPr lang="es-ES" sz="2000" dirty="0" err="1">
                <a:solidFill>
                  <a:srgbClr val="FFFFFF"/>
                </a:solidFill>
              </a:rPr>
              <a:t>l’impulsa</a:t>
            </a:r>
            <a:r>
              <a:rPr lang="es-ES" sz="2000" dirty="0">
                <a:solidFill>
                  <a:srgbClr val="FFFFFF"/>
                </a:solidFill>
              </a:rPr>
              <a:t> en el </a:t>
            </a:r>
            <a:r>
              <a:rPr lang="es-ES" sz="2000" dirty="0" err="1">
                <a:solidFill>
                  <a:srgbClr val="FFFFFF"/>
                </a:solidFill>
              </a:rPr>
              <a:t>seu</a:t>
            </a:r>
            <a:r>
              <a:rPr lang="es-ES" sz="2000" dirty="0">
                <a:solidFill>
                  <a:srgbClr val="FFFFFF"/>
                </a:solidFill>
              </a:rPr>
              <a:t> </a:t>
            </a:r>
            <a:r>
              <a:rPr lang="es-ES" sz="2000" dirty="0" err="1">
                <a:solidFill>
                  <a:srgbClr val="FFFFFF"/>
                </a:solidFill>
              </a:rPr>
              <a:t>trajecte</a:t>
            </a:r>
            <a:r>
              <a:rPr lang="es-ES" sz="2000" dirty="0">
                <a:solidFill>
                  <a:srgbClr val="FFFFFF"/>
                </a:solidFill>
              </a:rPr>
              <a:t>. 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FE7E4EF-AECF-4382-8519-D6837DA23661}"/>
              </a:ext>
            </a:extLst>
          </p:cNvPr>
          <p:cNvSpPr/>
          <p:nvPr/>
        </p:nvSpPr>
        <p:spPr>
          <a:xfrm>
            <a:off x="321732" y="4177124"/>
            <a:ext cx="50239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>
                <a:hlinkClick r:id="rId3"/>
              </a:rPr>
              <a:t>https://www.youtube.com/watch?v=h92_q5cQw64</a:t>
            </a:r>
            <a:endParaRPr lang="ca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1758752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B099F8-F4EB-4435-869B-D58E062C9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/>
              <a:t>La formació dels espermatozoides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9B07EC-8707-4087-BE82-9965C173E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50" y="1819275"/>
            <a:ext cx="5076825" cy="439578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ca-ES" dirty="0"/>
              <a:t>Proliferació – A les parets dels túbuls seminífers hi ha </a:t>
            </a:r>
            <a:r>
              <a:rPr lang="ca-ES" b="1" dirty="0"/>
              <a:t>cèl·lules germinals</a:t>
            </a:r>
            <a:r>
              <a:rPr lang="ca-ES" dirty="0"/>
              <a:t> que es divideixen tota la vida de l’home i produeixen </a:t>
            </a:r>
            <a:r>
              <a:rPr lang="ca-ES" b="1" dirty="0"/>
              <a:t>espermatogonis</a:t>
            </a:r>
          </a:p>
          <a:p>
            <a:pPr marL="514350" indent="-514350">
              <a:buAutoNum type="arabicPeriod"/>
            </a:pPr>
            <a:r>
              <a:rPr lang="ca-ES" dirty="0"/>
              <a:t>Creixement – Aquests creixen i es transformen en </a:t>
            </a:r>
            <a:r>
              <a:rPr lang="ca-ES" b="1" dirty="0"/>
              <a:t>espermatòcits</a:t>
            </a:r>
          </a:p>
          <a:p>
            <a:pPr marL="514350" indent="-514350">
              <a:buAutoNum type="arabicPeriod"/>
            </a:pPr>
            <a:r>
              <a:rPr lang="ca-ES" dirty="0"/>
              <a:t>Maduració – Aquests es divideixen i donen lloc a </a:t>
            </a:r>
            <a:r>
              <a:rPr lang="ca-ES" b="1" dirty="0"/>
              <a:t>espermàtides</a:t>
            </a:r>
          </a:p>
          <a:p>
            <a:pPr marL="514350" indent="-514350">
              <a:buAutoNum type="arabicPeriod"/>
            </a:pPr>
            <a:r>
              <a:rPr lang="ca-ES" dirty="0"/>
              <a:t>Diferenciació – Canvien de forma i adquireixen l’aspecte típic de </a:t>
            </a:r>
            <a:r>
              <a:rPr lang="ca-ES" b="1" dirty="0"/>
              <a:t>espermatozoide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4F1C3A2-DE0E-4340-BA07-AE5B545B1D03}"/>
              </a:ext>
            </a:extLst>
          </p:cNvPr>
          <p:cNvSpPr/>
          <p:nvPr/>
        </p:nvSpPr>
        <p:spPr>
          <a:xfrm>
            <a:off x="3179755" y="6388100"/>
            <a:ext cx="487999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a-ES" dirty="0">
                <a:hlinkClick r:id="rId2"/>
              </a:rPr>
              <a:t>https://www.youtube.com/watch?v=zTIhUJxV6CU</a:t>
            </a:r>
            <a:endParaRPr lang="ca-ES" dirty="0"/>
          </a:p>
          <a:p>
            <a:endParaRPr lang="ca-ES" dirty="0"/>
          </a:p>
        </p:txBody>
      </p:sp>
      <p:pic>
        <p:nvPicPr>
          <p:cNvPr id="1026" name="Picture 2" descr="Resultat d'imatges de espermatogenesis">
            <a:extLst>
              <a:ext uri="{FF2B5EF4-FFF2-40B4-BE49-F238E27FC236}">
                <a16:creationId xmlns:a16="http://schemas.microsoft.com/office/drawing/2014/main" id="{620DAE92-D82E-449F-81AF-B400A593BC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32" y="2177840"/>
            <a:ext cx="4879990" cy="3951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4564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t d'imatges de aparell reproductor masculÃ­">
            <a:extLst>
              <a:ext uri="{FF2B5EF4-FFF2-40B4-BE49-F238E27FC236}">
                <a16:creationId xmlns:a16="http://schemas.microsoft.com/office/drawing/2014/main" id="{86155581-DE8D-4962-A4DC-CA8093B0D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914" y="343778"/>
            <a:ext cx="4707126" cy="6117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11904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430</Words>
  <Application>Microsoft Office PowerPoint</Application>
  <PresentationFormat>Panorámica</PresentationFormat>
  <Paragraphs>24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Gàmetes masculins i femenins</vt:lpstr>
      <vt:lpstr>Els gàmetes femenins: els òvuls</vt:lpstr>
      <vt:lpstr>La formació dels òvuls</vt:lpstr>
      <vt:lpstr>Els gàmetes masculins: els espermatozoides</vt:lpstr>
      <vt:lpstr>La formació dels espermatozoides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Gàmetes masculins i femenins</dc:title>
  <dc:creator>Clara</dc:creator>
  <cp:lastModifiedBy>Clara</cp:lastModifiedBy>
  <cp:revision>5</cp:revision>
  <dcterms:created xsi:type="dcterms:W3CDTF">2018-12-12T17:36:10Z</dcterms:created>
  <dcterms:modified xsi:type="dcterms:W3CDTF">2018-12-12T21:03:33Z</dcterms:modified>
</cp:coreProperties>
</file>