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5D8B-62CE-4B14-8D04-F175C3D4E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36E35B-1F93-4B1D-9A9D-7C8ED3EF5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55887-9DDA-4A12-91DF-06F50968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22780-30AC-4586-AD7D-C59A5360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EA7829-2201-44AA-A6A8-71EB7CD2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63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617D4-3B17-480C-B070-D195B5BC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ABD160-2FFE-4687-9B69-07A367250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B40E7-686E-4AF2-8413-1D59C2A1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1DBE7-F9E2-4052-B0C8-10EDD200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1BB3D-2FF0-4C34-9B5C-26BC4346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35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A9ABEF-E7A7-4B1C-B5D5-84453AF80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863D4-13DB-43AE-A24E-041A53CCD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00E11-E298-4A22-A157-C2753051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960E7-CFB2-4B42-BBED-D808B1D5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C42CCA-CF62-4A3A-990A-8AA006D9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516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D592D-42AD-4C33-80F9-58C4986A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4147DF-4D4E-4A75-8D5F-BEFB489B2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25941E-0CD2-4088-BA71-11D2CC5E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B43E3-1732-4EEF-8567-65577809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E9697F-0126-4148-9A67-6A7B069E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80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4EB50-16E4-4DD8-980E-5ADC3337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7963ED-ECD6-492B-9B8B-9E05EC6F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5380F-0247-4356-B2DB-E52A9A40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054580-91F5-46FA-85E3-C6230522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E0F10A-0D1F-488A-924A-0DF18E08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210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A2A54-1599-4E18-AED7-30DB51D4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8188B-E485-468C-8C9D-16815A37D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EE60B5-0396-4150-9EDE-5666DAAE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CF0431-4E45-42BA-8454-7F572980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1482F-4B06-4A10-80BF-2802045D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7BBA48-B5A3-4A82-8DDA-16299074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95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B5764-AA29-4FF7-B6F8-B3B8841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B77AB4-26B6-4813-9D6B-4B72FC73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7A7C33-61F1-4DA5-BC03-1091B1068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D131D9-149A-43F1-928A-1D8C62932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670862-F7AE-44A7-A4D1-4D3B45C0B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ABC6C0-3D4F-4CBF-AAD3-A1CBDE4A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5D4D9B-B208-4F35-BDD5-4DD14C78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CF6654-8FBE-4DCE-BC3E-531B1C9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496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B666-5D2C-4EC7-82A7-44C4F4BB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7CCBBA-1823-4AD2-9D12-617B92AF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38C8AD-B6C3-4D65-A2F6-732B942E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74778D-4A04-4A9F-BA04-BF713928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552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071993-B3C5-4056-AC69-10E802A0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B2053-ABA4-4425-89CE-3FC786D7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26D034-BEE4-48AB-91FD-3C846D18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564AD-F64A-4240-AF04-A25E2DB9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19F4DC-550C-45D1-A51D-DB80CD23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A7C879-8C0F-4508-99F0-A1B362DC8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9BFFD-1354-44E4-8798-11D2466F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D4E49C-B723-4490-A03C-9B175A52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66B8A3-FF3A-4108-BA7B-6860C37F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350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05FF4-0E20-4152-A975-06B5B4AF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174B21-BF4A-4BF8-A556-D4D197C6F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0A8186-F94D-4FAB-AD3D-04FD4E8CC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7D63C8-2925-4D0B-A9F7-793CC5A4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C74295-2F75-4C23-AD27-2BED7E60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45349F-02DE-4983-9749-2939E577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982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770292-C913-4568-96BA-24E8AD2D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812D85-1286-4BD6-BAE5-BD827CA8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FCA9B-717B-4307-83E2-78E4FCEA3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FF36-5A13-49BA-BEF3-326F3D9D8554}" type="datetimeFigureOut">
              <a:rPr lang="ca-ES" smtClean="0"/>
              <a:t>7/1/2019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084D91-A131-400F-A74C-BB4B9A672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9F05C-8865-4F28-A36C-8E20C681F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551E-3D34-433D-97D8-508E1E8239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32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_f0X_trbAp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lpais.com/elpais/2018/11/05/planeta_futuro/1541433431_08940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010846-6D68-4775-9BF6-B578503C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ca-ES" sz="5400" dirty="0">
                <a:solidFill>
                  <a:srgbClr val="FFFFFF"/>
                </a:solidFill>
              </a:rPr>
              <a:t>La menstruació i el cicle menstrual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26EFD7-97F1-4B85-99F7-73751CC7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rmAutofit/>
          </a:bodyPr>
          <a:lstStyle/>
          <a:p>
            <a:endParaRPr lang="ca-ES" sz="2000" dirty="0">
              <a:solidFill>
                <a:srgbClr val="AB6D69"/>
              </a:solidFill>
            </a:endParaRPr>
          </a:p>
        </p:txBody>
      </p:sp>
      <p:pic>
        <p:nvPicPr>
          <p:cNvPr id="1026" name="Picture 2" descr="Imatge relacionada">
            <a:extLst>
              <a:ext uri="{FF2B5EF4-FFF2-40B4-BE49-F238E27FC236}">
                <a16:creationId xmlns:a16="http://schemas.microsoft.com/office/drawing/2014/main" id="{14E76184-3700-4F36-95FC-121C5BCF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62" y="831468"/>
            <a:ext cx="6496276" cy="31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0F8F6-A83A-4FE5-88B7-7826F48B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La fecundació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CBC73DE-F5A7-4FBE-AAE6-5539E2CA5552}"/>
              </a:ext>
            </a:extLst>
          </p:cNvPr>
          <p:cNvSpPr/>
          <p:nvPr/>
        </p:nvSpPr>
        <p:spPr>
          <a:xfrm>
            <a:off x="3647124" y="6123543"/>
            <a:ext cx="4897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2"/>
              </a:rPr>
              <a:t>https://www.youtube.com/watch?v=_f0X_trbApw</a:t>
            </a:r>
            <a:endParaRPr lang="ca-ES" dirty="0"/>
          </a:p>
          <a:p>
            <a:endParaRPr lang="ca-ES" dirty="0"/>
          </a:p>
        </p:txBody>
      </p:sp>
      <p:pic>
        <p:nvPicPr>
          <p:cNvPr id="5124" name="Picture 4" descr="Resultat d'imatges de fecundacion diagrama">
            <a:extLst>
              <a:ext uri="{FF2B5EF4-FFF2-40B4-BE49-F238E27FC236}">
                <a16:creationId xmlns:a16="http://schemas.microsoft.com/office/drawing/2014/main" id="{9BC60484-219C-49DC-A3F7-FD52123E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0" y="1690688"/>
            <a:ext cx="6472238" cy="41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7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914B9-C604-4C99-ADBE-0F007DF5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u="sng" dirty="0"/>
              <a:t>Feina optativa </a:t>
            </a:r>
            <a:r>
              <a:rPr lang="ca-ES" dirty="0"/>
              <a:t>– Comentari d’un article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36AA2-C842-4DAB-84E0-3B7207FE9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6276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dirty="0"/>
          </a:p>
          <a:p>
            <a:r>
              <a:rPr lang="ca-ES" i="1" dirty="0"/>
              <a:t>La regla, una </a:t>
            </a:r>
            <a:r>
              <a:rPr lang="ca-ES" i="1" dirty="0" err="1"/>
              <a:t>angustiosa</a:t>
            </a:r>
            <a:r>
              <a:rPr lang="ca-ES" i="1" dirty="0"/>
              <a:t> </a:t>
            </a:r>
            <a:r>
              <a:rPr lang="ca-ES" i="1" dirty="0" err="1"/>
              <a:t>introducción</a:t>
            </a:r>
            <a:r>
              <a:rPr lang="ca-ES" i="1" dirty="0"/>
              <a:t> a la adolescència- </a:t>
            </a:r>
            <a:r>
              <a:rPr lang="ca-ES" dirty="0"/>
              <a:t>El País</a:t>
            </a:r>
          </a:p>
          <a:p>
            <a:pPr marL="0" indent="0">
              <a:buNone/>
            </a:pPr>
            <a:r>
              <a:rPr lang="es-ES" sz="2200" i="1" dirty="0">
                <a:solidFill>
                  <a:schemeClr val="bg2">
                    <a:lumMod val="50000"/>
                  </a:schemeClr>
                </a:solidFill>
              </a:rPr>
              <a:t>Los mitos acerca de la regla y el escaso conocimiento del cuerpo humano, además de carencias en infraestructuras, tienen un impacto negativo en el ámbito físico, psicosocial y educativo de las niñas</a:t>
            </a:r>
            <a:endParaRPr lang="ca-ES" dirty="0"/>
          </a:p>
          <a:p>
            <a:r>
              <a:rPr lang="ca-ES" dirty="0">
                <a:hlinkClick r:id="rId2"/>
              </a:rPr>
              <a:t>https://elpais.com/elpais/2018/11/05/planeta_futuro/1541433431_089401.html</a:t>
            </a:r>
            <a:endParaRPr lang="ca-ES" dirty="0"/>
          </a:p>
          <a:p>
            <a:endParaRPr lang="ca-ES" i="1" dirty="0"/>
          </a:p>
        </p:txBody>
      </p:sp>
      <p:pic>
        <p:nvPicPr>
          <p:cNvPr id="2050" name="Picture 2" descr="Resultat d'imatges de noticia dibujo">
            <a:extLst>
              <a:ext uri="{FF2B5EF4-FFF2-40B4-BE49-F238E27FC236}">
                <a16:creationId xmlns:a16="http://schemas.microsoft.com/office/drawing/2014/main" id="{03357E9D-13D7-476B-ABB6-A4781513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90" y="297355"/>
            <a:ext cx="2326640" cy="17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8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75709-EA2B-4247-A8B5-893AFA67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C00000"/>
                </a:solidFill>
              </a:rPr>
              <a:t>L’esterilitat i tècniques de reproducció assistida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CB4D5-97D4-4340-AD18-BE18BD20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a-ES" u="sng" dirty="0"/>
              <a:t>Esterilitat femenina</a:t>
            </a:r>
          </a:p>
          <a:p>
            <a:pPr marL="0" indent="0">
              <a:buNone/>
            </a:pPr>
            <a:endParaRPr lang="ca-ES" sz="2400" u="sng" dirty="0"/>
          </a:p>
          <a:p>
            <a:r>
              <a:rPr lang="ca-ES" sz="2400" b="1" dirty="0"/>
              <a:t>Absència d’ovulació </a:t>
            </a:r>
            <a:r>
              <a:rPr lang="ca-ES" sz="2400" dirty="0"/>
              <a:t>(és la més freqüent). Pot estar provocada per factors hormonals o anomalies dels ovaris.</a:t>
            </a:r>
          </a:p>
          <a:p>
            <a:r>
              <a:rPr lang="ca-ES" sz="2400" b="1" dirty="0"/>
              <a:t>Alteracions en l’úter </a:t>
            </a:r>
            <a:r>
              <a:rPr lang="ca-ES" sz="2400" dirty="0"/>
              <a:t>que impedeixen la implantació de l’embrió. </a:t>
            </a:r>
          </a:p>
          <a:p>
            <a:r>
              <a:rPr lang="ca-ES" sz="2400" b="1" dirty="0"/>
              <a:t>Anomalies a les trompes de </a:t>
            </a:r>
            <a:r>
              <a:rPr lang="ca-ES" sz="2400" b="1" dirty="0" err="1"/>
              <a:t>Fal·lopi</a:t>
            </a:r>
            <a:r>
              <a:rPr lang="ca-ES" sz="2400" b="1" dirty="0"/>
              <a:t> </a:t>
            </a:r>
            <a:r>
              <a:rPr lang="ca-ES" sz="2400" dirty="0"/>
              <a:t>que en provoquen l’obstrucció.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716F92F-6FCB-48EC-A459-D0A6290910DA}"/>
              </a:ext>
            </a:extLst>
          </p:cNvPr>
          <p:cNvSpPr txBox="1">
            <a:spLocks/>
          </p:cNvSpPr>
          <p:nvPr/>
        </p:nvSpPr>
        <p:spPr>
          <a:xfrm>
            <a:off x="6181725" y="1825625"/>
            <a:ext cx="5257800" cy="4351338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u="sng" dirty="0"/>
              <a:t>Esterilitat masculina</a:t>
            </a:r>
          </a:p>
          <a:p>
            <a:pPr marL="0" indent="0">
              <a:buNone/>
            </a:pPr>
            <a:endParaRPr lang="ca-ES" sz="2400" u="sng" dirty="0"/>
          </a:p>
          <a:p>
            <a:r>
              <a:rPr lang="ca-ES" sz="2400" dirty="0"/>
              <a:t>Producció d’un </a:t>
            </a:r>
            <a:r>
              <a:rPr lang="ca-ES" sz="2400" b="1" dirty="0"/>
              <a:t>nombre insuficient d’espermatozoides</a:t>
            </a:r>
            <a:r>
              <a:rPr lang="ca-ES" sz="2400" dirty="0"/>
              <a:t>. </a:t>
            </a:r>
          </a:p>
          <a:p>
            <a:r>
              <a:rPr lang="ca-ES" sz="2400" dirty="0"/>
              <a:t>Espermatozoides </a:t>
            </a:r>
            <a:r>
              <a:rPr lang="ca-ES" sz="2400" b="1" dirty="0"/>
              <a:t>immadurs</a:t>
            </a:r>
            <a:r>
              <a:rPr lang="ca-ES" sz="2400" dirty="0"/>
              <a:t> o amb </a:t>
            </a:r>
            <a:r>
              <a:rPr lang="ca-ES" sz="2400" b="1" dirty="0"/>
              <a:t>malformacions</a:t>
            </a:r>
            <a:r>
              <a:rPr lang="ca-ES" sz="2400" dirty="0"/>
              <a:t>.</a:t>
            </a:r>
          </a:p>
          <a:p>
            <a:r>
              <a:rPr lang="ca-ES" sz="2400" b="1" dirty="0"/>
              <a:t>Incompatibilitat dels espermatozoides </a:t>
            </a:r>
            <a:r>
              <a:rPr lang="ca-ES" sz="2400" dirty="0"/>
              <a:t>amb el mucus vaginal.</a:t>
            </a:r>
          </a:p>
          <a:p>
            <a:r>
              <a:rPr lang="ca-ES" sz="2400" b="1" dirty="0"/>
              <a:t>Obstruccions en els conductes deferents</a:t>
            </a:r>
            <a:r>
              <a:rPr lang="ca-ES" sz="2400" dirty="0"/>
              <a:t> que impedeixen la sortida dels espermatozoides.</a:t>
            </a:r>
          </a:p>
        </p:txBody>
      </p:sp>
    </p:spTree>
    <p:extLst>
      <p:ext uri="{BB962C8B-B14F-4D97-AF65-F5344CB8AC3E}">
        <p14:creationId xmlns:p14="http://schemas.microsoft.com/office/powerpoint/2010/main" val="123764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FF981-39B5-4918-B11E-A5F261F6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6"/>
            <a:ext cx="10515600" cy="1130300"/>
          </a:xfrm>
        </p:spPr>
        <p:txBody>
          <a:bodyPr/>
          <a:lstStyle/>
          <a:p>
            <a:pPr algn="ctr"/>
            <a:r>
              <a:rPr lang="ca-ES" b="1" dirty="0"/>
              <a:t>Tècniques de reproducció assistida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F31BD-D45D-4333-9FA2-81E3374D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6"/>
            <a:ext cx="5257800" cy="4351338"/>
          </a:xfrm>
        </p:spPr>
        <p:txBody>
          <a:bodyPr/>
          <a:lstStyle/>
          <a:p>
            <a:r>
              <a:rPr lang="ca-ES" dirty="0"/>
              <a:t>Inseminació artificial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24AA685-D95C-4F37-8C19-7CC6E6D7050C}"/>
              </a:ext>
            </a:extLst>
          </p:cNvPr>
          <p:cNvSpPr txBox="1">
            <a:spLocks/>
          </p:cNvSpPr>
          <p:nvPr/>
        </p:nvSpPr>
        <p:spPr>
          <a:xfrm>
            <a:off x="6534150" y="14573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Fecundació en vitro</a:t>
            </a:r>
          </a:p>
        </p:txBody>
      </p:sp>
      <p:pic>
        <p:nvPicPr>
          <p:cNvPr id="2050" name="Picture 2" descr="Resultat d'imatges de inseminacio artificial">
            <a:extLst>
              <a:ext uri="{FF2B5EF4-FFF2-40B4-BE49-F238E27FC236}">
                <a16:creationId xmlns:a16="http://schemas.microsoft.com/office/drawing/2014/main" id="{B4F183CE-6415-40FD-82D8-0766A74E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7876"/>
            <a:ext cx="4080879" cy="4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eugin.es/wp-content/uploads/sites/2/2017/04/fecundacio_in_vitro_amb_ovuls_propis_i_semen_de_la_parella-904x1024.jpg">
            <a:extLst>
              <a:ext uri="{FF2B5EF4-FFF2-40B4-BE49-F238E27FC236}">
                <a16:creationId xmlns:a16="http://schemas.microsoft.com/office/drawing/2014/main" id="{BA330F1F-7FD9-4D71-9810-F87BDA06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09" y="2047876"/>
            <a:ext cx="4080879" cy="46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3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3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C7B9DA-A01E-4175-A36E-08FB3140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Mite o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veritat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DB6A1D1E-BF42-49BD-A9AC-46E63809A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77507"/>
            <a:ext cx="7188199" cy="389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269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iódico, texto&#10;&#10;Descripción generada automáticamente">
            <a:extLst>
              <a:ext uri="{FF2B5EF4-FFF2-40B4-BE49-F238E27FC236}">
                <a16:creationId xmlns:a16="http://schemas.microsoft.com/office/drawing/2014/main" id="{287D7C8D-0623-4626-ADE4-F75E5EC5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612" y="643466"/>
            <a:ext cx="7119575" cy="557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Resultat d'imatges de lola vendetta menstruacion">
            <a:extLst>
              <a:ext uri="{FF2B5EF4-FFF2-40B4-BE49-F238E27FC236}">
                <a16:creationId xmlns:a16="http://schemas.microsoft.com/office/drawing/2014/main" id="{388756DE-9220-437B-84EA-479B52D4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1" y="1076959"/>
            <a:ext cx="3324434" cy="47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5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F7EB-1344-40C8-8C02-84BC1337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La menstruació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26028-92EF-4A85-858F-BA3E977C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394960"/>
          </a:xfrm>
        </p:spPr>
        <p:txBody>
          <a:bodyPr>
            <a:normAutofit/>
          </a:bodyPr>
          <a:lstStyle/>
          <a:p>
            <a:r>
              <a:rPr lang="ca-ES" sz="1800" dirty="0"/>
              <a:t>La menstruació és </a:t>
            </a:r>
            <a:r>
              <a:rPr lang="ca-ES" sz="1800" b="1" dirty="0"/>
              <a:t>natural</a:t>
            </a:r>
            <a:r>
              <a:rPr lang="ca-ES" sz="1800" dirty="0"/>
              <a:t>.</a:t>
            </a:r>
          </a:p>
          <a:p>
            <a:r>
              <a:rPr lang="ca-ES" sz="1800" dirty="0"/>
              <a:t>La menstruació </a:t>
            </a:r>
            <a:r>
              <a:rPr lang="ca-ES" sz="1800" b="1" dirty="0"/>
              <a:t>no té perquè fer mal</a:t>
            </a:r>
            <a:r>
              <a:rPr lang="ca-ES" sz="1800" dirty="0"/>
              <a:t>. Si estàs sana, pot ser que pateixis molèsties de tant en tant, però no és habitual. </a:t>
            </a:r>
          </a:p>
          <a:p>
            <a:r>
              <a:rPr lang="ca-ES" sz="1800" b="1" dirty="0"/>
              <a:t>No és cosa de noies</a:t>
            </a:r>
            <a:r>
              <a:rPr lang="ca-ES" sz="1800" dirty="0"/>
              <a:t>. També cal que els homes sàpiguen de què va i poder-ne parlar amb naturalitat.</a:t>
            </a:r>
          </a:p>
          <a:p>
            <a:r>
              <a:rPr lang="ca-ES" sz="1800" dirty="0"/>
              <a:t>La sang menstrual </a:t>
            </a:r>
            <a:r>
              <a:rPr lang="ca-ES" sz="1800" b="1" dirty="0"/>
              <a:t>no fa pudor</a:t>
            </a:r>
            <a:r>
              <a:rPr lang="ca-ES" sz="1800" dirty="0"/>
              <a:t>.</a:t>
            </a:r>
          </a:p>
          <a:p>
            <a:r>
              <a:rPr lang="ca-ES" sz="1800" dirty="0"/>
              <a:t>La menstruació </a:t>
            </a:r>
            <a:r>
              <a:rPr lang="ca-ES" sz="1800" b="1" dirty="0"/>
              <a:t>no fa fastig</a:t>
            </a:r>
            <a:r>
              <a:rPr lang="ca-ES" sz="1800" dirty="0"/>
              <a:t>. Aquest ha estat un missatge que ens ha arribat a través de la publicitat i altres medis.</a:t>
            </a:r>
          </a:p>
          <a:p>
            <a:r>
              <a:rPr lang="ca-ES" sz="1800" dirty="0"/>
              <a:t>Hi ha </a:t>
            </a:r>
            <a:r>
              <a:rPr lang="ca-ES" sz="1800" b="1" dirty="0"/>
              <a:t>altres productes </a:t>
            </a:r>
            <a:r>
              <a:rPr lang="ca-ES" sz="1800" dirty="0"/>
              <a:t>a part de les compreses i tampons: copa menstrual, compreses reutilitzables, calces menstruals, etc. </a:t>
            </a:r>
          </a:p>
          <a:p>
            <a:r>
              <a:rPr lang="ca-ES" sz="1800" dirty="0"/>
              <a:t>La </a:t>
            </a:r>
            <a:r>
              <a:rPr lang="ca-ES" sz="1800" b="1" dirty="0"/>
              <a:t>longitud del cicle menstrual pot variar </a:t>
            </a:r>
            <a:r>
              <a:rPr lang="ca-ES" sz="1800" dirty="0"/>
              <a:t>segons els nivells </a:t>
            </a:r>
            <a:r>
              <a:rPr lang="ca-ES" sz="1800" dirty="0" err="1"/>
              <a:t>d’estrés</a:t>
            </a:r>
            <a:r>
              <a:rPr lang="ca-ES" sz="1800" dirty="0"/>
              <a:t>, l’alimentació, el nivell general de salut, etc. </a:t>
            </a:r>
          </a:p>
          <a:p>
            <a:r>
              <a:rPr lang="ca-ES" sz="1800" dirty="0"/>
              <a:t>Hi ha dones que sagnen molt i dones que sagnen poc. </a:t>
            </a:r>
          </a:p>
          <a:p>
            <a:r>
              <a:rPr lang="ca-ES" sz="1800" dirty="0"/>
              <a:t>Es pot tenir </a:t>
            </a:r>
            <a:r>
              <a:rPr lang="ca-ES" sz="1800" b="1" dirty="0"/>
              <a:t>relacions sexuals </a:t>
            </a:r>
            <a:r>
              <a:rPr lang="ca-ES" sz="1800" dirty="0"/>
              <a:t>durant la menstruació i </a:t>
            </a:r>
            <a:r>
              <a:rPr lang="ca-ES" sz="1800" b="1" dirty="0"/>
              <a:t>et pots quedar embarassada </a:t>
            </a:r>
            <a:r>
              <a:rPr lang="ca-ES" sz="1800" dirty="0"/>
              <a:t>durant la menstruació.</a:t>
            </a:r>
          </a:p>
          <a:p>
            <a:r>
              <a:rPr lang="ca-ES" sz="1800" dirty="0"/>
              <a:t>El procés de la menstruació a vegades pot </a:t>
            </a:r>
            <a:r>
              <a:rPr lang="ca-ES" sz="1800" b="1" dirty="0"/>
              <a:t>cansar-nos</a:t>
            </a:r>
            <a:r>
              <a:rPr lang="ca-ES" sz="1800" dirty="0"/>
              <a:t>.</a:t>
            </a:r>
          </a:p>
          <a:p>
            <a:r>
              <a:rPr lang="ca-ES" sz="1800" dirty="0"/>
              <a:t>La menstruació </a:t>
            </a:r>
            <a:r>
              <a:rPr lang="ca-ES" sz="1800" b="1" dirty="0"/>
              <a:t>no s’ha </a:t>
            </a:r>
            <a:r>
              <a:rPr lang="ca-ES" sz="1800" b="1" dirty="0" err="1"/>
              <a:t>d’invisibilitzar</a:t>
            </a:r>
            <a:r>
              <a:rPr lang="ca-ES" sz="1800" dirty="0"/>
              <a:t>. La meitat de la població la viu en algun moment. </a:t>
            </a:r>
            <a:r>
              <a:rPr lang="ca-ES" sz="1800" b="1" dirty="0">
                <a:solidFill>
                  <a:srgbClr val="C00000"/>
                </a:solidFill>
              </a:rPr>
              <a:t>Cal parlar-ne més</a:t>
            </a:r>
            <a:r>
              <a:rPr lang="ca-ES" sz="1800" dirty="0"/>
              <a:t>. </a:t>
            </a:r>
          </a:p>
          <a:p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78572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F5B159-9D3C-4A51-83B4-5DCB375D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097915"/>
          </a:xfrm>
        </p:spPr>
        <p:txBody>
          <a:bodyPr/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El cicle menstrual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2D87FE-9FE7-40B7-8FFE-A81EBED25C79}"/>
              </a:ext>
            </a:extLst>
          </p:cNvPr>
          <p:cNvSpPr/>
          <p:nvPr/>
        </p:nvSpPr>
        <p:spPr>
          <a:xfrm>
            <a:off x="4907280" y="2274838"/>
            <a:ext cx="702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Podríem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definir el </a:t>
            </a:r>
            <a:r>
              <a:rPr lang="es-ES" b="1" i="0" dirty="0">
                <a:solidFill>
                  <a:srgbClr val="4D4D4D"/>
                </a:solidFill>
                <a:effectLst/>
                <a:latin typeface="Myriad Pro"/>
              </a:rPr>
              <a:t>cicle menstrual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 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com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aquells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canvis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hormonals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i de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l’aparell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reproductor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femení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, que es presenten de manera cíclica i que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tenen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com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a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missió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preparar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l’organisme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de la dona per a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aconseguir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un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embaràs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. </a:t>
            </a:r>
          </a:p>
          <a:p>
            <a:pPr algn="just"/>
            <a:endParaRPr lang="es-ES" b="0" i="0" dirty="0">
              <a:solidFill>
                <a:srgbClr val="4D4D4D"/>
              </a:solidFill>
              <a:effectLst/>
              <a:latin typeface="Myriad Pr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El cicle menstrual </a:t>
            </a:r>
            <a:r>
              <a:rPr lang="es-ES" b="0" i="0" u="sng" dirty="0" err="1">
                <a:solidFill>
                  <a:srgbClr val="4D4D4D"/>
                </a:solidFill>
                <a:effectLst/>
                <a:latin typeface="Myriad Pro"/>
              </a:rPr>
              <a:t>s’inicia</a:t>
            </a:r>
            <a:r>
              <a:rPr lang="es-ES" b="0" i="0" u="sng" dirty="0">
                <a:solidFill>
                  <a:srgbClr val="4D4D4D"/>
                </a:solidFill>
                <a:effectLst/>
                <a:latin typeface="Myriad Pro"/>
              </a:rPr>
              <a:t> el primer </a:t>
            </a:r>
            <a:r>
              <a:rPr lang="es-ES" b="0" i="0" u="sng" dirty="0" err="1">
                <a:solidFill>
                  <a:srgbClr val="4D4D4D"/>
                </a:solidFill>
                <a:effectLst/>
                <a:latin typeface="Myriad Pro"/>
              </a:rPr>
              <a:t>dia</a:t>
            </a:r>
            <a:r>
              <a:rPr lang="es-ES" b="0" i="0" u="sng" dirty="0">
                <a:solidFill>
                  <a:srgbClr val="4D4D4D"/>
                </a:solidFill>
                <a:effectLst/>
                <a:latin typeface="Myriad Pro"/>
              </a:rPr>
              <a:t> de la regla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i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pot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durar entre 23 i 35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dies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. </a:t>
            </a:r>
          </a:p>
          <a:p>
            <a:pPr algn="just"/>
            <a:endParaRPr lang="es-ES" b="0" i="0" dirty="0">
              <a:solidFill>
                <a:srgbClr val="4D4D4D"/>
              </a:solidFill>
              <a:effectLst/>
              <a:latin typeface="Myriad Pr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En la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regulació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del cicle menstrual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intervenen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hormones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produïdes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per la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glàndula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pituïtària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/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hipòfisi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com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Myriad Pro"/>
              </a:rPr>
              <a:t>l’hormona</a:t>
            </a:r>
            <a:r>
              <a:rPr lang="es-ES" b="1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Myriad Pro"/>
              </a:rPr>
              <a:t>fol·licle</a:t>
            </a:r>
            <a:r>
              <a:rPr lang="es-ES" b="1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Myriad Pro"/>
              </a:rPr>
              <a:t>estimulant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(FSH),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Myriad Pro"/>
              </a:rPr>
              <a:t>l’hormona</a:t>
            </a:r>
            <a:r>
              <a:rPr lang="es-ES" b="1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Myriad Pro"/>
              </a:rPr>
              <a:t>luteïnitzant</a:t>
            </a:r>
            <a:r>
              <a:rPr lang="es-ES" b="1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(LH) i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els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Myriad Pro"/>
              </a:rPr>
              <a:t>estrògens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i la </a:t>
            </a:r>
            <a:r>
              <a:rPr lang="es-ES" b="1" i="0" dirty="0">
                <a:solidFill>
                  <a:srgbClr val="4D4D4D"/>
                </a:solidFill>
                <a:effectLst/>
                <a:latin typeface="Myriad Pro"/>
              </a:rPr>
              <a:t>progesterona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produïts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pels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 </a:t>
            </a:r>
            <a:r>
              <a:rPr lang="es-ES" b="0" i="0" dirty="0" err="1">
                <a:solidFill>
                  <a:srgbClr val="4D4D4D"/>
                </a:solidFill>
                <a:effectLst/>
                <a:latin typeface="Myriad Pro"/>
              </a:rPr>
              <a:t>ovaris</a:t>
            </a:r>
            <a:r>
              <a:rPr lang="es-ES" b="0" i="0" dirty="0">
                <a:solidFill>
                  <a:srgbClr val="4D4D4D"/>
                </a:solidFill>
                <a:effectLst/>
                <a:latin typeface="Myriad Pro"/>
              </a:rPr>
              <a:t>.</a:t>
            </a:r>
            <a:endParaRPr lang="ca-ES" dirty="0"/>
          </a:p>
        </p:txBody>
      </p:sp>
      <p:pic>
        <p:nvPicPr>
          <p:cNvPr id="3076" name="Picture 4" descr="Resultat d'imatges de glandula pituitaria">
            <a:extLst>
              <a:ext uri="{FF2B5EF4-FFF2-40B4-BE49-F238E27FC236}">
                <a16:creationId xmlns:a16="http://schemas.microsoft.com/office/drawing/2014/main" id="{B3C72955-A6D2-4AC7-9FC9-B117AA3F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67" y="1391614"/>
            <a:ext cx="3040565" cy="22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t d'imatges de ovogenesi">
            <a:extLst>
              <a:ext uri="{FF2B5EF4-FFF2-40B4-BE49-F238E27FC236}">
                <a16:creationId xmlns:a16="http://schemas.microsoft.com/office/drawing/2014/main" id="{9A2AC60B-EDCD-4C16-9203-837CB040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599"/>
            <a:ext cx="373624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9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998E99-9EC6-4726-A240-72862537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49" y="1247775"/>
            <a:ext cx="5038725" cy="44005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a-ES" sz="2000" b="1" dirty="0"/>
              <a:t>Fase fol·licular</a:t>
            </a:r>
          </a:p>
          <a:p>
            <a:pPr algn="just"/>
            <a:r>
              <a:rPr lang="es-ES" sz="2000" dirty="0" err="1"/>
              <a:t>S’inicia</a:t>
            </a:r>
            <a:r>
              <a:rPr lang="es-ES" sz="2000" dirty="0"/>
              <a:t> el primer </a:t>
            </a:r>
            <a:r>
              <a:rPr lang="es-ES" sz="2000" dirty="0" err="1"/>
              <a:t>dia</a:t>
            </a:r>
            <a:r>
              <a:rPr lang="es-ES" sz="2000" dirty="0"/>
              <a:t> de la regla. </a:t>
            </a:r>
          </a:p>
          <a:p>
            <a:pPr marL="0" indent="0" algn="just">
              <a:buNone/>
            </a:pPr>
            <a:endParaRPr lang="es-ES" sz="2000" dirty="0"/>
          </a:p>
          <a:p>
            <a:pPr algn="just"/>
            <a:r>
              <a:rPr lang="es-ES" sz="2000" dirty="0"/>
              <a:t>Durant </a:t>
            </a:r>
            <a:r>
              <a:rPr lang="es-ES" sz="2000" dirty="0" err="1"/>
              <a:t>aquesta</a:t>
            </a:r>
            <a:r>
              <a:rPr lang="es-ES" sz="2000" dirty="0"/>
              <a:t> fase i </a:t>
            </a:r>
            <a:r>
              <a:rPr lang="es-ES" sz="2000" dirty="0" err="1"/>
              <a:t>gràcies</a:t>
            </a:r>
            <a:r>
              <a:rPr lang="es-ES" sz="2000" dirty="0"/>
              <a:t> a la </a:t>
            </a:r>
            <a:r>
              <a:rPr lang="es-ES" sz="2000" dirty="0" err="1"/>
              <a:t>producció</a:t>
            </a:r>
            <a:r>
              <a:rPr lang="es-ES" sz="2000" dirty="0"/>
              <a:t> de FSH, en cada cicle es </a:t>
            </a:r>
            <a:r>
              <a:rPr lang="es-ES" sz="2000" dirty="0" err="1"/>
              <a:t>seleccionarà</a:t>
            </a:r>
            <a:r>
              <a:rPr lang="es-ES" sz="2000" dirty="0"/>
              <a:t> un </a:t>
            </a:r>
            <a:r>
              <a:rPr lang="es-ES" sz="2000" dirty="0" err="1"/>
              <a:t>fol·licle</a:t>
            </a:r>
            <a:r>
              <a:rPr lang="es-ES" sz="2000" dirty="0"/>
              <a:t> en </a:t>
            </a:r>
            <a:r>
              <a:rPr lang="es-ES" sz="2000" dirty="0" err="1"/>
              <a:t>l’ovari</a:t>
            </a:r>
            <a:r>
              <a:rPr lang="es-ES" sz="2000" dirty="0"/>
              <a:t> que </a:t>
            </a:r>
            <a:r>
              <a:rPr lang="es-ES" sz="2000" dirty="0" err="1"/>
              <a:t>anirà</a:t>
            </a:r>
            <a:r>
              <a:rPr lang="es-ES" sz="2000" dirty="0"/>
              <a:t> </a:t>
            </a:r>
            <a:r>
              <a:rPr lang="es-ES" sz="2000" dirty="0" err="1"/>
              <a:t>creixent</a:t>
            </a:r>
            <a:r>
              <a:rPr lang="es-ES" sz="2000" dirty="0"/>
              <a:t> </a:t>
            </a:r>
            <a:r>
              <a:rPr lang="es-ES" sz="2000" dirty="0" err="1"/>
              <a:t>fins</a:t>
            </a:r>
            <a:r>
              <a:rPr lang="es-ES" sz="2000" dirty="0"/>
              <a:t> a </a:t>
            </a:r>
            <a:r>
              <a:rPr lang="es-ES" sz="2000" dirty="0" err="1"/>
              <a:t>trencar</a:t>
            </a:r>
            <a:r>
              <a:rPr lang="es-ES" sz="2000" dirty="0"/>
              <a:t>-se i </a:t>
            </a:r>
            <a:r>
              <a:rPr lang="es-ES" sz="2000" dirty="0" err="1"/>
              <a:t>alliberar</a:t>
            </a:r>
            <a:r>
              <a:rPr lang="es-ES" sz="2000" dirty="0"/>
              <a:t> </a:t>
            </a:r>
            <a:r>
              <a:rPr lang="es-ES" sz="2000" dirty="0" err="1"/>
              <a:t>l’òvul</a:t>
            </a:r>
            <a:r>
              <a:rPr lang="es-ES" sz="2000" dirty="0"/>
              <a:t>. </a:t>
            </a:r>
          </a:p>
          <a:p>
            <a:pPr marL="0" indent="0" algn="just">
              <a:buNone/>
            </a:pPr>
            <a:endParaRPr lang="es-ES" sz="2000" dirty="0"/>
          </a:p>
          <a:p>
            <a:pPr algn="just"/>
            <a:r>
              <a:rPr lang="es-ES" sz="2000" dirty="0" err="1"/>
              <a:t>Gràcies</a:t>
            </a:r>
            <a:r>
              <a:rPr lang="es-ES" sz="2000" dirty="0"/>
              <a:t> a la </a:t>
            </a:r>
            <a:r>
              <a:rPr lang="es-ES" sz="2000" dirty="0" err="1"/>
              <a:t>producció</a:t>
            </a:r>
            <a:r>
              <a:rPr lang="es-ES" sz="2000" dirty="0"/>
              <a:t> </a:t>
            </a:r>
            <a:r>
              <a:rPr lang="es-ES" sz="2000" dirty="0" err="1"/>
              <a:t>d’estrògens</a:t>
            </a:r>
            <a:r>
              <a:rPr lang="es-ES" sz="2000" dirty="0"/>
              <a:t>, </a:t>
            </a:r>
            <a:r>
              <a:rPr lang="es-ES" sz="2000" dirty="0" err="1"/>
              <a:t>l’úter</a:t>
            </a:r>
            <a:r>
              <a:rPr lang="es-ES" sz="2000" dirty="0"/>
              <a:t> i la mucosa endometrial es preparen per a una </a:t>
            </a:r>
            <a:r>
              <a:rPr lang="es-ES" sz="2000" dirty="0" err="1"/>
              <a:t>possible</a:t>
            </a:r>
            <a:r>
              <a:rPr lang="es-ES" sz="2000" dirty="0"/>
              <a:t> </a:t>
            </a:r>
            <a:r>
              <a:rPr lang="es-ES" sz="2000" dirty="0" err="1"/>
              <a:t>implantació</a:t>
            </a:r>
            <a:r>
              <a:rPr lang="es-ES" sz="2000" dirty="0"/>
              <a:t> </a:t>
            </a:r>
            <a:r>
              <a:rPr lang="es-ES" sz="2000" dirty="0" err="1"/>
              <a:t>d’un</a:t>
            </a:r>
            <a:r>
              <a:rPr lang="es-ES" sz="2000" dirty="0"/>
              <a:t> </a:t>
            </a:r>
            <a:r>
              <a:rPr lang="es-ES" sz="2000" dirty="0" err="1"/>
              <a:t>embaràs</a:t>
            </a:r>
            <a:r>
              <a:rPr lang="es-ES" sz="2000" dirty="0"/>
              <a:t>.</a:t>
            </a:r>
            <a:endParaRPr lang="ca-ES" sz="2000" dirty="0"/>
          </a:p>
          <a:p>
            <a:pPr marL="0" indent="0">
              <a:buNone/>
            </a:pPr>
            <a:endParaRPr lang="ca-ES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santiagodexeus.com/wp-content/uploads/2010/10/ciclomenstrual.png">
            <a:extLst>
              <a:ext uri="{FF2B5EF4-FFF2-40B4-BE49-F238E27FC236}">
                <a16:creationId xmlns:a16="http://schemas.microsoft.com/office/drawing/2014/main" id="{33EB102D-3F1E-4DB4-8DE4-B4C3E365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5" y="650240"/>
            <a:ext cx="5512685" cy="53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ntiagodexeus.com/wp-content/uploads/2010/10/ciclomenstrual.png">
            <a:extLst>
              <a:ext uri="{FF2B5EF4-FFF2-40B4-BE49-F238E27FC236}">
                <a16:creationId xmlns:a16="http://schemas.microsoft.com/office/drawing/2014/main" id="{7D4CDD85-E2D9-4EF4-83C4-9378C554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2" y="705802"/>
            <a:ext cx="5512685" cy="53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0D24D67-13E8-4FFA-A6BF-2AD833FF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4" y="1104900"/>
            <a:ext cx="5038725" cy="44005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2000" b="1" dirty="0"/>
              <a:t>2.         Ovulació</a:t>
            </a:r>
          </a:p>
          <a:p>
            <a:r>
              <a:rPr lang="es-ES" sz="2000" dirty="0" err="1"/>
              <a:t>Aproximadament</a:t>
            </a:r>
            <a:r>
              <a:rPr lang="es-ES" sz="2000" dirty="0"/>
              <a:t> a </a:t>
            </a:r>
            <a:r>
              <a:rPr lang="es-ES" sz="2000" dirty="0" err="1"/>
              <a:t>meitat</a:t>
            </a:r>
            <a:r>
              <a:rPr lang="es-ES" sz="2000" dirty="0"/>
              <a:t> de cicle, es </a:t>
            </a:r>
            <a:r>
              <a:rPr lang="es-ES" sz="2000" dirty="0" err="1"/>
              <a:t>produeix</a:t>
            </a:r>
            <a:r>
              <a:rPr lang="es-ES" sz="2000" dirty="0"/>
              <a:t> un </a:t>
            </a:r>
            <a:r>
              <a:rPr lang="es-ES" sz="2000" dirty="0" err="1"/>
              <a:t>increment</a:t>
            </a:r>
            <a:r>
              <a:rPr lang="es-ES" sz="2000" dirty="0"/>
              <a:t> de </a:t>
            </a:r>
            <a:r>
              <a:rPr lang="es-ES" sz="2000" dirty="0" err="1"/>
              <a:t>l’hormona</a:t>
            </a:r>
            <a:r>
              <a:rPr lang="es-ES" sz="2000" dirty="0"/>
              <a:t> LH que provoca </a:t>
            </a:r>
            <a:r>
              <a:rPr lang="es-ES" sz="2000" dirty="0" err="1"/>
              <a:t>l’alliberació</a:t>
            </a:r>
            <a:r>
              <a:rPr lang="es-ES" sz="2000" dirty="0"/>
              <a:t> de </a:t>
            </a:r>
            <a:r>
              <a:rPr lang="es-ES" sz="2000" dirty="0" err="1"/>
              <a:t>l’òvul</a:t>
            </a:r>
            <a:r>
              <a:rPr lang="es-ES" sz="2000" dirty="0"/>
              <a:t> (</a:t>
            </a:r>
            <a:r>
              <a:rPr lang="es-ES" sz="2000" dirty="0" err="1"/>
              <a:t>ovulació</a:t>
            </a:r>
            <a:r>
              <a:rPr lang="es-ES" sz="2000" dirty="0"/>
              <a:t>). 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Tot i que </a:t>
            </a:r>
            <a:r>
              <a:rPr lang="es-ES" sz="2000" dirty="0" err="1"/>
              <a:t>està</a:t>
            </a:r>
            <a:r>
              <a:rPr lang="es-ES" sz="2000" dirty="0"/>
              <a:t> </a:t>
            </a:r>
            <a:r>
              <a:rPr lang="es-ES" sz="2000" dirty="0" err="1"/>
              <a:t>molt</a:t>
            </a:r>
            <a:r>
              <a:rPr lang="es-ES" sz="2000" dirty="0"/>
              <a:t> </a:t>
            </a:r>
            <a:r>
              <a:rPr lang="es-ES" sz="2000" dirty="0" err="1"/>
              <a:t>generalitzada</a:t>
            </a:r>
            <a:r>
              <a:rPr lang="es-ES" sz="2000" dirty="0"/>
              <a:t> la idea que </a:t>
            </a:r>
            <a:r>
              <a:rPr lang="es-ES" sz="2000" dirty="0" err="1"/>
              <a:t>l’ovulació</a:t>
            </a:r>
            <a:r>
              <a:rPr lang="es-ES" sz="2000" dirty="0"/>
              <a:t> es </a:t>
            </a:r>
            <a:r>
              <a:rPr lang="es-ES" sz="2000" dirty="0" err="1"/>
              <a:t>produeix</a:t>
            </a:r>
            <a:r>
              <a:rPr lang="es-ES" sz="2000" dirty="0"/>
              <a:t> el </a:t>
            </a:r>
            <a:r>
              <a:rPr lang="es-ES" sz="2000" dirty="0" err="1"/>
              <a:t>dia</a:t>
            </a:r>
            <a:r>
              <a:rPr lang="es-ES" sz="2000" dirty="0"/>
              <a:t> 14 del cicle, </a:t>
            </a:r>
            <a:r>
              <a:rPr lang="es-ES" sz="2000" dirty="0" err="1"/>
              <a:t>això</a:t>
            </a:r>
            <a:r>
              <a:rPr lang="es-ES" sz="2000" dirty="0"/>
              <a:t> </a:t>
            </a:r>
            <a:r>
              <a:rPr lang="es-ES" sz="2000" dirty="0" err="1"/>
              <a:t>només</a:t>
            </a:r>
            <a:r>
              <a:rPr lang="es-ES" sz="2000" dirty="0"/>
              <a:t> </a:t>
            </a:r>
            <a:r>
              <a:rPr lang="es-ES" sz="2000" dirty="0" err="1"/>
              <a:t>és</a:t>
            </a:r>
            <a:r>
              <a:rPr lang="es-ES" sz="2000" dirty="0"/>
              <a:t> </a:t>
            </a:r>
            <a:r>
              <a:rPr lang="es-ES" sz="2000" dirty="0" err="1"/>
              <a:t>vàlid</a:t>
            </a:r>
            <a:r>
              <a:rPr lang="es-ES" sz="2000" dirty="0"/>
              <a:t> en dones que </a:t>
            </a:r>
            <a:r>
              <a:rPr lang="es-ES" sz="2000" dirty="0" err="1"/>
              <a:t>tenen</a:t>
            </a:r>
            <a:r>
              <a:rPr lang="es-ES" sz="2000" dirty="0"/>
              <a:t> cicles </a:t>
            </a:r>
            <a:r>
              <a:rPr lang="es-ES" sz="2000" dirty="0" err="1"/>
              <a:t>regulars</a:t>
            </a:r>
            <a:r>
              <a:rPr lang="es-ES" sz="2000" dirty="0"/>
              <a:t> de 28 </a:t>
            </a:r>
            <a:r>
              <a:rPr lang="es-ES" sz="2000" dirty="0" err="1"/>
              <a:t>dies</a:t>
            </a:r>
            <a:r>
              <a:rPr lang="es-ES" sz="2000" dirty="0"/>
              <a:t>. 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 err="1"/>
              <a:t>Realment</a:t>
            </a:r>
            <a:r>
              <a:rPr lang="es-ES" sz="2000" dirty="0"/>
              <a:t> </a:t>
            </a:r>
            <a:r>
              <a:rPr lang="es-ES" sz="2000" dirty="0" err="1"/>
              <a:t>l’ovulació</a:t>
            </a:r>
            <a:r>
              <a:rPr lang="es-ES" sz="2000" dirty="0"/>
              <a:t> es </a:t>
            </a:r>
            <a:r>
              <a:rPr lang="es-ES" sz="2000" dirty="0" err="1"/>
              <a:t>produirà</a:t>
            </a:r>
            <a:r>
              <a:rPr lang="es-ES" sz="2000" dirty="0"/>
              <a:t> </a:t>
            </a:r>
            <a:r>
              <a:rPr lang="es-ES" sz="2000" dirty="0" err="1"/>
              <a:t>uns</a:t>
            </a:r>
            <a:r>
              <a:rPr lang="es-ES" sz="2000" dirty="0"/>
              <a:t> 14-15 </a:t>
            </a:r>
            <a:r>
              <a:rPr lang="es-ES" sz="2000" dirty="0" err="1"/>
              <a:t>dies</a:t>
            </a:r>
            <a:r>
              <a:rPr lang="es-ES" sz="2000" dirty="0"/>
              <a:t> </a:t>
            </a:r>
            <a:r>
              <a:rPr lang="es-ES" sz="2000" dirty="0" err="1"/>
              <a:t>abans</a:t>
            </a:r>
            <a:r>
              <a:rPr lang="es-ES" sz="2000" dirty="0"/>
              <a:t> de la </a:t>
            </a:r>
            <a:r>
              <a:rPr lang="es-ES" sz="2000" dirty="0" err="1"/>
              <a:t>pròxima</a:t>
            </a:r>
            <a:r>
              <a:rPr lang="es-ES" sz="2000" dirty="0"/>
              <a:t> regla.</a:t>
            </a:r>
            <a:endParaRPr lang="ca-E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ntiagodexeus.com/wp-content/uploads/2010/10/ciclomenstrual.png">
            <a:extLst>
              <a:ext uri="{FF2B5EF4-FFF2-40B4-BE49-F238E27FC236}">
                <a16:creationId xmlns:a16="http://schemas.microsoft.com/office/drawing/2014/main" id="{53DEFD8B-87D3-418D-BA7F-8A632013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5" y="792480"/>
            <a:ext cx="5512685" cy="53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C88C9B4-06B0-4A6E-9473-4B3E4142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198" y="1388745"/>
            <a:ext cx="5084762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57200" indent="-457200" algn="just">
              <a:buAutoNum type="arabicPeriod" startAt="3"/>
            </a:pPr>
            <a:r>
              <a:rPr lang="ca-ES" sz="2000" b="1" dirty="0"/>
              <a:t>Fase lútia</a:t>
            </a:r>
          </a:p>
          <a:p>
            <a:pPr algn="just"/>
            <a:r>
              <a:rPr lang="es-ES" sz="2000" dirty="0" err="1"/>
              <a:t>Després</a:t>
            </a:r>
            <a:r>
              <a:rPr lang="es-ES" sz="2000" dirty="0"/>
              <a:t> de </a:t>
            </a:r>
            <a:r>
              <a:rPr lang="es-ES" sz="2000" dirty="0" err="1"/>
              <a:t>l’ovulació</a:t>
            </a:r>
            <a:r>
              <a:rPr lang="es-ES" sz="2000" dirty="0"/>
              <a:t> i a partir del que queda del </a:t>
            </a:r>
            <a:r>
              <a:rPr lang="es-ES" sz="2000" dirty="0" err="1"/>
              <a:t>fol·licle</a:t>
            </a:r>
            <a:r>
              <a:rPr lang="es-ES" sz="2000" dirty="0"/>
              <a:t> </a:t>
            </a:r>
            <a:r>
              <a:rPr lang="es-ES" sz="2000" dirty="0" err="1"/>
              <a:t>després</a:t>
            </a:r>
            <a:r>
              <a:rPr lang="es-ES" sz="2000" dirty="0"/>
              <a:t> de </a:t>
            </a:r>
            <a:r>
              <a:rPr lang="es-ES" sz="2000" dirty="0" err="1"/>
              <a:t>l’alliberació</a:t>
            </a:r>
            <a:r>
              <a:rPr lang="es-ES" sz="2000" dirty="0"/>
              <a:t> de </a:t>
            </a:r>
            <a:r>
              <a:rPr lang="es-ES" sz="2000" dirty="0" err="1"/>
              <a:t>l’òvul</a:t>
            </a:r>
            <a:r>
              <a:rPr lang="es-ES" sz="2000" dirty="0"/>
              <a:t>, es forma el cos </a:t>
            </a:r>
            <a:r>
              <a:rPr lang="es-ES" sz="2000" dirty="0" err="1"/>
              <a:t>groc</a:t>
            </a:r>
            <a:r>
              <a:rPr lang="es-ES" sz="2000" dirty="0"/>
              <a:t> productor de progesterona. </a:t>
            </a:r>
          </a:p>
          <a:p>
            <a:pPr algn="just"/>
            <a:r>
              <a:rPr lang="es-ES" sz="2000" b="1" dirty="0"/>
              <a:t>Si hi ha </a:t>
            </a:r>
            <a:r>
              <a:rPr lang="es-ES" sz="2000" b="1" dirty="0" err="1"/>
              <a:t>embaràs</a:t>
            </a:r>
            <a:r>
              <a:rPr lang="es-ES" sz="2000" b="1" dirty="0"/>
              <a:t> el cos </a:t>
            </a:r>
            <a:r>
              <a:rPr lang="es-ES" sz="2000" b="1" dirty="0" err="1"/>
              <a:t>groc</a:t>
            </a:r>
            <a:r>
              <a:rPr lang="es-ES" sz="2000" b="1" dirty="0"/>
              <a:t> </a:t>
            </a:r>
            <a:r>
              <a:rPr lang="es-ES" sz="2000" b="1" dirty="0" err="1"/>
              <a:t>segueix</a:t>
            </a:r>
            <a:r>
              <a:rPr lang="es-ES" sz="2000" b="1" dirty="0"/>
              <a:t> </a:t>
            </a:r>
            <a:r>
              <a:rPr lang="es-ES" sz="2000" b="1" dirty="0" err="1"/>
              <a:t>creixent</a:t>
            </a:r>
            <a:r>
              <a:rPr lang="es-ES" sz="2000" b="1" dirty="0"/>
              <a:t> </a:t>
            </a:r>
            <a:r>
              <a:rPr lang="es-ES" sz="2000" dirty="0"/>
              <a:t>i </a:t>
            </a:r>
            <a:r>
              <a:rPr lang="es-ES" sz="2000" dirty="0" err="1"/>
              <a:t>produint</a:t>
            </a:r>
            <a:r>
              <a:rPr lang="es-ES" sz="2000" dirty="0"/>
              <a:t> progesterona </a:t>
            </a:r>
            <a:r>
              <a:rPr lang="es-ES" sz="2000" dirty="0" err="1"/>
              <a:t>fins</a:t>
            </a:r>
            <a:r>
              <a:rPr lang="es-ES" sz="2000" dirty="0"/>
              <a:t> al tercer mes de la </a:t>
            </a:r>
            <a:r>
              <a:rPr lang="es-ES" sz="2000" dirty="0" err="1"/>
              <a:t>gestació</a:t>
            </a:r>
            <a:r>
              <a:rPr lang="es-ES" sz="2000" dirty="0"/>
              <a:t>. </a:t>
            </a:r>
          </a:p>
          <a:p>
            <a:pPr algn="just"/>
            <a:r>
              <a:rPr lang="es-ES" sz="2000" b="1" dirty="0"/>
              <a:t>Si no hi ha </a:t>
            </a:r>
            <a:r>
              <a:rPr lang="es-ES" sz="2000" b="1" dirty="0" err="1"/>
              <a:t>fecundació</a:t>
            </a:r>
            <a:r>
              <a:rPr lang="es-ES" sz="2000" b="1" dirty="0"/>
              <a:t>, el cos </a:t>
            </a:r>
            <a:r>
              <a:rPr lang="es-ES" sz="2000" b="1" dirty="0" err="1"/>
              <a:t>groc</a:t>
            </a:r>
            <a:r>
              <a:rPr lang="es-ES" sz="2000" b="1" dirty="0"/>
              <a:t> </a:t>
            </a:r>
            <a:r>
              <a:rPr lang="es-ES" sz="2000" b="1" dirty="0" err="1"/>
              <a:t>desapareix</a:t>
            </a:r>
            <a:r>
              <a:rPr lang="es-ES" sz="2000" dirty="0"/>
              <a:t>, </a:t>
            </a:r>
            <a:r>
              <a:rPr lang="es-ES" sz="2000" dirty="0" err="1"/>
              <a:t>baixant</a:t>
            </a:r>
            <a:r>
              <a:rPr lang="es-ES" sz="2000" dirty="0"/>
              <a:t> </a:t>
            </a:r>
            <a:r>
              <a:rPr lang="es-ES" sz="2000" dirty="0" err="1"/>
              <a:t>els</a:t>
            </a:r>
            <a:r>
              <a:rPr lang="es-ES" sz="2000" dirty="0"/>
              <a:t> </a:t>
            </a:r>
            <a:r>
              <a:rPr lang="es-ES" sz="2000" dirty="0" err="1"/>
              <a:t>nivells</a:t>
            </a:r>
            <a:r>
              <a:rPr lang="es-ES" sz="2000" dirty="0"/>
              <a:t> de progesterona, el que provoca una </a:t>
            </a:r>
            <a:r>
              <a:rPr lang="es-ES" sz="2000" dirty="0" err="1"/>
              <a:t>alteració</a:t>
            </a:r>
            <a:r>
              <a:rPr lang="es-ES" sz="2000" dirty="0"/>
              <a:t> de la mucosa que </a:t>
            </a:r>
            <a:r>
              <a:rPr lang="es-ES" sz="2000" dirty="0" err="1"/>
              <a:t>recobreix</a:t>
            </a:r>
            <a:r>
              <a:rPr lang="es-ES" sz="2000" dirty="0"/>
              <a:t> la </a:t>
            </a:r>
            <a:r>
              <a:rPr lang="es-ES" sz="2000" dirty="0" err="1"/>
              <a:t>matriu</a:t>
            </a:r>
            <a:r>
              <a:rPr lang="es-ES" sz="2000" dirty="0"/>
              <a:t> (</a:t>
            </a:r>
            <a:r>
              <a:rPr lang="es-ES" sz="2000" dirty="0" err="1"/>
              <a:t>endometri</a:t>
            </a:r>
            <a:r>
              <a:rPr lang="es-ES" sz="2000" dirty="0"/>
              <a:t>) que es </a:t>
            </a:r>
            <a:r>
              <a:rPr lang="es-ES" sz="2000" dirty="0" err="1"/>
              <a:t>desprendrà</a:t>
            </a:r>
            <a:r>
              <a:rPr lang="es-ES" sz="2000" dirty="0"/>
              <a:t> </a:t>
            </a:r>
            <a:r>
              <a:rPr lang="es-ES" sz="2000" dirty="0" err="1"/>
              <a:t>juntament</a:t>
            </a:r>
            <a:r>
              <a:rPr lang="es-ES" sz="2000" dirty="0"/>
              <a:t> </a:t>
            </a:r>
            <a:r>
              <a:rPr lang="es-ES" sz="2000" dirty="0" err="1"/>
              <a:t>amb</a:t>
            </a:r>
            <a:r>
              <a:rPr lang="es-ES" sz="2000" dirty="0"/>
              <a:t> </a:t>
            </a:r>
            <a:r>
              <a:rPr lang="es-ES" sz="2000" dirty="0" err="1"/>
              <a:t>sang</a:t>
            </a:r>
            <a:r>
              <a:rPr lang="es-ES" sz="2000" dirty="0"/>
              <a:t> </a:t>
            </a:r>
            <a:r>
              <a:rPr lang="es-ES" sz="2000" dirty="0" err="1"/>
              <a:t>durant</a:t>
            </a:r>
            <a:r>
              <a:rPr lang="es-ES" sz="2000" dirty="0"/>
              <a:t> la </a:t>
            </a:r>
            <a:r>
              <a:rPr lang="es-ES" sz="2000" dirty="0" err="1"/>
              <a:t>menstruació</a:t>
            </a:r>
            <a:r>
              <a:rPr lang="es-ES" sz="2000" dirty="0"/>
              <a:t>.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95933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C626C-74B2-418B-BAC5-09364B6A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b="1" dirty="0" err="1">
                <a:solidFill>
                  <a:srgbClr val="C00000"/>
                </a:solidFill>
              </a:rPr>
              <a:t>Altres</a:t>
            </a:r>
            <a:r>
              <a:rPr lang="es-ES" sz="4000" b="1" dirty="0">
                <a:solidFill>
                  <a:srgbClr val="C00000"/>
                </a:solidFill>
              </a:rPr>
              <a:t> </a:t>
            </a:r>
            <a:r>
              <a:rPr lang="es-ES" sz="4000" b="1" dirty="0" err="1">
                <a:solidFill>
                  <a:srgbClr val="C00000"/>
                </a:solidFill>
              </a:rPr>
              <a:t>informacions</a:t>
            </a:r>
            <a:endParaRPr lang="es-E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Aquest</a:t>
            </a:r>
            <a:r>
              <a:rPr lang="es-ES" dirty="0"/>
              <a:t> cicle </a:t>
            </a:r>
            <a:r>
              <a:rPr lang="es-ES" dirty="0" err="1"/>
              <a:t>s’anirà</a:t>
            </a:r>
            <a:r>
              <a:rPr lang="es-ES" dirty="0"/>
              <a:t> </a:t>
            </a:r>
            <a:r>
              <a:rPr lang="es-ES" dirty="0" err="1"/>
              <a:t>repetint</a:t>
            </a:r>
            <a:r>
              <a:rPr lang="es-ES" dirty="0"/>
              <a:t> cada mes des de la </a:t>
            </a:r>
            <a:r>
              <a:rPr lang="es-ES" dirty="0" err="1"/>
              <a:t>pubertat</a:t>
            </a:r>
            <a:r>
              <a:rPr lang="es-ES" dirty="0"/>
              <a:t> </a:t>
            </a:r>
            <a:r>
              <a:rPr lang="es-ES" dirty="0" err="1"/>
              <a:t>fins</a:t>
            </a:r>
            <a:r>
              <a:rPr lang="es-ES" dirty="0"/>
              <a:t> a la </a:t>
            </a:r>
            <a:r>
              <a:rPr lang="es-ES" dirty="0" err="1"/>
              <a:t>menopausa</a:t>
            </a:r>
            <a:r>
              <a:rPr lang="es-ES" dirty="0"/>
              <a:t>, </a:t>
            </a:r>
            <a:r>
              <a:rPr lang="es-ES" dirty="0" err="1"/>
              <a:t>veient</a:t>
            </a:r>
            <a:r>
              <a:rPr lang="es-ES" dirty="0"/>
              <a:t>-se </a:t>
            </a:r>
            <a:r>
              <a:rPr lang="es-ES" dirty="0" err="1"/>
              <a:t>interromput</a:t>
            </a:r>
            <a:r>
              <a:rPr lang="es-ES" dirty="0"/>
              <a:t> en el cas de la </a:t>
            </a:r>
            <a:r>
              <a:rPr lang="es-ES" dirty="0" err="1"/>
              <a:t>existència</a:t>
            </a:r>
            <a:r>
              <a:rPr lang="es-ES" dirty="0"/>
              <a:t> </a:t>
            </a:r>
            <a:r>
              <a:rPr lang="es-ES" dirty="0" err="1"/>
              <a:t>d’embaràs</a:t>
            </a:r>
            <a:r>
              <a:rPr lang="es-ES" dirty="0"/>
              <a:t>.</a:t>
            </a:r>
          </a:p>
          <a:p>
            <a:r>
              <a:rPr lang="es-ES" dirty="0"/>
              <a:t>El cicle es presenta entre 23 i 35 </a:t>
            </a:r>
            <a:r>
              <a:rPr lang="es-ES" dirty="0" err="1"/>
              <a:t>dies</a:t>
            </a:r>
            <a:r>
              <a:rPr lang="es-ES" dirty="0"/>
              <a:t> i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duració</a:t>
            </a:r>
            <a:r>
              <a:rPr lang="es-ES" dirty="0"/>
              <a:t> de 2 a 7 </a:t>
            </a:r>
            <a:r>
              <a:rPr lang="es-ES" dirty="0" err="1"/>
              <a:t>dies</a:t>
            </a:r>
            <a:r>
              <a:rPr lang="es-ES" dirty="0"/>
              <a:t>.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freqüent</a:t>
            </a:r>
            <a:r>
              <a:rPr lang="es-ES" dirty="0"/>
              <a:t> que es </a:t>
            </a:r>
            <a:r>
              <a:rPr lang="es-ES" dirty="0" err="1"/>
              <a:t>presentin</a:t>
            </a:r>
            <a:r>
              <a:rPr lang="es-ES" dirty="0"/>
              <a:t> cicles </a:t>
            </a:r>
            <a:r>
              <a:rPr lang="es-ES" dirty="0" err="1"/>
              <a:t>irregulars</a:t>
            </a:r>
            <a:r>
              <a:rPr lang="es-ES" dirty="0"/>
              <a:t> </a:t>
            </a:r>
            <a:r>
              <a:rPr lang="es-ES" dirty="0" err="1"/>
              <a:t>durant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primers</a:t>
            </a:r>
            <a:r>
              <a:rPr lang="es-ES" dirty="0"/>
              <a:t> </a:t>
            </a:r>
            <a:r>
              <a:rPr lang="es-ES" dirty="0" err="1"/>
              <a:t>anys</a:t>
            </a:r>
            <a:r>
              <a:rPr lang="es-ES" dirty="0"/>
              <a:t> i a mida que la dona </a:t>
            </a:r>
            <a:r>
              <a:rPr lang="es-ES" dirty="0" err="1"/>
              <a:t>s’apropa</a:t>
            </a:r>
            <a:r>
              <a:rPr lang="es-ES" dirty="0"/>
              <a:t> a la </a:t>
            </a:r>
            <a:r>
              <a:rPr lang="es-ES" dirty="0" err="1"/>
              <a:t>menopausa</a:t>
            </a:r>
            <a:r>
              <a:rPr lang="es-ES" dirty="0"/>
              <a:t>.</a:t>
            </a:r>
          </a:p>
          <a:p>
            <a:pPr fontAlgn="base"/>
            <a:r>
              <a:rPr lang="es-ES" dirty="0" err="1"/>
              <a:t>L’edat</a:t>
            </a:r>
            <a:r>
              <a:rPr lang="es-ES" dirty="0"/>
              <a:t> de la menarquia o </a:t>
            </a:r>
            <a:r>
              <a:rPr lang="es-ES" dirty="0" err="1"/>
              <a:t>aparició</a:t>
            </a:r>
            <a:r>
              <a:rPr lang="es-ES" dirty="0"/>
              <a:t> de la primera regla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establir</a:t>
            </a:r>
            <a:r>
              <a:rPr lang="es-ES" dirty="0"/>
              <a:t>-se entre </a:t>
            </a:r>
            <a:r>
              <a:rPr lang="es-ES" dirty="0" err="1"/>
              <a:t>els</a:t>
            </a:r>
            <a:r>
              <a:rPr lang="es-ES" dirty="0"/>
              <a:t> 8 i </a:t>
            </a:r>
            <a:r>
              <a:rPr lang="es-ES" dirty="0" err="1"/>
              <a:t>els</a:t>
            </a:r>
            <a:r>
              <a:rPr lang="es-ES" dirty="0"/>
              <a:t> 16 </a:t>
            </a:r>
            <a:r>
              <a:rPr lang="es-ES" dirty="0" err="1"/>
              <a:t>anys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Picture 6" descr="Resultat d'imatges de soy ciclica lola vendetta">
            <a:extLst>
              <a:ext uri="{FF2B5EF4-FFF2-40B4-BE49-F238E27FC236}">
                <a16:creationId xmlns:a16="http://schemas.microsoft.com/office/drawing/2014/main" id="{E077A6A8-636B-49CD-86C5-3BE39D85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80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700</Words>
  <Application>Microsoft Office PowerPoint</Application>
  <PresentationFormat>Panorámica</PresentationFormat>
  <Paragraphs>63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Tema de Office</vt:lpstr>
      <vt:lpstr>La menstruació i el cicle menstrual</vt:lpstr>
      <vt:lpstr>Mite o veritat?</vt:lpstr>
      <vt:lpstr>Presentación de PowerPoint</vt:lpstr>
      <vt:lpstr>La menstruació</vt:lpstr>
      <vt:lpstr>El cicle menstrual</vt:lpstr>
      <vt:lpstr>Presentación de PowerPoint</vt:lpstr>
      <vt:lpstr>Presentación de PowerPoint</vt:lpstr>
      <vt:lpstr>Presentación de PowerPoint</vt:lpstr>
      <vt:lpstr>Presentación de PowerPoint</vt:lpstr>
      <vt:lpstr>La fecundació</vt:lpstr>
      <vt:lpstr>Feina optativa – Comentari d’un article</vt:lpstr>
      <vt:lpstr>L’esterilitat i tècniques de reproducció assistida</vt:lpstr>
      <vt:lpstr>Tècniques de reproducció assistida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</dc:creator>
  <cp:lastModifiedBy>Clara</cp:lastModifiedBy>
  <cp:revision>20</cp:revision>
  <dcterms:created xsi:type="dcterms:W3CDTF">2018-12-13T15:07:36Z</dcterms:created>
  <dcterms:modified xsi:type="dcterms:W3CDTF">2019-01-07T21:22:54Z</dcterms:modified>
</cp:coreProperties>
</file>