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5"/>
  </p:notesMasterIdLst>
  <p:sldIdLst>
    <p:sldId id="256" r:id="rId2"/>
    <p:sldId id="257" r:id="rId3"/>
    <p:sldId id="259" r:id="rId4"/>
    <p:sldId id="258" r:id="rId5"/>
    <p:sldId id="260" r:id="rId6"/>
    <p:sldId id="261" r:id="rId7"/>
    <p:sldId id="262" r:id="rId8"/>
    <p:sldId id="265" r:id="rId9"/>
    <p:sldId id="266" r:id="rId10"/>
    <p:sldId id="263" r:id="rId11"/>
    <p:sldId id="264" r:id="rId12"/>
    <p:sldId id="267" r:id="rId13"/>
    <p:sldId id="268" r:id="rId14"/>
    <p:sldId id="269" r:id="rId15"/>
    <p:sldId id="270" r:id="rId16"/>
    <p:sldId id="271" r:id="rId17"/>
    <p:sldId id="272" r:id="rId18"/>
    <p:sldId id="273" r:id="rId19"/>
    <p:sldId id="276" r:id="rId20"/>
    <p:sldId id="274" r:id="rId21"/>
    <p:sldId id="275"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310" r:id="rId41"/>
    <p:sldId id="311" r:id="rId42"/>
    <p:sldId id="309" r:id="rId43"/>
    <p:sldId id="297" r:id="rId44"/>
    <p:sldId id="298" r:id="rId45"/>
    <p:sldId id="301" r:id="rId46"/>
    <p:sldId id="302" r:id="rId47"/>
    <p:sldId id="299" r:id="rId48"/>
    <p:sldId id="303" r:id="rId49"/>
    <p:sldId id="304" r:id="rId50"/>
    <p:sldId id="305" r:id="rId51"/>
    <p:sldId id="306" r:id="rId52"/>
    <p:sldId id="308" r:id="rId53"/>
    <p:sldId id="307" r:id="rId54"/>
  </p:sldIdLst>
  <p:sldSz cx="9144000" cy="6858000" type="screen4x3"/>
  <p:notesSz cx="6858000" cy="9144000"/>
  <p:defaultText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C1AAF7-2CAF-440A-91EE-ED93DC8717DA}" type="datetimeFigureOut">
              <a:rPr lang="es-ES" smtClean="0"/>
              <a:t>04/03/2015</a:t>
            </a:fld>
            <a:endParaRPr lang="es-ES"/>
          </a:p>
        </p:txBody>
      </p:sp>
      <p:sp>
        <p:nvSpPr>
          <p:cNvPr id="4" name="Marcador de imagen d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3A1688-2FC2-455B-A221-40ED475BDD64}" type="slidenum">
              <a:rPr lang="es-ES" smtClean="0"/>
              <a:t>‹Nº›</a:t>
            </a:fld>
            <a:endParaRPr lang="es-ES"/>
          </a:p>
        </p:txBody>
      </p:sp>
    </p:spTree>
    <p:extLst>
      <p:ext uri="{BB962C8B-B14F-4D97-AF65-F5344CB8AC3E}">
        <p14:creationId xmlns:p14="http://schemas.microsoft.com/office/powerpoint/2010/main" val="14939105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103A1688-2FC2-455B-A221-40ED475BDD64}" type="slidenum">
              <a:rPr lang="es-ES" smtClean="0"/>
              <a:t>23</a:t>
            </a:fld>
            <a:endParaRPr lang="es-ES"/>
          </a:p>
        </p:txBody>
      </p:sp>
    </p:spTree>
    <p:extLst>
      <p:ext uri="{BB962C8B-B14F-4D97-AF65-F5344CB8AC3E}">
        <p14:creationId xmlns:p14="http://schemas.microsoft.com/office/powerpoint/2010/main" val="19165255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ca-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ca-ES"/>
          </a:p>
        </p:txBody>
      </p:sp>
      <p:sp>
        <p:nvSpPr>
          <p:cNvPr id="4" name="3 Marcador de fecha"/>
          <p:cNvSpPr>
            <a:spLocks noGrp="1"/>
          </p:cNvSpPr>
          <p:nvPr>
            <p:ph type="dt" sz="half" idx="10"/>
          </p:nvPr>
        </p:nvSpPr>
        <p:spPr/>
        <p:txBody>
          <a:bodyPr/>
          <a:lstStyle/>
          <a:p>
            <a:fld id="{4C956158-05F9-498B-9255-113E7B48C0AB}" type="datetimeFigureOut">
              <a:rPr lang="ca-ES" smtClean="0"/>
              <a:t>04/03/2015</a:t>
            </a:fld>
            <a:endParaRPr lang="ca-ES"/>
          </a:p>
        </p:txBody>
      </p:sp>
      <p:sp>
        <p:nvSpPr>
          <p:cNvPr id="5" name="4 Marcador de pie de página"/>
          <p:cNvSpPr>
            <a:spLocks noGrp="1"/>
          </p:cNvSpPr>
          <p:nvPr>
            <p:ph type="ftr" sz="quarter" idx="11"/>
          </p:nvPr>
        </p:nvSpPr>
        <p:spPr/>
        <p:txBody>
          <a:bodyPr/>
          <a:lstStyle/>
          <a:p>
            <a:endParaRPr lang="ca-ES"/>
          </a:p>
        </p:txBody>
      </p:sp>
      <p:sp>
        <p:nvSpPr>
          <p:cNvPr id="6" name="5 Marcador de número de diapositiva"/>
          <p:cNvSpPr>
            <a:spLocks noGrp="1"/>
          </p:cNvSpPr>
          <p:nvPr>
            <p:ph type="sldNum" sz="quarter" idx="12"/>
          </p:nvPr>
        </p:nvSpPr>
        <p:spPr/>
        <p:txBody>
          <a:bodyPr/>
          <a:lstStyle/>
          <a:p>
            <a:fld id="{7A05ADB4-DE58-4D0F-BF5B-78415F95B43F}" type="slidenum">
              <a:rPr lang="ca-ES" smtClean="0"/>
              <a:t>‹Nº›</a:t>
            </a:fld>
            <a:endParaRPr lang="ca-ES"/>
          </a:p>
        </p:txBody>
      </p:sp>
    </p:spTree>
    <p:extLst>
      <p:ext uri="{BB962C8B-B14F-4D97-AF65-F5344CB8AC3E}">
        <p14:creationId xmlns:p14="http://schemas.microsoft.com/office/powerpoint/2010/main" val="16613297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ca-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ca-ES"/>
          </a:p>
        </p:txBody>
      </p:sp>
      <p:sp>
        <p:nvSpPr>
          <p:cNvPr id="4" name="3 Marcador de fecha"/>
          <p:cNvSpPr>
            <a:spLocks noGrp="1"/>
          </p:cNvSpPr>
          <p:nvPr>
            <p:ph type="dt" sz="half" idx="10"/>
          </p:nvPr>
        </p:nvSpPr>
        <p:spPr/>
        <p:txBody>
          <a:bodyPr/>
          <a:lstStyle/>
          <a:p>
            <a:fld id="{4C956158-05F9-498B-9255-113E7B48C0AB}" type="datetimeFigureOut">
              <a:rPr lang="ca-ES" smtClean="0"/>
              <a:t>04/03/2015</a:t>
            </a:fld>
            <a:endParaRPr lang="ca-ES"/>
          </a:p>
        </p:txBody>
      </p:sp>
      <p:sp>
        <p:nvSpPr>
          <p:cNvPr id="5" name="4 Marcador de pie de página"/>
          <p:cNvSpPr>
            <a:spLocks noGrp="1"/>
          </p:cNvSpPr>
          <p:nvPr>
            <p:ph type="ftr" sz="quarter" idx="11"/>
          </p:nvPr>
        </p:nvSpPr>
        <p:spPr/>
        <p:txBody>
          <a:bodyPr/>
          <a:lstStyle/>
          <a:p>
            <a:endParaRPr lang="ca-ES"/>
          </a:p>
        </p:txBody>
      </p:sp>
      <p:sp>
        <p:nvSpPr>
          <p:cNvPr id="6" name="5 Marcador de número de diapositiva"/>
          <p:cNvSpPr>
            <a:spLocks noGrp="1"/>
          </p:cNvSpPr>
          <p:nvPr>
            <p:ph type="sldNum" sz="quarter" idx="12"/>
          </p:nvPr>
        </p:nvSpPr>
        <p:spPr/>
        <p:txBody>
          <a:bodyPr/>
          <a:lstStyle/>
          <a:p>
            <a:fld id="{7A05ADB4-DE58-4D0F-BF5B-78415F95B43F}" type="slidenum">
              <a:rPr lang="ca-ES" smtClean="0"/>
              <a:t>‹Nº›</a:t>
            </a:fld>
            <a:endParaRPr lang="ca-ES"/>
          </a:p>
        </p:txBody>
      </p:sp>
    </p:spTree>
    <p:extLst>
      <p:ext uri="{BB962C8B-B14F-4D97-AF65-F5344CB8AC3E}">
        <p14:creationId xmlns:p14="http://schemas.microsoft.com/office/powerpoint/2010/main" val="6030479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ca-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ca-ES"/>
          </a:p>
        </p:txBody>
      </p:sp>
      <p:sp>
        <p:nvSpPr>
          <p:cNvPr id="4" name="3 Marcador de fecha"/>
          <p:cNvSpPr>
            <a:spLocks noGrp="1"/>
          </p:cNvSpPr>
          <p:nvPr>
            <p:ph type="dt" sz="half" idx="10"/>
          </p:nvPr>
        </p:nvSpPr>
        <p:spPr/>
        <p:txBody>
          <a:bodyPr/>
          <a:lstStyle/>
          <a:p>
            <a:fld id="{4C956158-05F9-498B-9255-113E7B48C0AB}" type="datetimeFigureOut">
              <a:rPr lang="ca-ES" smtClean="0"/>
              <a:t>04/03/2015</a:t>
            </a:fld>
            <a:endParaRPr lang="ca-ES"/>
          </a:p>
        </p:txBody>
      </p:sp>
      <p:sp>
        <p:nvSpPr>
          <p:cNvPr id="5" name="4 Marcador de pie de página"/>
          <p:cNvSpPr>
            <a:spLocks noGrp="1"/>
          </p:cNvSpPr>
          <p:nvPr>
            <p:ph type="ftr" sz="quarter" idx="11"/>
          </p:nvPr>
        </p:nvSpPr>
        <p:spPr/>
        <p:txBody>
          <a:bodyPr/>
          <a:lstStyle/>
          <a:p>
            <a:endParaRPr lang="ca-ES"/>
          </a:p>
        </p:txBody>
      </p:sp>
      <p:sp>
        <p:nvSpPr>
          <p:cNvPr id="6" name="5 Marcador de número de diapositiva"/>
          <p:cNvSpPr>
            <a:spLocks noGrp="1"/>
          </p:cNvSpPr>
          <p:nvPr>
            <p:ph type="sldNum" sz="quarter" idx="12"/>
          </p:nvPr>
        </p:nvSpPr>
        <p:spPr/>
        <p:txBody>
          <a:bodyPr/>
          <a:lstStyle/>
          <a:p>
            <a:fld id="{7A05ADB4-DE58-4D0F-BF5B-78415F95B43F}" type="slidenum">
              <a:rPr lang="ca-ES" smtClean="0"/>
              <a:t>‹Nº›</a:t>
            </a:fld>
            <a:endParaRPr lang="ca-ES"/>
          </a:p>
        </p:txBody>
      </p:sp>
    </p:spTree>
    <p:extLst>
      <p:ext uri="{BB962C8B-B14F-4D97-AF65-F5344CB8AC3E}">
        <p14:creationId xmlns:p14="http://schemas.microsoft.com/office/powerpoint/2010/main" val="21753076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ca-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ca-ES"/>
          </a:p>
        </p:txBody>
      </p:sp>
      <p:sp>
        <p:nvSpPr>
          <p:cNvPr id="4" name="3 Marcador de fecha"/>
          <p:cNvSpPr>
            <a:spLocks noGrp="1"/>
          </p:cNvSpPr>
          <p:nvPr>
            <p:ph type="dt" sz="half" idx="10"/>
          </p:nvPr>
        </p:nvSpPr>
        <p:spPr/>
        <p:txBody>
          <a:bodyPr/>
          <a:lstStyle/>
          <a:p>
            <a:fld id="{4C956158-05F9-498B-9255-113E7B48C0AB}" type="datetimeFigureOut">
              <a:rPr lang="ca-ES" smtClean="0"/>
              <a:t>04/03/2015</a:t>
            </a:fld>
            <a:endParaRPr lang="ca-ES"/>
          </a:p>
        </p:txBody>
      </p:sp>
      <p:sp>
        <p:nvSpPr>
          <p:cNvPr id="5" name="4 Marcador de pie de página"/>
          <p:cNvSpPr>
            <a:spLocks noGrp="1"/>
          </p:cNvSpPr>
          <p:nvPr>
            <p:ph type="ftr" sz="quarter" idx="11"/>
          </p:nvPr>
        </p:nvSpPr>
        <p:spPr/>
        <p:txBody>
          <a:bodyPr/>
          <a:lstStyle/>
          <a:p>
            <a:endParaRPr lang="ca-ES"/>
          </a:p>
        </p:txBody>
      </p:sp>
      <p:sp>
        <p:nvSpPr>
          <p:cNvPr id="6" name="5 Marcador de número de diapositiva"/>
          <p:cNvSpPr>
            <a:spLocks noGrp="1"/>
          </p:cNvSpPr>
          <p:nvPr>
            <p:ph type="sldNum" sz="quarter" idx="12"/>
          </p:nvPr>
        </p:nvSpPr>
        <p:spPr/>
        <p:txBody>
          <a:bodyPr/>
          <a:lstStyle/>
          <a:p>
            <a:fld id="{7A05ADB4-DE58-4D0F-BF5B-78415F95B43F}" type="slidenum">
              <a:rPr lang="ca-ES" smtClean="0"/>
              <a:t>‹Nº›</a:t>
            </a:fld>
            <a:endParaRPr lang="ca-ES"/>
          </a:p>
        </p:txBody>
      </p:sp>
    </p:spTree>
    <p:extLst>
      <p:ext uri="{BB962C8B-B14F-4D97-AF65-F5344CB8AC3E}">
        <p14:creationId xmlns:p14="http://schemas.microsoft.com/office/powerpoint/2010/main" val="14849909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ca-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4C956158-05F9-498B-9255-113E7B48C0AB}" type="datetimeFigureOut">
              <a:rPr lang="ca-ES" smtClean="0"/>
              <a:t>04/03/2015</a:t>
            </a:fld>
            <a:endParaRPr lang="ca-ES"/>
          </a:p>
        </p:txBody>
      </p:sp>
      <p:sp>
        <p:nvSpPr>
          <p:cNvPr id="5" name="4 Marcador de pie de página"/>
          <p:cNvSpPr>
            <a:spLocks noGrp="1"/>
          </p:cNvSpPr>
          <p:nvPr>
            <p:ph type="ftr" sz="quarter" idx="11"/>
          </p:nvPr>
        </p:nvSpPr>
        <p:spPr/>
        <p:txBody>
          <a:bodyPr/>
          <a:lstStyle/>
          <a:p>
            <a:endParaRPr lang="ca-ES"/>
          </a:p>
        </p:txBody>
      </p:sp>
      <p:sp>
        <p:nvSpPr>
          <p:cNvPr id="6" name="5 Marcador de número de diapositiva"/>
          <p:cNvSpPr>
            <a:spLocks noGrp="1"/>
          </p:cNvSpPr>
          <p:nvPr>
            <p:ph type="sldNum" sz="quarter" idx="12"/>
          </p:nvPr>
        </p:nvSpPr>
        <p:spPr/>
        <p:txBody>
          <a:bodyPr/>
          <a:lstStyle/>
          <a:p>
            <a:fld id="{7A05ADB4-DE58-4D0F-BF5B-78415F95B43F}" type="slidenum">
              <a:rPr lang="ca-ES" smtClean="0"/>
              <a:t>‹Nº›</a:t>
            </a:fld>
            <a:endParaRPr lang="ca-ES"/>
          </a:p>
        </p:txBody>
      </p:sp>
    </p:spTree>
    <p:extLst>
      <p:ext uri="{BB962C8B-B14F-4D97-AF65-F5344CB8AC3E}">
        <p14:creationId xmlns:p14="http://schemas.microsoft.com/office/powerpoint/2010/main" val="2374397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ca-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ca-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ca-ES"/>
          </a:p>
        </p:txBody>
      </p:sp>
      <p:sp>
        <p:nvSpPr>
          <p:cNvPr id="5" name="4 Marcador de fecha"/>
          <p:cNvSpPr>
            <a:spLocks noGrp="1"/>
          </p:cNvSpPr>
          <p:nvPr>
            <p:ph type="dt" sz="half" idx="10"/>
          </p:nvPr>
        </p:nvSpPr>
        <p:spPr/>
        <p:txBody>
          <a:bodyPr/>
          <a:lstStyle/>
          <a:p>
            <a:fld id="{4C956158-05F9-498B-9255-113E7B48C0AB}" type="datetimeFigureOut">
              <a:rPr lang="ca-ES" smtClean="0"/>
              <a:t>04/03/2015</a:t>
            </a:fld>
            <a:endParaRPr lang="ca-ES"/>
          </a:p>
        </p:txBody>
      </p:sp>
      <p:sp>
        <p:nvSpPr>
          <p:cNvPr id="6" name="5 Marcador de pie de página"/>
          <p:cNvSpPr>
            <a:spLocks noGrp="1"/>
          </p:cNvSpPr>
          <p:nvPr>
            <p:ph type="ftr" sz="quarter" idx="11"/>
          </p:nvPr>
        </p:nvSpPr>
        <p:spPr/>
        <p:txBody>
          <a:bodyPr/>
          <a:lstStyle/>
          <a:p>
            <a:endParaRPr lang="ca-ES"/>
          </a:p>
        </p:txBody>
      </p:sp>
      <p:sp>
        <p:nvSpPr>
          <p:cNvPr id="7" name="6 Marcador de número de diapositiva"/>
          <p:cNvSpPr>
            <a:spLocks noGrp="1"/>
          </p:cNvSpPr>
          <p:nvPr>
            <p:ph type="sldNum" sz="quarter" idx="12"/>
          </p:nvPr>
        </p:nvSpPr>
        <p:spPr/>
        <p:txBody>
          <a:bodyPr/>
          <a:lstStyle/>
          <a:p>
            <a:fld id="{7A05ADB4-DE58-4D0F-BF5B-78415F95B43F}" type="slidenum">
              <a:rPr lang="ca-ES" smtClean="0"/>
              <a:t>‹Nº›</a:t>
            </a:fld>
            <a:endParaRPr lang="ca-ES"/>
          </a:p>
        </p:txBody>
      </p:sp>
    </p:spTree>
    <p:extLst>
      <p:ext uri="{BB962C8B-B14F-4D97-AF65-F5344CB8AC3E}">
        <p14:creationId xmlns:p14="http://schemas.microsoft.com/office/powerpoint/2010/main" val="12926788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ca-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ca-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ca-ES"/>
          </a:p>
        </p:txBody>
      </p:sp>
      <p:sp>
        <p:nvSpPr>
          <p:cNvPr id="7" name="6 Marcador de fecha"/>
          <p:cNvSpPr>
            <a:spLocks noGrp="1"/>
          </p:cNvSpPr>
          <p:nvPr>
            <p:ph type="dt" sz="half" idx="10"/>
          </p:nvPr>
        </p:nvSpPr>
        <p:spPr/>
        <p:txBody>
          <a:bodyPr/>
          <a:lstStyle/>
          <a:p>
            <a:fld id="{4C956158-05F9-498B-9255-113E7B48C0AB}" type="datetimeFigureOut">
              <a:rPr lang="ca-ES" smtClean="0"/>
              <a:t>04/03/2015</a:t>
            </a:fld>
            <a:endParaRPr lang="ca-ES"/>
          </a:p>
        </p:txBody>
      </p:sp>
      <p:sp>
        <p:nvSpPr>
          <p:cNvPr id="8" name="7 Marcador de pie de página"/>
          <p:cNvSpPr>
            <a:spLocks noGrp="1"/>
          </p:cNvSpPr>
          <p:nvPr>
            <p:ph type="ftr" sz="quarter" idx="11"/>
          </p:nvPr>
        </p:nvSpPr>
        <p:spPr/>
        <p:txBody>
          <a:bodyPr/>
          <a:lstStyle/>
          <a:p>
            <a:endParaRPr lang="ca-ES"/>
          </a:p>
        </p:txBody>
      </p:sp>
      <p:sp>
        <p:nvSpPr>
          <p:cNvPr id="9" name="8 Marcador de número de diapositiva"/>
          <p:cNvSpPr>
            <a:spLocks noGrp="1"/>
          </p:cNvSpPr>
          <p:nvPr>
            <p:ph type="sldNum" sz="quarter" idx="12"/>
          </p:nvPr>
        </p:nvSpPr>
        <p:spPr/>
        <p:txBody>
          <a:bodyPr/>
          <a:lstStyle/>
          <a:p>
            <a:fld id="{7A05ADB4-DE58-4D0F-BF5B-78415F95B43F}" type="slidenum">
              <a:rPr lang="ca-ES" smtClean="0"/>
              <a:t>‹Nº›</a:t>
            </a:fld>
            <a:endParaRPr lang="ca-ES"/>
          </a:p>
        </p:txBody>
      </p:sp>
    </p:spTree>
    <p:extLst>
      <p:ext uri="{BB962C8B-B14F-4D97-AF65-F5344CB8AC3E}">
        <p14:creationId xmlns:p14="http://schemas.microsoft.com/office/powerpoint/2010/main" val="20568263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ca-ES"/>
          </a:p>
        </p:txBody>
      </p:sp>
      <p:sp>
        <p:nvSpPr>
          <p:cNvPr id="3" name="2 Marcador de fecha"/>
          <p:cNvSpPr>
            <a:spLocks noGrp="1"/>
          </p:cNvSpPr>
          <p:nvPr>
            <p:ph type="dt" sz="half" idx="10"/>
          </p:nvPr>
        </p:nvSpPr>
        <p:spPr/>
        <p:txBody>
          <a:bodyPr/>
          <a:lstStyle/>
          <a:p>
            <a:fld id="{4C956158-05F9-498B-9255-113E7B48C0AB}" type="datetimeFigureOut">
              <a:rPr lang="ca-ES" smtClean="0"/>
              <a:t>04/03/2015</a:t>
            </a:fld>
            <a:endParaRPr lang="ca-ES"/>
          </a:p>
        </p:txBody>
      </p:sp>
      <p:sp>
        <p:nvSpPr>
          <p:cNvPr id="4" name="3 Marcador de pie de página"/>
          <p:cNvSpPr>
            <a:spLocks noGrp="1"/>
          </p:cNvSpPr>
          <p:nvPr>
            <p:ph type="ftr" sz="quarter" idx="11"/>
          </p:nvPr>
        </p:nvSpPr>
        <p:spPr/>
        <p:txBody>
          <a:bodyPr/>
          <a:lstStyle/>
          <a:p>
            <a:endParaRPr lang="ca-ES"/>
          </a:p>
        </p:txBody>
      </p:sp>
      <p:sp>
        <p:nvSpPr>
          <p:cNvPr id="5" name="4 Marcador de número de diapositiva"/>
          <p:cNvSpPr>
            <a:spLocks noGrp="1"/>
          </p:cNvSpPr>
          <p:nvPr>
            <p:ph type="sldNum" sz="quarter" idx="12"/>
          </p:nvPr>
        </p:nvSpPr>
        <p:spPr/>
        <p:txBody>
          <a:bodyPr/>
          <a:lstStyle/>
          <a:p>
            <a:fld id="{7A05ADB4-DE58-4D0F-BF5B-78415F95B43F}" type="slidenum">
              <a:rPr lang="ca-ES" smtClean="0"/>
              <a:t>‹Nº›</a:t>
            </a:fld>
            <a:endParaRPr lang="ca-ES"/>
          </a:p>
        </p:txBody>
      </p:sp>
    </p:spTree>
    <p:extLst>
      <p:ext uri="{BB962C8B-B14F-4D97-AF65-F5344CB8AC3E}">
        <p14:creationId xmlns:p14="http://schemas.microsoft.com/office/powerpoint/2010/main" val="38963722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4C956158-05F9-498B-9255-113E7B48C0AB}" type="datetimeFigureOut">
              <a:rPr lang="ca-ES" smtClean="0"/>
              <a:t>04/03/2015</a:t>
            </a:fld>
            <a:endParaRPr lang="ca-ES"/>
          </a:p>
        </p:txBody>
      </p:sp>
      <p:sp>
        <p:nvSpPr>
          <p:cNvPr id="3" name="2 Marcador de pie de página"/>
          <p:cNvSpPr>
            <a:spLocks noGrp="1"/>
          </p:cNvSpPr>
          <p:nvPr>
            <p:ph type="ftr" sz="quarter" idx="11"/>
          </p:nvPr>
        </p:nvSpPr>
        <p:spPr/>
        <p:txBody>
          <a:bodyPr/>
          <a:lstStyle/>
          <a:p>
            <a:endParaRPr lang="ca-ES"/>
          </a:p>
        </p:txBody>
      </p:sp>
      <p:sp>
        <p:nvSpPr>
          <p:cNvPr id="4" name="3 Marcador de número de diapositiva"/>
          <p:cNvSpPr>
            <a:spLocks noGrp="1"/>
          </p:cNvSpPr>
          <p:nvPr>
            <p:ph type="sldNum" sz="quarter" idx="12"/>
          </p:nvPr>
        </p:nvSpPr>
        <p:spPr/>
        <p:txBody>
          <a:bodyPr/>
          <a:lstStyle/>
          <a:p>
            <a:fld id="{7A05ADB4-DE58-4D0F-BF5B-78415F95B43F}" type="slidenum">
              <a:rPr lang="ca-ES" smtClean="0"/>
              <a:t>‹Nº›</a:t>
            </a:fld>
            <a:endParaRPr lang="ca-ES"/>
          </a:p>
        </p:txBody>
      </p:sp>
    </p:spTree>
    <p:extLst>
      <p:ext uri="{BB962C8B-B14F-4D97-AF65-F5344CB8AC3E}">
        <p14:creationId xmlns:p14="http://schemas.microsoft.com/office/powerpoint/2010/main" val="751133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ca-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ca-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C956158-05F9-498B-9255-113E7B48C0AB}" type="datetimeFigureOut">
              <a:rPr lang="ca-ES" smtClean="0"/>
              <a:t>04/03/2015</a:t>
            </a:fld>
            <a:endParaRPr lang="ca-ES"/>
          </a:p>
        </p:txBody>
      </p:sp>
      <p:sp>
        <p:nvSpPr>
          <p:cNvPr id="6" name="5 Marcador de pie de página"/>
          <p:cNvSpPr>
            <a:spLocks noGrp="1"/>
          </p:cNvSpPr>
          <p:nvPr>
            <p:ph type="ftr" sz="quarter" idx="11"/>
          </p:nvPr>
        </p:nvSpPr>
        <p:spPr/>
        <p:txBody>
          <a:bodyPr/>
          <a:lstStyle/>
          <a:p>
            <a:endParaRPr lang="ca-ES"/>
          </a:p>
        </p:txBody>
      </p:sp>
      <p:sp>
        <p:nvSpPr>
          <p:cNvPr id="7" name="6 Marcador de número de diapositiva"/>
          <p:cNvSpPr>
            <a:spLocks noGrp="1"/>
          </p:cNvSpPr>
          <p:nvPr>
            <p:ph type="sldNum" sz="quarter" idx="12"/>
          </p:nvPr>
        </p:nvSpPr>
        <p:spPr/>
        <p:txBody>
          <a:bodyPr/>
          <a:lstStyle/>
          <a:p>
            <a:fld id="{7A05ADB4-DE58-4D0F-BF5B-78415F95B43F}" type="slidenum">
              <a:rPr lang="ca-ES" smtClean="0"/>
              <a:t>‹Nº›</a:t>
            </a:fld>
            <a:endParaRPr lang="ca-ES"/>
          </a:p>
        </p:txBody>
      </p:sp>
    </p:spTree>
    <p:extLst>
      <p:ext uri="{BB962C8B-B14F-4D97-AF65-F5344CB8AC3E}">
        <p14:creationId xmlns:p14="http://schemas.microsoft.com/office/powerpoint/2010/main" val="12116156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ca-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a-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C956158-05F9-498B-9255-113E7B48C0AB}" type="datetimeFigureOut">
              <a:rPr lang="ca-ES" smtClean="0"/>
              <a:t>04/03/2015</a:t>
            </a:fld>
            <a:endParaRPr lang="ca-ES"/>
          </a:p>
        </p:txBody>
      </p:sp>
      <p:sp>
        <p:nvSpPr>
          <p:cNvPr id="6" name="5 Marcador de pie de página"/>
          <p:cNvSpPr>
            <a:spLocks noGrp="1"/>
          </p:cNvSpPr>
          <p:nvPr>
            <p:ph type="ftr" sz="quarter" idx="11"/>
          </p:nvPr>
        </p:nvSpPr>
        <p:spPr/>
        <p:txBody>
          <a:bodyPr/>
          <a:lstStyle/>
          <a:p>
            <a:endParaRPr lang="ca-ES"/>
          </a:p>
        </p:txBody>
      </p:sp>
      <p:sp>
        <p:nvSpPr>
          <p:cNvPr id="7" name="6 Marcador de número de diapositiva"/>
          <p:cNvSpPr>
            <a:spLocks noGrp="1"/>
          </p:cNvSpPr>
          <p:nvPr>
            <p:ph type="sldNum" sz="quarter" idx="12"/>
          </p:nvPr>
        </p:nvSpPr>
        <p:spPr/>
        <p:txBody>
          <a:bodyPr/>
          <a:lstStyle/>
          <a:p>
            <a:fld id="{7A05ADB4-DE58-4D0F-BF5B-78415F95B43F}" type="slidenum">
              <a:rPr lang="ca-ES" smtClean="0"/>
              <a:t>‹Nº›</a:t>
            </a:fld>
            <a:endParaRPr lang="ca-ES"/>
          </a:p>
        </p:txBody>
      </p:sp>
    </p:spTree>
    <p:extLst>
      <p:ext uri="{BB962C8B-B14F-4D97-AF65-F5344CB8AC3E}">
        <p14:creationId xmlns:p14="http://schemas.microsoft.com/office/powerpoint/2010/main" val="1372247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20000" b="-20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ca-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ca-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956158-05F9-498B-9255-113E7B48C0AB}" type="datetimeFigureOut">
              <a:rPr lang="ca-ES" smtClean="0"/>
              <a:t>04/03/2015</a:t>
            </a:fld>
            <a:endParaRPr lang="ca-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a-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05ADB4-DE58-4D0F-BF5B-78415F95B43F}" type="slidenum">
              <a:rPr lang="ca-ES" smtClean="0"/>
              <a:t>‹Nº›</a:t>
            </a:fld>
            <a:endParaRPr lang="ca-ES"/>
          </a:p>
        </p:txBody>
      </p:sp>
    </p:spTree>
    <p:extLst>
      <p:ext uri="{BB962C8B-B14F-4D97-AF65-F5344CB8AC3E}">
        <p14:creationId xmlns:p14="http://schemas.microsoft.com/office/powerpoint/2010/main" val="40966513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effectLst>
            <a:softEdge rad="12700"/>
          </a:effectLst>
        </p:spPr>
        <p:style>
          <a:lnRef idx="2">
            <a:schemeClr val="accent1"/>
          </a:lnRef>
          <a:fillRef idx="1">
            <a:schemeClr val="lt1"/>
          </a:fillRef>
          <a:effectRef idx="0">
            <a:schemeClr val="accent1"/>
          </a:effectRef>
          <a:fontRef idx="minor">
            <a:schemeClr val="dk1"/>
          </a:fontRef>
        </p:style>
        <p:txBody>
          <a:bodyPr/>
          <a:lstStyle/>
          <a:p>
            <a:r>
              <a:rPr lang="ca-ES" dirty="0" smtClean="0"/>
              <a:t>MI HERMANA ELBA Y LOS ALTILLOS DE BRUMAL</a:t>
            </a:r>
            <a:endParaRPr lang="ca-ES" dirty="0"/>
          </a:p>
        </p:txBody>
      </p:sp>
      <p:sp>
        <p:nvSpPr>
          <p:cNvPr id="3" name="2 Subtítulo"/>
          <p:cNvSpPr>
            <a:spLocks noGrp="1"/>
          </p:cNvSpPr>
          <p:nvPr>
            <p:ph type="subTitle" idx="1"/>
          </p:nvPr>
        </p:nvSpPr>
        <p:spPr>
          <a:xfrm>
            <a:off x="1371600" y="3886200"/>
            <a:ext cx="3200400" cy="1198984"/>
          </a:xfrm>
        </p:spPr>
        <p:style>
          <a:lnRef idx="2">
            <a:schemeClr val="accent1"/>
          </a:lnRef>
          <a:fillRef idx="1">
            <a:schemeClr val="lt1"/>
          </a:fillRef>
          <a:effectRef idx="0">
            <a:schemeClr val="accent1"/>
          </a:effectRef>
          <a:fontRef idx="minor">
            <a:schemeClr val="dk1"/>
          </a:fontRef>
        </p:style>
        <p:txBody>
          <a:bodyPr>
            <a:normAutofit fontScale="92500"/>
          </a:bodyPr>
          <a:lstStyle/>
          <a:p>
            <a:pPr algn="l"/>
            <a:r>
              <a:rPr lang="ca-ES" dirty="0" smtClean="0"/>
              <a:t>Francisco Díaz </a:t>
            </a:r>
          </a:p>
          <a:p>
            <a:pPr algn="l"/>
            <a:r>
              <a:rPr lang="ca-ES" dirty="0" smtClean="0"/>
              <a:t>Guillem Maurenza</a:t>
            </a:r>
            <a:endParaRPr lang="ca-ES" dirty="0"/>
          </a:p>
        </p:txBody>
      </p:sp>
    </p:spTree>
    <p:extLst>
      <p:ext uri="{BB962C8B-B14F-4D97-AF65-F5344CB8AC3E}">
        <p14:creationId xmlns:p14="http://schemas.microsoft.com/office/powerpoint/2010/main" val="34581328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ca-ES" dirty="0" err="1" smtClean="0"/>
              <a:t>Personajes</a:t>
            </a:r>
            <a:endParaRPr lang="ca-ES" dirty="0"/>
          </a:p>
        </p:txBody>
      </p:sp>
      <p:sp>
        <p:nvSpPr>
          <p:cNvPr id="3" name="2 Marcador de contenido"/>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fontScale="92500" lnSpcReduction="10000"/>
          </a:bodyPr>
          <a:lstStyle/>
          <a:p>
            <a:r>
              <a:rPr lang="es-ES" dirty="0" smtClean="0"/>
              <a:t>Violeta: chica joven en profunda soledad, angustia y reclusión (hasta el punto de romper el espejo de un puñetazo). De constitución mediana y muy tímida. Físicamente concuerda con la descripción que se hace del cadáver.</a:t>
            </a:r>
          </a:p>
          <a:p>
            <a:r>
              <a:rPr lang="es-ES" dirty="0" smtClean="0"/>
              <a:t>Lúnula: Mujer de carácter totalmente opuesto a Violeta. Joven, alegre, imaginativa y arrolladora. Gran narradora. De constitución ancha.</a:t>
            </a:r>
          </a:p>
          <a:p>
            <a:r>
              <a:rPr lang="es-ES" dirty="0" smtClean="0"/>
              <a:t>Biólogo y testigos que dan información sobre el cadáver.</a:t>
            </a:r>
            <a:endParaRPr lang="es-ES" dirty="0"/>
          </a:p>
        </p:txBody>
      </p:sp>
    </p:spTree>
    <p:extLst>
      <p:ext uri="{BB962C8B-B14F-4D97-AF65-F5344CB8AC3E}">
        <p14:creationId xmlns:p14="http://schemas.microsoft.com/office/powerpoint/2010/main" val="6783958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ca-ES" dirty="0" err="1" smtClean="0"/>
              <a:t>Espacio</a:t>
            </a:r>
            <a:endParaRPr lang="ca-ES" dirty="0"/>
          </a:p>
        </p:txBody>
      </p:sp>
      <p:sp>
        <p:nvSpPr>
          <p:cNvPr id="3" name="2 Marcador de contenido"/>
          <p:cNvSpPr>
            <a:spLocks noGrp="1"/>
          </p:cNvSpPr>
          <p:nvPr>
            <p:ph idx="1"/>
          </p:nvPr>
        </p:nvSpPr>
        <p:spPr/>
        <p:style>
          <a:lnRef idx="2">
            <a:schemeClr val="accent1"/>
          </a:lnRef>
          <a:fillRef idx="1">
            <a:schemeClr val="lt1"/>
          </a:fillRef>
          <a:effectRef idx="0">
            <a:schemeClr val="accent1"/>
          </a:effectRef>
          <a:fontRef idx="minor">
            <a:schemeClr val="dk1"/>
          </a:fontRef>
        </p:style>
        <p:txBody>
          <a:bodyPr/>
          <a:lstStyle/>
          <a:p>
            <a:pPr marL="0" indent="0">
              <a:buNone/>
            </a:pPr>
            <a:endParaRPr lang="ca-ES" dirty="0" smtClean="0"/>
          </a:p>
          <a:p>
            <a:r>
              <a:rPr lang="es-ES" sz="4000" dirty="0" smtClean="0"/>
              <a:t>Dos espacios principales:</a:t>
            </a:r>
          </a:p>
          <a:p>
            <a:pPr lvl="2"/>
            <a:r>
              <a:rPr lang="es-ES" sz="3200" b="1" dirty="0" smtClean="0"/>
              <a:t>CIUDAD</a:t>
            </a:r>
          </a:p>
          <a:p>
            <a:pPr lvl="2"/>
            <a:r>
              <a:rPr lang="es-ES" sz="3200" b="1" dirty="0" smtClean="0"/>
              <a:t>CAMPO</a:t>
            </a:r>
          </a:p>
          <a:p>
            <a:pPr marL="914400" lvl="2" indent="0">
              <a:buNone/>
            </a:pPr>
            <a:r>
              <a:rPr lang="es-ES" sz="3200" dirty="0" smtClean="0"/>
              <a:t>Estos espacios se alternan mediante los recuerdos de Violeta durante su estancia en el campo.</a:t>
            </a:r>
          </a:p>
        </p:txBody>
      </p:sp>
    </p:spTree>
    <p:extLst>
      <p:ext uri="{BB962C8B-B14F-4D97-AF65-F5344CB8AC3E}">
        <p14:creationId xmlns:p14="http://schemas.microsoft.com/office/powerpoint/2010/main" val="23263368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ca-ES" dirty="0" err="1" smtClean="0"/>
              <a:t>Tiempo</a:t>
            </a:r>
            <a:endParaRPr lang="ca-ES" dirty="0"/>
          </a:p>
        </p:txBody>
      </p:sp>
      <p:sp>
        <p:nvSpPr>
          <p:cNvPr id="3" name="2 Marcador de contenido"/>
          <p:cNvSpPr>
            <a:spLocks noGrp="1"/>
          </p:cNvSpPr>
          <p:nvPr>
            <p:ph idx="1"/>
          </p:nvPr>
        </p:nvSpPr>
        <p:spPr/>
        <p:style>
          <a:lnRef idx="2">
            <a:schemeClr val="accent1"/>
          </a:lnRef>
          <a:fillRef idx="1">
            <a:schemeClr val="lt1"/>
          </a:fillRef>
          <a:effectRef idx="0">
            <a:schemeClr val="accent1"/>
          </a:effectRef>
          <a:fontRef idx="minor">
            <a:schemeClr val="dk1"/>
          </a:fontRef>
        </p:style>
        <p:txBody>
          <a:bodyPr/>
          <a:lstStyle/>
          <a:p>
            <a:r>
              <a:rPr lang="es-ES" dirty="0" smtClean="0"/>
              <a:t>Tiempo externo: Se podría aproximar el tiempo del relato en el siglo XX. La misma época en que se escribió.</a:t>
            </a:r>
          </a:p>
          <a:p>
            <a:r>
              <a:rPr lang="es-ES" dirty="0" smtClean="0"/>
              <a:t>Tiempo interno: No se da la información suficiente para determinarlo. Es indefinido. Se dan continuos flashbacks o retrospecciones.</a:t>
            </a:r>
            <a:endParaRPr lang="es-ES" dirty="0"/>
          </a:p>
        </p:txBody>
      </p:sp>
    </p:spTree>
    <p:extLst>
      <p:ext uri="{BB962C8B-B14F-4D97-AF65-F5344CB8AC3E}">
        <p14:creationId xmlns:p14="http://schemas.microsoft.com/office/powerpoint/2010/main" val="31777810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ca-ES" dirty="0" smtClean="0"/>
              <a:t>Estilo</a:t>
            </a:r>
            <a:endParaRPr lang="ca-ES" dirty="0"/>
          </a:p>
        </p:txBody>
      </p:sp>
      <p:sp>
        <p:nvSpPr>
          <p:cNvPr id="3" name="2 Marcador de contenido"/>
          <p:cNvSpPr>
            <a:spLocks noGrp="1"/>
          </p:cNvSpPr>
          <p:nvPr>
            <p:ph idx="1"/>
          </p:nvPr>
        </p:nvSpPr>
        <p:spPr/>
        <p:style>
          <a:lnRef idx="2">
            <a:schemeClr val="accent1"/>
          </a:lnRef>
          <a:fillRef idx="1">
            <a:schemeClr val="lt1"/>
          </a:fillRef>
          <a:effectRef idx="0">
            <a:schemeClr val="accent1"/>
          </a:effectRef>
          <a:fontRef idx="minor">
            <a:schemeClr val="dk1"/>
          </a:fontRef>
        </p:style>
        <p:txBody>
          <a:bodyPr/>
          <a:lstStyle/>
          <a:p>
            <a:r>
              <a:rPr lang="es-ES" dirty="0" smtClean="0"/>
              <a:t>Lenguaje: La autora emplea un lenguaje ambiguo e inquietante que provoca una sensación de incertidumbre y angustia.</a:t>
            </a:r>
          </a:p>
          <a:p>
            <a:r>
              <a:rPr lang="es-ES" dirty="0" smtClean="0"/>
              <a:t>El relato es desde un buen principio muy ambiguo </a:t>
            </a:r>
            <a:r>
              <a:rPr lang="es-ES" dirty="0"/>
              <a:t>(“Llegué aquí casi por casualidad</a:t>
            </a:r>
            <a:r>
              <a:rPr lang="es-ES" dirty="0" smtClean="0"/>
              <a:t>”), y se remarca la fuerza del destino y el poco control que tiene Violeta sobre su vida.</a:t>
            </a:r>
            <a:endParaRPr lang="es-ES" dirty="0"/>
          </a:p>
        </p:txBody>
      </p:sp>
    </p:spTree>
    <p:extLst>
      <p:ext uri="{BB962C8B-B14F-4D97-AF65-F5344CB8AC3E}">
        <p14:creationId xmlns:p14="http://schemas.microsoft.com/office/powerpoint/2010/main" val="9637753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ca-ES" dirty="0" smtClean="0"/>
              <a:t>Estilo</a:t>
            </a:r>
            <a:endParaRPr lang="ca-ES" dirty="0"/>
          </a:p>
        </p:txBody>
      </p:sp>
      <p:sp>
        <p:nvSpPr>
          <p:cNvPr id="3" name="2 Marcador de contenido"/>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fontScale="92500"/>
          </a:bodyPr>
          <a:lstStyle/>
          <a:p>
            <a:r>
              <a:rPr lang="es-ES" dirty="0" smtClean="0"/>
              <a:t>La antítesis también está presente en el relato (Violeta y Lúnula en sí son totalmente opuestas).</a:t>
            </a:r>
          </a:p>
          <a:p>
            <a:r>
              <a:rPr lang="es-ES" dirty="0" smtClean="0"/>
              <a:t>La inquietud viene reforzada por las sucesivas anticipaciones de la muerte del personaje principal. La presencia del color rojo en varias expresiones o la destrucción del cuaderno de notas no hacen más que reforzar el sentimiento de angustia. El uso del presente ayuda a provocar sentimientos de inquietud e incertidumbre.</a:t>
            </a:r>
            <a:endParaRPr lang="es-ES" dirty="0"/>
          </a:p>
        </p:txBody>
      </p:sp>
    </p:spTree>
    <p:extLst>
      <p:ext uri="{BB962C8B-B14F-4D97-AF65-F5344CB8AC3E}">
        <p14:creationId xmlns:p14="http://schemas.microsoft.com/office/powerpoint/2010/main" val="40100259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ca-ES" dirty="0" smtClean="0"/>
              <a:t>Estilo</a:t>
            </a:r>
            <a:endParaRPr lang="ca-ES" dirty="0"/>
          </a:p>
        </p:txBody>
      </p:sp>
      <p:sp>
        <p:nvSpPr>
          <p:cNvPr id="3" name="2 Marcador de contenido"/>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fontScale="92500" lnSpcReduction="10000"/>
          </a:bodyPr>
          <a:lstStyle/>
          <a:p>
            <a:r>
              <a:rPr lang="es-ES" dirty="0" smtClean="0"/>
              <a:t>La angustia se incrementa por el hecho de que cada afirmación positiva es invalidada por una declaración negativa, y la esperanza no tiene cabida. Ejemplos como este serían: “soledad ruidosa” o “vitalidad alarmante”.</a:t>
            </a:r>
          </a:p>
          <a:p>
            <a:r>
              <a:rPr lang="es-ES" dirty="0" smtClean="0"/>
              <a:t>Seguidamente tenemos la elipsis: en los momentos importantes hay lagunas en el texto que aumentan la tensión.</a:t>
            </a:r>
          </a:p>
          <a:p>
            <a:r>
              <a:rPr lang="es-ES" dirty="0" smtClean="0"/>
              <a:t>También se dan referencias mitológicas y la descripción coge importancia en ciertos puntos.</a:t>
            </a:r>
            <a:endParaRPr lang="es-ES" dirty="0"/>
          </a:p>
        </p:txBody>
      </p:sp>
    </p:spTree>
    <p:extLst>
      <p:ext uri="{BB962C8B-B14F-4D97-AF65-F5344CB8AC3E}">
        <p14:creationId xmlns:p14="http://schemas.microsoft.com/office/powerpoint/2010/main" val="15485232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ca-ES" dirty="0" smtClean="0"/>
              <a:t>Estilo</a:t>
            </a:r>
            <a:endParaRPr lang="ca-ES" dirty="0"/>
          </a:p>
        </p:txBody>
      </p:sp>
      <p:sp>
        <p:nvSpPr>
          <p:cNvPr id="3" name="2 Marcador de contenido"/>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lnSpcReduction="10000"/>
          </a:bodyPr>
          <a:lstStyle/>
          <a:p>
            <a:r>
              <a:rPr lang="es-ES" dirty="0" smtClean="0"/>
              <a:t>Las intervenciones de Lúnula y Violeta se dan en estilo directo, pero no existe ningún diálogo realmente.</a:t>
            </a:r>
          </a:p>
          <a:p>
            <a:r>
              <a:rPr lang="es-ES" dirty="0" smtClean="0"/>
              <a:t>El final del relato es abierto. La historia no concluye de forma clara ni se especifica el número real de personajes que realmente había.</a:t>
            </a:r>
          </a:p>
          <a:p>
            <a:r>
              <a:rPr lang="es-ES" dirty="0" smtClean="0"/>
              <a:t>Texto dentro de otro texto (manuscrito).</a:t>
            </a:r>
          </a:p>
          <a:p>
            <a:r>
              <a:rPr lang="es-ES" dirty="0" smtClean="0"/>
              <a:t>Alternancia de los tiempos verbales.</a:t>
            </a:r>
            <a:endParaRPr lang="es-ES" dirty="0"/>
          </a:p>
        </p:txBody>
      </p:sp>
    </p:spTree>
    <p:extLst>
      <p:ext uri="{BB962C8B-B14F-4D97-AF65-F5344CB8AC3E}">
        <p14:creationId xmlns:p14="http://schemas.microsoft.com/office/powerpoint/2010/main" val="34519867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es-ES" dirty="0" smtClean="0"/>
              <a:t>Temas e interpretaciones</a:t>
            </a:r>
            <a:endParaRPr lang="es-ES" dirty="0"/>
          </a:p>
        </p:txBody>
      </p:sp>
      <p:sp>
        <p:nvSpPr>
          <p:cNvPr id="3" name="2 Marcador de contenido"/>
          <p:cNvSpPr>
            <a:spLocks noGrp="1"/>
          </p:cNvSpPr>
          <p:nvPr>
            <p:ph idx="1"/>
          </p:nvPr>
        </p:nvSpPr>
        <p:spPr>
          <a:xfrm>
            <a:off x="457200" y="1600200"/>
            <a:ext cx="8229600" cy="4925144"/>
          </a:xfrm>
        </p:spPr>
        <p:style>
          <a:lnRef idx="2">
            <a:schemeClr val="accent1"/>
          </a:lnRef>
          <a:fillRef idx="1">
            <a:schemeClr val="lt1"/>
          </a:fillRef>
          <a:effectRef idx="0">
            <a:schemeClr val="accent1"/>
          </a:effectRef>
          <a:fontRef idx="minor">
            <a:schemeClr val="dk1"/>
          </a:fontRef>
        </p:style>
        <p:txBody>
          <a:bodyPr>
            <a:normAutofit/>
          </a:bodyPr>
          <a:lstStyle/>
          <a:p>
            <a:r>
              <a:rPr lang="es-ES" sz="2800" dirty="0" smtClean="0"/>
              <a:t>Hay dos temas muy marcados en este cuento: la soledad y el doble. La gran soledad en la que se encontraba Violeta (o Victoria) la llevó a crear una persona totalmente opuesta a ella para que la complementase y poder vivir con ella tiempos alejados de la soledad y la angustia. Se da entonces la duplicación de Violeta y eso crea incertidumbre en la obra. </a:t>
            </a:r>
            <a:r>
              <a:rPr lang="es-ES" sz="2000" dirty="0" smtClean="0"/>
              <a:t>(¿las risas eran entonces por la gordura de Lúnula o porque había una mujer hablando sola?)</a:t>
            </a:r>
          </a:p>
          <a:p>
            <a:r>
              <a:rPr lang="es-ES" sz="2800" dirty="0" smtClean="0"/>
              <a:t>Crítica a la sociedad moderna, opresora e individualista que causa la locura de Violeta.</a:t>
            </a:r>
          </a:p>
          <a:p>
            <a:endParaRPr lang="es-ES" sz="2600" dirty="0"/>
          </a:p>
        </p:txBody>
      </p:sp>
    </p:spTree>
    <p:extLst>
      <p:ext uri="{BB962C8B-B14F-4D97-AF65-F5344CB8AC3E}">
        <p14:creationId xmlns:p14="http://schemas.microsoft.com/office/powerpoint/2010/main" val="21447753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39552" y="1124744"/>
            <a:ext cx="5774162" cy="1143000"/>
          </a:xfrm>
        </p:spPr>
        <p:style>
          <a:lnRef idx="2">
            <a:schemeClr val="accent1"/>
          </a:lnRef>
          <a:fillRef idx="1">
            <a:schemeClr val="lt1"/>
          </a:fillRef>
          <a:effectRef idx="0">
            <a:schemeClr val="accent1"/>
          </a:effectRef>
          <a:fontRef idx="minor">
            <a:schemeClr val="dk1"/>
          </a:fontRef>
        </p:style>
        <p:txBody>
          <a:bodyPr>
            <a:normAutofit fontScale="90000"/>
          </a:bodyPr>
          <a:lstStyle/>
          <a:p>
            <a:pPr algn="l"/>
            <a:r>
              <a:rPr lang="es-ES" b="1" dirty="0" smtClean="0"/>
              <a:t>LA VENTANA DEL JARDÍN</a:t>
            </a:r>
            <a:endParaRPr lang="es-ES" b="1" dirty="0"/>
          </a:p>
        </p:txBody>
      </p:sp>
    </p:spTree>
    <p:extLst>
      <p:ext uri="{BB962C8B-B14F-4D97-AF65-F5344CB8AC3E}">
        <p14:creationId xmlns:p14="http://schemas.microsoft.com/office/powerpoint/2010/main" val="176980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ca-ES" dirty="0"/>
              <a:t>Resumen de </a:t>
            </a:r>
            <a:r>
              <a:rPr lang="ca-ES" dirty="0" err="1"/>
              <a:t>Contenido</a:t>
            </a:r>
            <a:r>
              <a:rPr lang="ca-ES" dirty="0"/>
              <a:t> </a:t>
            </a:r>
            <a:endParaRPr lang="es-ES" dirty="0"/>
          </a:p>
        </p:txBody>
      </p:sp>
      <p:sp>
        <p:nvSpPr>
          <p:cNvPr id="3" name="Marcador de contenid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fontScale="92500"/>
          </a:bodyPr>
          <a:lstStyle/>
          <a:p>
            <a:r>
              <a:rPr lang="es-ES" sz="2200" dirty="0"/>
              <a:t>El narrador llega a una granja alejada por varios kilómetros de la aldea más cercana con la intención de ir a visitar a sus amigos que conocía desde el colegio.</a:t>
            </a:r>
          </a:p>
          <a:p>
            <a:r>
              <a:rPr lang="es-ES" sz="2200" dirty="0"/>
              <a:t>Al llegar a la puerta, este debe de llamar hasta tres veces antes de que su amigo José Albert abriese la puerta a desgana y parecía que no quería invitarle a entrar hasta que apareció Josefina, la mujer de José, que lo saludó con un beso en la mejilla y lo invitó a comer con ellos.</a:t>
            </a:r>
          </a:p>
          <a:p>
            <a:r>
              <a:rPr lang="es-ES" sz="2200" dirty="0"/>
              <a:t>Antes de comer, el narrador fue al excusado y allí le resaltó el vaso y los cepillos de dientes en los cuales había escritos: Cuchara, Escoba y Olla.</a:t>
            </a:r>
          </a:p>
          <a:p>
            <a:r>
              <a:rPr lang="es-ES" sz="2200" dirty="0"/>
              <a:t>Al volver empezaron a comer y los anfitriones abrieron una botella de Champagne francés mohosa en honor a su visita. Posteriormente él les preguntó sobre su hijo pero la respuesta que le dieron no fue satisfactoria sino que parecía una obra de teatro.</a:t>
            </a:r>
          </a:p>
          <a:p>
            <a:endParaRPr lang="es-ES" dirty="0"/>
          </a:p>
          <a:p>
            <a:endParaRPr lang="es-ES" dirty="0"/>
          </a:p>
        </p:txBody>
      </p:sp>
    </p:spTree>
    <p:extLst>
      <p:ext uri="{BB962C8B-B14F-4D97-AF65-F5344CB8AC3E}">
        <p14:creationId xmlns:p14="http://schemas.microsoft.com/office/powerpoint/2010/main" val="35499530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ca-ES" dirty="0" smtClean="0"/>
              <a:t>CRISTINA FERNÁNDEZ CUBAS</a:t>
            </a:r>
            <a:endParaRPr lang="ca-ES" dirty="0"/>
          </a:p>
        </p:txBody>
      </p:sp>
      <p:sp>
        <p:nvSpPr>
          <p:cNvPr id="3" name="2 Marcador de contenido"/>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fontScale="85000" lnSpcReduction="20000"/>
          </a:bodyPr>
          <a:lstStyle/>
          <a:p>
            <a:r>
              <a:rPr lang="es-ES" dirty="0"/>
              <a:t>Cristina Fernández Cubas nació en </a:t>
            </a:r>
            <a:r>
              <a:rPr lang="es-ES" dirty="0" err="1"/>
              <a:t>Arenys</a:t>
            </a:r>
            <a:r>
              <a:rPr lang="es-ES" dirty="0"/>
              <a:t> de Mar en 1945, es la autora del libro Mi hermana Elba y Los Altillos de Brumal.</a:t>
            </a:r>
          </a:p>
          <a:p>
            <a:r>
              <a:rPr lang="es-ES" dirty="0"/>
              <a:t>Aparte de este libro publicó otros libros de relatos como por ejemplo “El ángulo del horror” y “Parientes pobres del diablo”.</a:t>
            </a:r>
          </a:p>
          <a:p>
            <a:r>
              <a:rPr lang="es-ES" dirty="0"/>
              <a:t>Pero no solo escribió este tipo de genero literario sino que también ha escrito varias novelas como “El Columpio” y “El año de Gracia”.</a:t>
            </a:r>
          </a:p>
          <a:p>
            <a:r>
              <a:rPr lang="es-ES" dirty="0"/>
              <a:t>Todos los títulos publicados por ella pertenecen a la literatura contemporánea y es una autora de culto e icono referente para generaciones de cuentistas.</a:t>
            </a:r>
          </a:p>
          <a:p>
            <a:endParaRPr lang="ca-ES" dirty="0"/>
          </a:p>
        </p:txBody>
      </p:sp>
    </p:spTree>
    <p:extLst>
      <p:ext uri="{BB962C8B-B14F-4D97-AF65-F5344CB8AC3E}">
        <p14:creationId xmlns:p14="http://schemas.microsoft.com/office/powerpoint/2010/main" val="6877836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ca-ES" dirty="0"/>
              <a:t>Resumen de </a:t>
            </a:r>
            <a:r>
              <a:rPr lang="ca-ES" dirty="0" err="1"/>
              <a:t>Contenido</a:t>
            </a:r>
            <a:r>
              <a:rPr lang="ca-ES" dirty="0"/>
              <a:t> </a:t>
            </a:r>
            <a:endParaRPr lang="es-ES" dirty="0"/>
          </a:p>
        </p:txBody>
      </p:sp>
      <p:sp>
        <p:nvSpPr>
          <p:cNvPr id="3" name="Marcador de contenid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fontScale="62500" lnSpcReduction="20000"/>
          </a:bodyPr>
          <a:lstStyle/>
          <a:p>
            <a:r>
              <a:rPr lang="es-ES" dirty="0"/>
              <a:t>Josefina trajo como postre una tarta de frambuesa que tenia catorce agujeritos i que resultaba ser la tarta de cumpleaños de su hijo Tomás. El narrador volvió a preguntar acerca de él pero los padres volvieron a repetir la misma respuesta que le dieron anteriormente.</a:t>
            </a:r>
          </a:p>
          <a:p>
            <a:r>
              <a:rPr lang="es-ES" dirty="0"/>
              <a:t>Posteriormente llamó para pedir que el coche le viniese a buscar pero fingió un contratiempo para poder quedarse allí una noche más.</a:t>
            </a:r>
          </a:p>
          <a:p>
            <a:r>
              <a:rPr lang="es-ES" dirty="0"/>
              <a:t>A la noche, durante la cena vuelve a preguntar sobre su hijo y tras la respuesta acabó pensando que estaban locos o le ocultaban algo. Tras esto los padres lo llevaron ante su hijo, observó como Tomás estaba en buena salud pero con mirada algo distante, robó el cuaderno del chico y lo ojeó</a:t>
            </a:r>
            <a:r>
              <a:rPr lang="es-ES" dirty="0" smtClean="0"/>
              <a:t>.</a:t>
            </a:r>
          </a:p>
          <a:p>
            <a:r>
              <a:rPr lang="es-ES" dirty="0"/>
              <a:t>El narrador entabla contacto directo con Tomás para descubrir la verdad acerca de todo lo que estaba sucediendo. Al llegar a la ventana de la habitación del chico y llamarle la atención pudo conversar con él y pudo observar que no compartían el mismo lenguaje y después de varios intentos pudo entenderlo.</a:t>
            </a:r>
          </a:p>
          <a:p>
            <a:endParaRPr lang="es-ES" dirty="0"/>
          </a:p>
          <a:p>
            <a:endParaRPr lang="es-ES" dirty="0"/>
          </a:p>
        </p:txBody>
      </p:sp>
    </p:spTree>
    <p:extLst>
      <p:ext uri="{BB962C8B-B14F-4D97-AF65-F5344CB8AC3E}">
        <p14:creationId xmlns:p14="http://schemas.microsoft.com/office/powerpoint/2010/main" val="18512778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ca-ES" dirty="0"/>
              <a:t>Resumen de </a:t>
            </a:r>
            <a:r>
              <a:rPr lang="ca-ES" dirty="0" err="1"/>
              <a:t>Contenido</a:t>
            </a:r>
            <a:r>
              <a:rPr lang="ca-ES" dirty="0"/>
              <a:t> </a:t>
            </a:r>
            <a:endParaRPr lang="es-ES" dirty="0"/>
          </a:p>
        </p:txBody>
      </p:sp>
      <p:sp>
        <p:nvSpPr>
          <p:cNvPr id="3" name="Marcador de contenid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a:bodyPr>
          <a:lstStyle/>
          <a:p>
            <a:r>
              <a:rPr lang="es-ES" sz="2000" dirty="0" smtClean="0"/>
              <a:t>Para </a:t>
            </a:r>
            <a:r>
              <a:rPr lang="es-ES" sz="2000" dirty="0"/>
              <a:t>Tomás sus padres eran Cuchara y Escoba mientras que él era Olla</a:t>
            </a:r>
            <a:r>
              <a:rPr lang="es-ES" sz="2000" dirty="0" smtClean="0"/>
              <a:t>.</a:t>
            </a:r>
          </a:p>
          <a:p>
            <a:pPr>
              <a:lnSpc>
                <a:spcPct val="80000"/>
              </a:lnSpc>
            </a:pPr>
            <a:r>
              <a:rPr lang="es-ES" sz="2000" dirty="0" smtClean="0"/>
              <a:t>Durante </a:t>
            </a:r>
            <a:r>
              <a:rPr lang="es-ES" sz="2000" dirty="0"/>
              <a:t>la noche había planeado realizar una escapada junto con Tomás para la mañana siguiente cuando el Ford le viniese a recoger a las nueve de la mañana.</a:t>
            </a:r>
          </a:p>
          <a:p>
            <a:pPr>
              <a:lnSpc>
                <a:spcPct val="80000"/>
              </a:lnSpc>
            </a:pPr>
            <a:r>
              <a:rPr lang="es-ES" sz="2000" dirty="0"/>
              <a:t>A esa hora el narrador se preparó para irse mientras esperaba al taxi y entonces observó como Tomás le llamaba. Mientras se acercaba pudo observar que no era como él había descrito anteriormente, sino que era un chico bastante enfermo.</a:t>
            </a:r>
          </a:p>
          <a:p>
            <a:pPr>
              <a:lnSpc>
                <a:spcPct val="80000"/>
              </a:lnSpc>
            </a:pPr>
            <a:r>
              <a:rPr lang="es-ES" sz="2000" dirty="0"/>
              <a:t>Tomás cae inconsciente y sus padres corrieron hacia donde estaba para socorrerlo. Tras este incidente los padres miraron con rabia al narrador y este salió huyendo hasta encontrarse con el taxi.</a:t>
            </a:r>
          </a:p>
          <a:p>
            <a:pPr>
              <a:lnSpc>
                <a:spcPct val="80000"/>
              </a:lnSpc>
            </a:pPr>
            <a:r>
              <a:rPr lang="es-ES" sz="2000" dirty="0"/>
              <a:t>El taxista le preguntó como estaba Tomás, él respondió y el taxista contesto diciendo “pobre Ollita”.</a:t>
            </a:r>
          </a:p>
          <a:p>
            <a:endParaRPr lang="es-ES" dirty="0"/>
          </a:p>
        </p:txBody>
      </p:sp>
    </p:spTree>
    <p:extLst>
      <p:ext uri="{BB962C8B-B14F-4D97-AF65-F5344CB8AC3E}">
        <p14:creationId xmlns:p14="http://schemas.microsoft.com/office/powerpoint/2010/main" val="25628866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ca-ES" dirty="0"/>
              <a:t>Estructura</a:t>
            </a:r>
            <a:endParaRPr lang="es-ES" dirty="0"/>
          </a:p>
        </p:txBody>
      </p:sp>
      <p:sp>
        <p:nvSpPr>
          <p:cNvPr id="3" name="Marcador de contenid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lstStyle/>
          <a:p>
            <a:r>
              <a:rPr lang="es-ES" dirty="0"/>
              <a:t>Introducción: El narrador explica como son sus antiguos amigos y luego llega a la granja.</a:t>
            </a:r>
          </a:p>
          <a:p>
            <a:r>
              <a:rPr lang="es-ES" dirty="0"/>
              <a:t>Nudo: Sucede la comida incomoda, el supuesto problema del coche, la revelación del hijo y sus problemas.</a:t>
            </a:r>
          </a:p>
          <a:p>
            <a:r>
              <a:rPr lang="es-ES" dirty="0"/>
              <a:t>Desenlace: El narrador huye de la granja después de que Tomás caya inconsciente y se encuentra con el taxi.</a:t>
            </a:r>
          </a:p>
          <a:p>
            <a:endParaRPr lang="es-ES" dirty="0"/>
          </a:p>
        </p:txBody>
      </p:sp>
    </p:spTree>
    <p:extLst>
      <p:ext uri="{BB962C8B-B14F-4D97-AF65-F5344CB8AC3E}">
        <p14:creationId xmlns:p14="http://schemas.microsoft.com/office/powerpoint/2010/main" val="9557827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ca-ES" dirty="0"/>
              <a:t>Narrador</a:t>
            </a:r>
            <a:endParaRPr lang="es-ES" dirty="0"/>
          </a:p>
        </p:txBody>
      </p:sp>
      <p:sp>
        <p:nvSpPr>
          <p:cNvPr id="3" name="Marcador de contenid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lstStyle/>
          <a:p>
            <a:r>
              <a:rPr lang="es-ES" dirty="0" smtClean="0"/>
              <a:t>El narrador en este cuento esta en 1a persona y resulta ser el protagonista de la historia que sucede en este mismo relato. Empieza hablando en pasado mientras utiliza “flashbacks” para explicar como son sus amigos, posteriormente prosigue en presente.</a:t>
            </a:r>
          </a:p>
          <a:p>
            <a:endParaRPr lang="es-ES" dirty="0"/>
          </a:p>
        </p:txBody>
      </p:sp>
    </p:spTree>
    <p:extLst>
      <p:ext uri="{BB962C8B-B14F-4D97-AF65-F5344CB8AC3E}">
        <p14:creationId xmlns:p14="http://schemas.microsoft.com/office/powerpoint/2010/main" val="3902726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ca-ES" dirty="0" err="1"/>
              <a:t>Personajes</a:t>
            </a:r>
            <a:endParaRPr lang="es-ES" dirty="0"/>
          </a:p>
        </p:txBody>
      </p:sp>
      <p:sp>
        <p:nvSpPr>
          <p:cNvPr id="3" name="Marcador de contenid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fontScale="77500" lnSpcReduction="20000"/>
          </a:bodyPr>
          <a:lstStyle/>
          <a:p>
            <a:r>
              <a:rPr lang="es-ES" dirty="0"/>
              <a:t>Protagonista: Curioso y precavido, busca enterarse de que ocurre en la granja de sus amigos.</a:t>
            </a:r>
          </a:p>
          <a:p>
            <a:r>
              <a:rPr lang="es-ES" dirty="0"/>
              <a:t>José Albert: Marido de Josefina y padre de Tomás. Hombre algo envejecido y que durante todo el relato no muestra motivación alguna.</a:t>
            </a:r>
          </a:p>
          <a:p>
            <a:r>
              <a:rPr lang="es-ES" dirty="0"/>
              <a:t>Josefina Albert: Esposa de José y madre de Tomás. Más “abierta” mentalmente y emocionalmente que su esposo pero aún así se muestra lejana al narrador.</a:t>
            </a:r>
          </a:p>
          <a:p>
            <a:r>
              <a:rPr lang="es-ES" dirty="0"/>
              <a:t>Tomás Albert: Chico de 14 años con problemas de lenguaje y posee una clara enfermedad, hijo de los amigos del protagonista.  </a:t>
            </a:r>
          </a:p>
          <a:p>
            <a:r>
              <a:rPr lang="es-ES" dirty="0"/>
              <a:t>Personaje secundario</a:t>
            </a:r>
            <a:r>
              <a:rPr lang="es-ES" dirty="0">
                <a:sym typeface="Wingdings" pitchFamily="2" charset="2"/>
              </a:rPr>
              <a:t></a:t>
            </a:r>
            <a:r>
              <a:rPr lang="es-ES" dirty="0"/>
              <a:t> Taxista: conoce la situación de la familia Albert.</a:t>
            </a:r>
          </a:p>
          <a:p>
            <a:endParaRPr lang="es-ES" dirty="0"/>
          </a:p>
        </p:txBody>
      </p:sp>
    </p:spTree>
    <p:extLst>
      <p:ext uri="{BB962C8B-B14F-4D97-AF65-F5344CB8AC3E}">
        <p14:creationId xmlns:p14="http://schemas.microsoft.com/office/powerpoint/2010/main" val="34515693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ca-ES" dirty="0" err="1"/>
              <a:t>Espacio</a:t>
            </a:r>
            <a:endParaRPr lang="es-ES" dirty="0"/>
          </a:p>
        </p:txBody>
      </p:sp>
      <p:sp>
        <p:nvSpPr>
          <p:cNvPr id="3" name="Marcador de contenid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lstStyle/>
          <a:p>
            <a:r>
              <a:rPr lang="es-ES" dirty="0"/>
              <a:t>Toda la acción ocurrida en el relato ocurre en la granja de la familia Albert y dentro de esta se puede dividir entre: el comedor, el dormitorio del narrador y el jardín donde esta situada la ventana que da a la habitación de Tomás.</a:t>
            </a:r>
          </a:p>
          <a:p>
            <a:endParaRPr lang="es-ES" dirty="0"/>
          </a:p>
        </p:txBody>
      </p:sp>
    </p:spTree>
    <p:extLst>
      <p:ext uri="{BB962C8B-B14F-4D97-AF65-F5344CB8AC3E}">
        <p14:creationId xmlns:p14="http://schemas.microsoft.com/office/powerpoint/2010/main" val="22281900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ca-ES" dirty="0" err="1"/>
              <a:t>Tiempo</a:t>
            </a:r>
            <a:endParaRPr lang="es-ES" dirty="0"/>
          </a:p>
        </p:txBody>
      </p:sp>
      <p:sp>
        <p:nvSpPr>
          <p:cNvPr id="3" name="Marcador de contenid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lstStyle/>
          <a:p>
            <a:r>
              <a:rPr lang="es-ES" dirty="0"/>
              <a:t>Tiempo Externo: El relato transcurre en el siglo XX ya que hace mención a los coches y la manera refinada de explicar del narrador.</a:t>
            </a:r>
          </a:p>
          <a:p>
            <a:r>
              <a:rPr lang="es-ES" dirty="0"/>
              <a:t>Tiempo interno: las acciones ocurren progresivamente durante los 2 días de estancia en aquella granja por parte del narrador.</a:t>
            </a:r>
          </a:p>
          <a:p>
            <a:endParaRPr lang="es-ES" dirty="0"/>
          </a:p>
        </p:txBody>
      </p:sp>
    </p:spTree>
    <p:extLst>
      <p:ext uri="{BB962C8B-B14F-4D97-AF65-F5344CB8AC3E}">
        <p14:creationId xmlns:p14="http://schemas.microsoft.com/office/powerpoint/2010/main" val="22659918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ca-ES" dirty="0"/>
              <a:t>Estilo</a:t>
            </a:r>
            <a:endParaRPr lang="es-ES" dirty="0"/>
          </a:p>
        </p:txBody>
      </p:sp>
      <p:sp>
        <p:nvSpPr>
          <p:cNvPr id="3" name="Marcador de contenid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fontScale="77500" lnSpcReduction="20000"/>
          </a:bodyPr>
          <a:lstStyle/>
          <a:p>
            <a:r>
              <a:rPr lang="es-ES" dirty="0"/>
              <a:t>Esta historia es de genero narrativo pero tiene como subgénero  el cuento puesto que la narración es breve.</a:t>
            </a:r>
          </a:p>
          <a:p>
            <a:r>
              <a:rPr lang="es-ES" dirty="0"/>
              <a:t>Aparece mucho la descripción  tanto física como psicológica de los personajes.</a:t>
            </a:r>
          </a:p>
          <a:p>
            <a:r>
              <a:rPr lang="es-ES" dirty="0"/>
              <a:t> Siempre hay presente un elemento misterioso que proporciona intriga durante el relato.</a:t>
            </a:r>
          </a:p>
          <a:p>
            <a:r>
              <a:rPr lang="es-ES" dirty="0"/>
              <a:t>La lectura es de carácter abierto puesto que deja la posibilidad de diferentes interpretaciones.</a:t>
            </a:r>
          </a:p>
          <a:p>
            <a:r>
              <a:rPr lang="es-ES" dirty="0"/>
              <a:t>Hay que destacar la característica del doble que hace el narrador, puesto que muestra diferentes puntos de vista respecto a los personajes que aparecen en el relato.</a:t>
            </a:r>
          </a:p>
          <a:p>
            <a:r>
              <a:rPr lang="es-ES" dirty="0"/>
              <a:t>También predominan la expresión de sentimientos de los diferentes personajes.</a:t>
            </a:r>
          </a:p>
          <a:p>
            <a:endParaRPr lang="es-ES" dirty="0"/>
          </a:p>
        </p:txBody>
      </p:sp>
    </p:spTree>
    <p:extLst>
      <p:ext uri="{BB962C8B-B14F-4D97-AF65-F5344CB8AC3E}">
        <p14:creationId xmlns:p14="http://schemas.microsoft.com/office/powerpoint/2010/main" val="1932087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es-ES" dirty="0"/>
              <a:t>Interpretaciones y temas</a:t>
            </a:r>
          </a:p>
        </p:txBody>
      </p:sp>
      <p:sp>
        <p:nvSpPr>
          <p:cNvPr id="3" name="Marcador de contenid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fontScale="92500" lnSpcReduction="20000"/>
          </a:bodyPr>
          <a:lstStyle/>
          <a:p>
            <a:r>
              <a:rPr lang="es-ES" dirty="0"/>
              <a:t>Los temas de este relato son las relaciones sociales mediante el lenguaje común y la importancia de la lengua. </a:t>
            </a:r>
          </a:p>
          <a:p>
            <a:r>
              <a:rPr lang="es-ES" dirty="0"/>
              <a:t>El relato da a entender mientras prosigue la historia de que el niño esta gravemente enfermo pero a nivel mental como puede ser el autismo.</a:t>
            </a:r>
          </a:p>
          <a:p>
            <a:r>
              <a:rPr lang="es-ES" dirty="0"/>
              <a:t>Hay que remarcar que los padres de Tomás se comportan de esa manera pues el narrador irrumpe en mitad de la celebración del cumpleaños del chico, proporcionando una angustia para los padres.</a:t>
            </a:r>
          </a:p>
          <a:p>
            <a:endParaRPr lang="es-ES" dirty="0"/>
          </a:p>
        </p:txBody>
      </p:sp>
    </p:spTree>
    <p:extLst>
      <p:ext uri="{BB962C8B-B14F-4D97-AF65-F5344CB8AC3E}">
        <p14:creationId xmlns:p14="http://schemas.microsoft.com/office/powerpoint/2010/main" val="30360548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39552" y="908720"/>
            <a:ext cx="5217839" cy="750291"/>
          </a:xfrm>
        </p:spPr>
        <p:style>
          <a:lnRef idx="2">
            <a:schemeClr val="accent1"/>
          </a:lnRef>
          <a:fillRef idx="1">
            <a:schemeClr val="lt1"/>
          </a:fillRef>
          <a:effectRef idx="0">
            <a:schemeClr val="accent1"/>
          </a:effectRef>
          <a:fontRef idx="minor">
            <a:schemeClr val="dk1"/>
          </a:fontRef>
        </p:style>
        <p:txBody>
          <a:bodyPr/>
          <a:lstStyle/>
          <a:p>
            <a:r>
              <a:rPr lang="es-ES" dirty="0" smtClean="0"/>
              <a:t>MI HERMANA ELBA</a:t>
            </a:r>
            <a:endParaRPr lang="es-ES" dirty="0"/>
          </a:p>
        </p:txBody>
      </p:sp>
    </p:spTree>
    <p:extLst>
      <p:ext uri="{BB962C8B-B14F-4D97-AF65-F5344CB8AC3E}">
        <p14:creationId xmlns:p14="http://schemas.microsoft.com/office/powerpoint/2010/main" val="24841177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83568" y="908720"/>
            <a:ext cx="4176464" cy="720079"/>
          </a:xfrm>
        </p:spPr>
        <p:style>
          <a:lnRef idx="2">
            <a:schemeClr val="accent1"/>
          </a:lnRef>
          <a:fillRef idx="1">
            <a:schemeClr val="lt1"/>
          </a:fillRef>
          <a:effectRef idx="0">
            <a:schemeClr val="accent1"/>
          </a:effectRef>
          <a:fontRef idx="minor">
            <a:schemeClr val="dk1"/>
          </a:fontRef>
        </p:style>
        <p:txBody>
          <a:bodyPr/>
          <a:lstStyle/>
          <a:p>
            <a:r>
              <a:rPr lang="ca-ES" dirty="0" smtClean="0"/>
              <a:t>LÚNULA Y VIOLETA</a:t>
            </a:r>
            <a:endParaRPr lang="ca-ES" dirty="0"/>
          </a:p>
        </p:txBody>
      </p:sp>
    </p:spTree>
    <p:extLst>
      <p:ext uri="{BB962C8B-B14F-4D97-AF65-F5344CB8AC3E}">
        <p14:creationId xmlns:p14="http://schemas.microsoft.com/office/powerpoint/2010/main" val="9044793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es-ES" dirty="0" smtClean="0"/>
              <a:t>Resumen de contenido</a:t>
            </a:r>
            <a:endParaRPr lang="es-ES" dirty="0"/>
          </a:p>
        </p:txBody>
      </p:sp>
      <p:sp>
        <p:nvSpPr>
          <p:cNvPr id="3" name="Marcador de contenid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a:bodyPr>
          <a:lstStyle/>
          <a:p>
            <a:r>
              <a:rPr lang="es-ES" sz="2400" dirty="0" smtClean="0"/>
              <a:t>Se hace una breve introducción para señalar que explicará los sucesos del diario (con un matiz despectivo hacia su hermana)</a:t>
            </a:r>
          </a:p>
          <a:p>
            <a:r>
              <a:rPr lang="es-ES" sz="2400" dirty="0" smtClean="0"/>
              <a:t>Destaca de este diario la insistencia con la que se habla tanto de sus padres como “aquello” (para dar intriga), además de mencionar a su hermana.</a:t>
            </a:r>
          </a:p>
          <a:p>
            <a:r>
              <a:rPr lang="es-ES" sz="2400" dirty="0" smtClean="0"/>
              <a:t>En el verano del 54, la narradora acaba de cumplir 11 años y se da cuenta, por varios indicios, que sus padres se van a separar. Una vez acabado el verano la mandan junto a su hermana a un internado religioso.</a:t>
            </a:r>
          </a:p>
          <a:p>
            <a:r>
              <a:rPr lang="es-ES" sz="2400" dirty="0" smtClean="0"/>
              <a:t>Una vez allí ve que no se cumplen sus expectativas sobre su estancia en ese lugar.</a:t>
            </a:r>
            <a:endParaRPr lang="es-ES" sz="2400" dirty="0"/>
          </a:p>
        </p:txBody>
      </p:sp>
    </p:spTree>
    <p:extLst>
      <p:ext uri="{BB962C8B-B14F-4D97-AF65-F5344CB8AC3E}">
        <p14:creationId xmlns:p14="http://schemas.microsoft.com/office/powerpoint/2010/main" val="36970276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es-ES" dirty="0" smtClean="0"/>
              <a:t>Resumen de contenido</a:t>
            </a:r>
            <a:endParaRPr lang="es-ES" dirty="0"/>
          </a:p>
        </p:txBody>
      </p:sp>
      <p:sp>
        <p:nvSpPr>
          <p:cNvPr id="3" name="Marcador de contenid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a:bodyPr>
          <a:lstStyle/>
          <a:p>
            <a:r>
              <a:rPr lang="es-ES" sz="2400" dirty="0" smtClean="0"/>
              <a:t>Su hermana Elba, pese a sus seis años, es destinada a párvulos y recibe el trato especial de dormir con las chicas de la edad de su hermana, además de ésta misma.</a:t>
            </a:r>
          </a:p>
          <a:p>
            <a:r>
              <a:rPr lang="es-ES" sz="2400" dirty="0" smtClean="0"/>
              <a:t>Conoce a Fátima y junto a ella entra de noche en el dormitorio de las novicias, cosa altamente prohibida y que conllevaba la expulsión. Fátima es también una hábil contadora de historias.</a:t>
            </a:r>
          </a:p>
          <a:p>
            <a:r>
              <a:rPr lang="es-ES" sz="2400" dirty="0" smtClean="0"/>
              <a:t>Fátima le enseñó escondites en los que nadie las podía ver, y convirtieron estos escondites en un juego junto a Elba, que resultó tener mucha facilidad para encontrar estos escondites.</a:t>
            </a:r>
          </a:p>
          <a:p>
            <a:r>
              <a:rPr lang="es-ES" sz="2400" dirty="0" smtClean="0"/>
              <a:t>La narradora empezó a mirar a Elba de manera más afectiva.</a:t>
            </a:r>
          </a:p>
          <a:p>
            <a:r>
              <a:rPr lang="es-ES" sz="2400" dirty="0" smtClean="0"/>
              <a:t>Al acabar el verano los padres anuncian el traslado de Elba.</a:t>
            </a:r>
            <a:endParaRPr lang="es-ES" sz="2400" dirty="0"/>
          </a:p>
        </p:txBody>
      </p:sp>
    </p:spTree>
    <p:extLst>
      <p:ext uri="{BB962C8B-B14F-4D97-AF65-F5344CB8AC3E}">
        <p14:creationId xmlns:p14="http://schemas.microsoft.com/office/powerpoint/2010/main" val="21776461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es-ES" dirty="0" smtClean="0"/>
              <a:t>Resumen de contenido</a:t>
            </a:r>
            <a:endParaRPr lang="es-ES" dirty="0"/>
          </a:p>
        </p:txBody>
      </p:sp>
      <p:sp>
        <p:nvSpPr>
          <p:cNvPr id="3" name="Marcador de contenid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a:bodyPr>
          <a:lstStyle/>
          <a:p>
            <a:r>
              <a:rPr lang="es-ES" sz="2400" dirty="0" smtClean="0"/>
              <a:t>El segundo año en el internado Fátima madura y ya no quiere participar en esos juegos. Durante ese curso la narradora deja también de tener interés en estos temas y simpatiza con su nueva compañera, además de despertar interés por su primo Damián. En esa época también olvida el recuerdo de Elba que estaba presente en su mente constantemente.</a:t>
            </a:r>
          </a:p>
          <a:p>
            <a:r>
              <a:rPr lang="es-ES" sz="2400" dirty="0" smtClean="0"/>
              <a:t>Durante el verano ve claro el retraso de su hermana. Pesé a su muerte, la narradora se siente protagonista en el entierro y no le desagrada, y, al recibir un beso de Damián en la mejilla, declara que ese era </a:t>
            </a:r>
            <a:r>
              <a:rPr lang="es-ES" sz="2400" b="1" dirty="0" smtClean="0"/>
              <a:t>el mejor día de su vida.</a:t>
            </a:r>
            <a:endParaRPr lang="es-ES" sz="2400" dirty="0" smtClean="0"/>
          </a:p>
          <a:p>
            <a:endParaRPr lang="es-ES" sz="2400" dirty="0"/>
          </a:p>
        </p:txBody>
      </p:sp>
    </p:spTree>
    <p:extLst>
      <p:ext uri="{BB962C8B-B14F-4D97-AF65-F5344CB8AC3E}">
        <p14:creationId xmlns:p14="http://schemas.microsoft.com/office/powerpoint/2010/main" val="159906145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normAutofit/>
          </a:bodyPr>
          <a:lstStyle/>
          <a:p>
            <a:r>
              <a:rPr lang="es-ES" dirty="0" smtClean="0"/>
              <a:t>Estructura</a:t>
            </a:r>
            <a:endParaRPr lang="es-ES" dirty="0"/>
          </a:p>
        </p:txBody>
      </p:sp>
      <p:sp>
        <p:nvSpPr>
          <p:cNvPr id="3" name="Marcador de contenid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fontScale="55000" lnSpcReduction="20000"/>
          </a:bodyPr>
          <a:lstStyle/>
          <a:p>
            <a:endParaRPr lang="es-ES" sz="3800" dirty="0" smtClean="0"/>
          </a:p>
          <a:p>
            <a:r>
              <a:rPr lang="es-ES" sz="3800" dirty="0" smtClean="0"/>
              <a:t>Introducción: Se cuenta en el presente </a:t>
            </a:r>
            <a:r>
              <a:rPr lang="es-ES" sz="3800" dirty="0"/>
              <a:t>cómo es el diario que escribió durante el verano del 54 y continuó hasta el verano del 56, tanto su aspecto externo como los más destacable de su contenido.</a:t>
            </a:r>
            <a:endParaRPr lang="es-ES" sz="3800" dirty="0" smtClean="0"/>
          </a:p>
          <a:p>
            <a:pPr marL="0" indent="0">
              <a:buNone/>
            </a:pPr>
            <a:endParaRPr lang="es-ES" sz="3800" dirty="0"/>
          </a:p>
          <a:p>
            <a:r>
              <a:rPr lang="es-ES" sz="3800" dirty="0" smtClean="0"/>
              <a:t>Nudo: Toda la etapa entre el verano del 54, cuando sus padres parecían tener problemas de pareja y envían a sus hijas a un internado. Incluye también la etapa de monotonía en el internado hasta conocer a Fátima, el verano del 55 y la época de maduración tanto de Fátima como de la narradora.</a:t>
            </a:r>
          </a:p>
          <a:p>
            <a:pPr marL="0" indent="0">
              <a:buNone/>
            </a:pPr>
            <a:endParaRPr lang="es-ES" sz="3800" dirty="0" smtClean="0"/>
          </a:p>
          <a:p>
            <a:r>
              <a:rPr lang="es-ES" sz="3800" dirty="0" smtClean="0"/>
              <a:t>Desenlace:  </a:t>
            </a:r>
            <a:r>
              <a:rPr lang="es-ES" sz="3800" dirty="0"/>
              <a:t>Nuevo verano, muerte accidental de </a:t>
            </a:r>
            <a:r>
              <a:rPr lang="es-ES" sz="3800" dirty="0" smtClean="0"/>
              <a:t>su hermana </a:t>
            </a:r>
            <a:r>
              <a:rPr lang="es-ES" sz="3800" dirty="0"/>
              <a:t>Elba, primer beso de </a:t>
            </a:r>
            <a:r>
              <a:rPr lang="es-ES" sz="3800" dirty="0" smtClean="0"/>
              <a:t>Damián, y felicidad </a:t>
            </a:r>
            <a:r>
              <a:rPr lang="es-ES" sz="3800" dirty="0"/>
              <a:t>total de la narradora a pesar de la muerte de la </a:t>
            </a:r>
            <a:r>
              <a:rPr lang="es-ES" sz="3800" dirty="0" smtClean="0"/>
              <a:t>hermana.</a:t>
            </a:r>
            <a:endParaRPr lang="es-ES" sz="3800" dirty="0"/>
          </a:p>
          <a:p>
            <a:endParaRPr lang="es-ES" dirty="0"/>
          </a:p>
        </p:txBody>
      </p:sp>
    </p:spTree>
    <p:extLst>
      <p:ext uri="{BB962C8B-B14F-4D97-AF65-F5344CB8AC3E}">
        <p14:creationId xmlns:p14="http://schemas.microsoft.com/office/powerpoint/2010/main" val="232135320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es-ES" dirty="0" smtClean="0"/>
              <a:t>Narrador</a:t>
            </a:r>
            <a:endParaRPr lang="es-ES" dirty="0"/>
          </a:p>
        </p:txBody>
      </p:sp>
      <p:sp>
        <p:nvSpPr>
          <p:cNvPr id="3" name="Marcador de contenid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lstStyle/>
          <a:p>
            <a:r>
              <a:rPr lang="es-ES" dirty="0" smtClean="0"/>
              <a:t>El cuento es relatado por el narrador en 1ª persona, es el narrador el que vive los hechos. Primeramente, en la introducción, habla en presente. Después, ya en la lectura del diario, habla en pasado.</a:t>
            </a:r>
            <a:endParaRPr lang="es-ES" dirty="0"/>
          </a:p>
        </p:txBody>
      </p:sp>
    </p:spTree>
    <p:extLst>
      <p:ext uri="{BB962C8B-B14F-4D97-AF65-F5344CB8AC3E}">
        <p14:creationId xmlns:p14="http://schemas.microsoft.com/office/powerpoint/2010/main" val="304140827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es-ES" dirty="0" smtClean="0"/>
              <a:t>Personajes</a:t>
            </a:r>
            <a:endParaRPr lang="es-ES" dirty="0"/>
          </a:p>
        </p:txBody>
      </p:sp>
      <p:sp>
        <p:nvSpPr>
          <p:cNvPr id="3" name="Marcador de contenid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lstStyle/>
          <a:p>
            <a:r>
              <a:rPr lang="es-ES" dirty="0" smtClean="0"/>
              <a:t>Narradora: Chica de once años que tiene grandes expectativas en su primer año de internado y acaba entablando amistad con Fátima y a sentir más afecto por su hermana y por el juego que habían descubierto. Posteriormente ve esos juegos como “infantiles” y empieza su etapa de adolescencia, en la que le gusta ser el centro de atención y está muy pendiente de Damián.</a:t>
            </a:r>
            <a:endParaRPr lang="es-ES" dirty="0"/>
          </a:p>
        </p:txBody>
      </p:sp>
    </p:spTree>
    <p:extLst>
      <p:ext uri="{BB962C8B-B14F-4D97-AF65-F5344CB8AC3E}">
        <p14:creationId xmlns:p14="http://schemas.microsoft.com/office/powerpoint/2010/main" val="308622725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es-ES" dirty="0" smtClean="0"/>
              <a:t>Personajes</a:t>
            </a:r>
            <a:endParaRPr lang="es-ES" dirty="0"/>
          </a:p>
        </p:txBody>
      </p:sp>
      <p:sp>
        <p:nvSpPr>
          <p:cNvPr id="3" name="Marcador de contenid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lstStyle/>
          <a:p>
            <a:r>
              <a:rPr lang="es-ES" dirty="0" smtClean="0"/>
              <a:t>Elba: Hermana pequeña de la narradora, tiene seis años en el verano del 54 y empieza a mostrar síntomas de retraso mental, y es al año siguiente que la envían a un centro especial. Es la que tiene más facilidad para encontrar escondites en este juego fantástico. Acaba teniendo un accidente que la lleva a la muerte. Posee un caso parecido a Olla, en el segundo cuento.</a:t>
            </a:r>
            <a:endParaRPr lang="es-ES" dirty="0"/>
          </a:p>
        </p:txBody>
      </p:sp>
    </p:spTree>
    <p:extLst>
      <p:ext uri="{BB962C8B-B14F-4D97-AF65-F5344CB8AC3E}">
        <p14:creationId xmlns:p14="http://schemas.microsoft.com/office/powerpoint/2010/main" val="240968828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es-ES" dirty="0" smtClean="0"/>
              <a:t>Personajes</a:t>
            </a:r>
            <a:endParaRPr lang="es-ES" dirty="0"/>
          </a:p>
        </p:txBody>
      </p:sp>
      <p:sp>
        <p:nvSpPr>
          <p:cNvPr id="3" name="Marcador de contenid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fontScale="92500"/>
          </a:bodyPr>
          <a:lstStyle/>
          <a:p>
            <a:r>
              <a:rPr lang="es-ES" dirty="0" smtClean="0"/>
              <a:t>Fátima: Chica repetidora y sensata que no muestra interés por las clases aunque sepa mucho. Físicamente es flaca y desaseada. Gran narradora de historias y relatos. Acaba madurando y tomándose en serio los estudios y a entablar relaciones con chicas de su edad, por lo que pierde interés en los juegos y los escondites.</a:t>
            </a:r>
          </a:p>
          <a:p>
            <a:r>
              <a:rPr lang="es-ES" dirty="0" smtClean="0"/>
              <a:t>Compañeras de la narradora, Damián, novicias, sor Juana, padres de las hermanas…</a:t>
            </a:r>
            <a:endParaRPr lang="es-ES" dirty="0"/>
          </a:p>
        </p:txBody>
      </p:sp>
    </p:spTree>
    <p:extLst>
      <p:ext uri="{BB962C8B-B14F-4D97-AF65-F5344CB8AC3E}">
        <p14:creationId xmlns:p14="http://schemas.microsoft.com/office/powerpoint/2010/main" val="257298534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es-ES" dirty="0" smtClean="0"/>
              <a:t>Espacio</a:t>
            </a:r>
            <a:endParaRPr lang="es-ES" dirty="0"/>
          </a:p>
        </p:txBody>
      </p:sp>
      <p:sp>
        <p:nvSpPr>
          <p:cNvPr id="3" name="Marcador de contenid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lstStyle/>
          <a:p>
            <a:pPr marL="0" indent="0">
              <a:buNone/>
            </a:pPr>
            <a:endParaRPr lang="es-ES" dirty="0" smtClean="0"/>
          </a:p>
          <a:p>
            <a:r>
              <a:rPr lang="es-ES" dirty="0" smtClean="0"/>
              <a:t>Dos espacios principales</a:t>
            </a:r>
          </a:p>
          <a:p>
            <a:pPr lvl="1"/>
            <a:r>
              <a:rPr lang="es-ES" dirty="0" smtClean="0"/>
              <a:t>Residencia durante el verano (status social alto)</a:t>
            </a:r>
          </a:p>
          <a:p>
            <a:pPr lvl="1"/>
            <a:r>
              <a:rPr lang="es-ES" dirty="0" smtClean="0"/>
              <a:t>Internado (y todas sus instalaciones)</a:t>
            </a:r>
            <a:endParaRPr lang="es-ES" dirty="0"/>
          </a:p>
        </p:txBody>
      </p:sp>
    </p:spTree>
    <p:extLst>
      <p:ext uri="{BB962C8B-B14F-4D97-AF65-F5344CB8AC3E}">
        <p14:creationId xmlns:p14="http://schemas.microsoft.com/office/powerpoint/2010/main" val="90892049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es-ES" dirty="0" smtClean="0"/>
              <a:t>Tiempo</a:t>
            </a:r>
            <a:endParaRPr lang="es-ES" dirty="0"/>
          </a:p>
        </p:txBody>
      </p:sp>
      <p:sp>
        <p:nvSpPr>
          <p:cNvPr id="3" name="Marcador de contenid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lstStyle/>
          <a:p>
            <a:endParaRPr lang="es-ES" dirty="0" smtClean="0"/>
          </a:p>
          <a:p>
            <a:endParaRPr lang="es-ES" dirty="0"/>
          </a:p>
          <a:p>
            <a:r>
              <a:rPr lang="es-ES" dirty="0" smtClean="0"/>
              <a:t>Tiempo externo: años sesenta.</a:t>
            </a:r>
          </a:p>
          <a:p>
            <a:r>
              <a:rPr lang="es-ES" dirty="0" smtClean="0"/>
              <a:t>Tiempo interno: 2 años (desde el verano del 54 hasta el verano del 56).</a:t>
            </a:r>
            <a:endParaRPr lang="es-ES" dirty="0"/>
          </a:p>
        </p:txBody>
      </p:sp>
    </p:spTree>
    <p:extLst>
      <p:ext uri="{BB962C8B-B14F-4D97-AF65-F5344CB8AC3E}">
        <p14:creationId xmlns:p14="http://schemas.microsoft.com/office/powerpoint/2010/main" val="42262567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ca-ES" dirty="0" smtClean="0"/>
              <a:t>Resumen de </a:t>
            </a:r>
            <a:r>
              <a:rPr lang="es-ES" dirty="0" smtClean="0"/>
              <a:t>contenido</a:t>
            </a:r>
            <a:endParaRPr lang="es-ES" dirty="0"/>
          </a:p>
        </p:txBody>
      </p:sp>
      <p:sp>
        <p:nvSpPr>
          <p:cNvPr id="3" name="2 Marcador de contenido"/>
          <p:cNvSpPr>
            <a:spLocks noGrp="1"/>
          </p:cNvSpPr>
          <p:nvPr>
            <p:ph idx="1"/>
          </p:nvPr>
        </p:nvSpPr>
        <p:spPr/>
        <p:style>
          <a:lnRef idx="2">
            <a:schemeClr val="accent1"/>
          </a:lnRef>
          <a:fillRef idx="1">
            <a:schemeClr val="lt1"/>
          </a:fillRef>
          <a:effectRef idx="0">
            <a:schemeClr val="accent1"/>
          </a:effectRef>
          <a:fontRef idx="minor">
            <a:schemeClr val="dk1"/>
          </a:fontRef>
        </p:style>
        <p:txBody>
          <a:bodyPr/>
          <a:lstStyle/>
          <a:p>
            <a:pPr marL="0" indent="0">
              <a:buNone/>
            </a:pPr>
            <a:r>
              <a:rPr lang="es-ES" sz="2400" dirty="0" smtClean="0"/>
              <a:t>-Violeta vive en una pensión en una ciudad inhóspita y difícil.</a:t>
            </a:r>
          </a:p>
          <a:p>
            <a:pPr marL="0" indent="0">
              <a:buNone/>
            </a:pPr>
            <a:r>
              <a:rPr lang="es-ES" sz="2400" dirty="0" smtClean="0"/>
              <a:t>-Vive en completa soledad y angustia hasta que conoce a Lúnula.</a:t>
            </a:r>
          </a:p>
          <a:p>
            <a:pPr marL="0" indent="0">
              <a:buNone/>
            </a:pPr>
            <a:r>
              <a:rPr lang="es-ES" sz="2400" dirty="0" smtClean="0"/>
              <a:t>-Ésta la invita ir a su casa del campo a vivir con ella un tiempo.</a:t>
            </a:r>
          </a:p>
          <a:p>
            <a:pPr marL="0" indent="0">
              <a:buNone/>
            </a:pPr>
            <a:r>
              <a:rPr lang="es-ES" sz="2400" dirty="0" smtClean="0"/>
              <a:t>-Ambas conviven en la casa y Lúnula insiste en dormir en la habitación pequeña y en peores condiciones.</a:t>
            </a:r>
          </a:p>
          <a:p>
            <a:pPr marL="0" indent="0">
              <a:buNone/>
            </a:pPr>
            <a:r>
              <a:rPr lang="es-ES" sz="2400" dirty="0" smtClean="0"/>
              <a:t>-Se describe el día de la cafetería donde se conocieron en un flashback.</a:t>
            </a:r>
          </a:p>
          <a:p>
            <a:pPr marL="0" indent="0">
              <a:buNone/>
            </a:pPr>
            <a:r>
              <a:rPr lang="es-ES" sz="2400" dirty="0" smtClean="0"/>
              <a:t>-Vuelve a la etapa en la casa. Violeta le cuenta a Lúnula sus planes como escritora y ésta le va corrigiendo un manuscrito que había ido elaborando. </a:t>
            </a:r>
            <a:endParaRPr lang="ca-ES" sz="2400" dirty="0"/>
          </a:p>
          <a:p>
            <a:pPr marL="0" indent="0">
              <a:buNone/>
            </a:pPr>
            <a:endParaRPr lang="ca-ES" dirty="0"/>
          </a:p>
        </p:txBody>
      </p:sp>
    </p:spTree>
    <p:extLst>
      <p:ext uri="{BB962C8B-B14F-4D97-AF65-F5344CB8AC3E}">
        <p14:creationId xmlns:p14="http://schemas.microsoft.com/office/powerpoint/2010/main" val="97265493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es-ES" dirty="0" smtClean="0"/>
              <a:t>Estilo</a:t>
            </a:r>
            <a:endParaRPr lang="es-ES" dirty="0"/>
          </a:p>
        </p:txBody>
      </p:sp>
      <p:sp>
        <p:nvSpPr>
          <p:cNvPr id="3" name="Marcador de contenid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lnSpcReduction="10000"/>
          </a:bodyPr>
          <a:lstStyle/>
          <a:p>
            <a:r>
              <a:rPr lang="es-ES" dirty="0" smtClean="0"/>
              <a:t>En este cuento los elementos fantásticos en el juego del internado quedan muy claros.</a:t>
            </a:r>
          </a:p>
          <a:p>
            <a:r>
              <a:rPr lang="es-ES" dirty="0" smtClean="0"/>
              <a:t>Desde un principio no tenemos mucha información de la narradora ni se otorga demasiada información, así que se crea un ambiente de inquietud.</a:t>
            </a:r>
          </a:p>
          <a:p>
            <a:r>
              <a:rPr lang="es-ES" dirty="0" smtClean="0"/>
              <a:t>La </a:t>
            </a:r>
            <a:r>
              <a:rPr lang="es-ES" dirty="0" err="1" smtClean="0"/>
              <a:t>metaliteratura</a:t>
            </a:r>
            <a:r>
              <a:rPr lang="es-ES" dirty="0" smtClean="0"/>
              <a:t> (el texto dentro de texto), se da en el internado con Fátima, y es algo semejante a Lúnula, del primer cuento.</a:t>
            </a:r>
          </a:p>
          <a:p>
            <a:endParaRPr lang="es-ES" dirty="0"/>
          </a:p>
        </p:txBody>
      </p:sp>
    </p:spTree>
    <p:extLst>
      <p:ext uri="{BB962C8B-B14F-4D97-AF65-F5344CB8AC3E}">
        <p14:creationId xmlns:p14="http://schemas.microsoft.com/office/powerpoint/2010/main" val="265604304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es-ES" dirty="0" smtClean="0"/>
              <a:t>Estilo</a:t>
            </a:r>
            <a:endParaRPr lang="es-ES" dirty="0"/>
          </a:p>
        </p:txBody>
      </p:sp>
      <p:sp>
        <p:nvSpPr>
          <p:cNvPr id="3" name="Marcador de contenid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lnSpcReduction="10000"/>
          </a:bodyPr>
          <a:lstStyle/>
          <a:p>
            <a:r>
              <a:rPr lang="es-ES" dirty="0" smtClean="0"/>
              <a:t>El narrador se presenta en 1ª persona, así que el lector se puede sentir más identificado y es por tanto adecuado para el relato fantástico.</a:t>
            </a:r>
          </a:p>
          <a:p>
            <a:r>
              <a:rPr lang="es-ES" dirty="0" smtClean="0"/>
              <a:t>Se muestra una diferencia de expresión por parte de la narradora entre su etapa de infancia y la de adolescencia. Se muestra también una atmosfera opresora hacia la narradora entre estas etapas.</a:t>
            </a:r>
          </a:p>
          <a:p>
            <a:r>
              <a:rPr lang="es-ES" dirty="0" smtClean="0"/>
              <a:t>La elipsis también tiene cabida.</a:t>
            </a:r>
            <a:endParaRPr lang="es-ES" dirty="0"/>
          </a:p>
        </p:txBody>
      </p:sp>
    </p:spTree>
    <p:extLst>
      <p:ext uri="{BB962C8B-B14F-4D97-AF65-F5344CB8AC3E}">
        <p14:creationId xmlns:p14="http://schemas.microsoft.com/office/powerpoint/2010/main" val="286175811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es-ES" dirty="0" smtClean="0"/>
              <a:t>Temas e interpretaciones</a:t>
            </a:r>
            <a:endParaRPr lang="es-ES" dirty="0"/>
          </a:p>
        </p:txBody>
      </p:sp>
      <p:sp>
        <p:nvSpPr>
          <p:cNvPr id="3" name="Marcador de contenid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fontScale="92500"/>
          </a:bodyPr>
          <a:lstStyle/>
          <a:p>
            <a:r>
              <a:rPr lang="es-ES" dirty="0" smtClean="0"/>
              <a:t>En este cuento lo que se remarca es la evolución del propio narrador y los cambios en sus ideales y manera de exhibir sus preferencias, siempre siguiendo una línea temporal seguida, sin retrospecciones i adelantos. El paso de la infancia a la adolescencia cambia totalmente al narrador.</a:t>
            </a:r>
          </a:p>
          <a:p>
            <a:r>
              <a:rPr lang="es-ES" dirty="0" smtClean="0"/>
              <a:t>Crítica de la realidad. Indiferencia de la narradora frente a su hermana enferma y su </a:t>
            </a:r>
            <a:r>
              <a:rPr lang="es-ES" smtClean="0"/>
              <a:t>actitud respectiva.</a:t>
            </a:r>
            <a:endParaRPr lang="es-ES" dirty="0"/>
          </a:p>
        </p:txBody>
      </p:sp>
    </p:spTree>
    <p:extLst>
      <p:ext uri="{BB962C8B-B14F-4D97-AF65-F5344CB8AC3E}">
        <p14:creationId xmlns:p14="http://schemas.microsoft.com/office/powerpoint/2010/main" val="296597082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23528" y="980728"/>
            <a:ext cx="7067128" cy="1143000"/>
          </a:xfrm>
        </p:spPr>
        <p:style>
          <a:lnRef idx="2">
            <a:schemeClr val="accent1"/>
          </a:lnRef>
          <a:fillRef idx="1">
            <a:schemeClr val="lt1"/>
          </a:fillRef>
          <a:effectRef idx="0">
            <a:schemeClr val="accent1"/>
          </a:effectRef>
          <a:fontRef idx="minor">
            <a:schemeClr val="dk1"/>
          </a:fontRef>
        </p:style>
        <p:txBody>
          <a:bodyPr>
            <a:normAutofit/>
          </a:bodyPr>
          <a:lstStyle/>
          <a:p>
            <a:pPr algn="l"/>
            <a:r>
              <a:rPr lang="es-ES" sz="4000" b="1" dirty="0" smtClean="0"/>
              <a:t>EL PROVOCADOR DE IMÁGENES</a:t>
            </a:r>
            <a:endParaRPr lang="es-ES" sz="4000" b="1" dirty="0"/>
          </a:p>
        </p:txBody>
      </p:sp>
    </p:spTree>
    <p:extLst>
      <p:ext uri="{BB962C8B-B14F-4D97-AF65-F5344CB8AC3E}">
        <p14:creationId xmlns:p14="http://schemas.microsoft.com/office/powerpoint/2010/main" val="233387107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ca-ES" dirty="0"/>
              <a:t>Resumen de </a:t>
            </a:r>
            <a:r>
              <a:rPr lang="ca-ES" dirty="0" err="1"/>
              <a:t>Contenido</a:t>
            </a:r>
            <a:endParaRPr lang="es-ES" dirty="0"/>
          </a:p>
        </p:txBody>
      </p:sp>
      <p:sp>
        <p:nvSpPr>
          <p:cNvPr id="3" name="Marcador de contenid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fontScale="70000" lnSpcReduction="20000"/>
          </a:bodyPr>
          <a:lstStyle/>
          <a:p>
            <a:r>
              <a:rPr lang="es-ES" dirty="0"/>
              <a:t>H.J.K recuerda su pasado sobretodo con su mejor amigo José Eduardo Expedito, que conoció en la universidad.</a:t>
            </a:r>
          </a:p>
          <a:p>
            <a:r>
              <a:rPr lang="es-ES" dirty="0"/>
              <a:t>Él describe al principio como es físicamente y financieramente, también su comportamiento.</a:t>
            </a:r>
          </a:p>
          <a:p>
            <a:r>
              <a:rPr lang="es-ES" dirty="0"/>
              <a:t>El protagonista vuelve al momento en que inicia la amistad con este sujeto, que considera que es un “proceso lento con numerosos encuentros a lo largo de toda Europa”.</a:t>
            </a:r>
          </a:p>
          <a:p>
            <a:r>
              <a:rPr lang="es-ES" dirty="0"/>
              <a:t>H.J.K se define a si mismo como lo opuesto a su amigo.</a:t>
            </a:r>
          </a:p>
          <a:p>
            <a:r>
              <a:rPr lang="es-ES" dirty="0"/>
              <a:t>Él explica como es la relación entre ambos donde se define a si mismo como un hombre sin preocupaciones profundas, extrovertido y generoso.</a:t>
            </a:r>
          </a:p>
          <a:p>
            <a:r>
              <a:rPr lang="es-ES" dirty="0"/>
              <a:t>También define a su amigo diciendo que destaca por sus intervenciones, sus ansias de conocimientos y sospecha de que le estaba examinando cuidadosamente mediante hábiles preguntas.</a:t>
            </a:r>
          </a:p>
          <a:p>
            <a:endParaRPr lang="es-ES" dirty="0"/>
          </a:p>
        </p:txBody>
      </p:sp>
    </p:spTree>
    <p:extLst>
      <p:ext uri="{BB962C8B-B14F-4D97-AF65-F5344CB8AC3E}">
        <p14:creationId xmlns:p14="http://schemas.microsoft.com/office/powerpoint/2010/main" val="181187425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ca-ES" dirty="0"/>
              <a:t>Resumen de </a:t>
            </a:r>
            <a:r>
              <a:rPr lang="ca-ES" dirty="0" err="1"/>
              <a:t>Contenido</a:t>
            </a:r>
            <a:endParaRPr lang="es-ES" dirty="0"/>
          </a:p>
        </p:txBody>
      </p:sp>
      <p:sp>
        <p:nvSpPr>
          <p:cNvPr id="3" name="Marcador de contenid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fontScale="62500" lnSpcReduction="20000"/>
          </a:bodyPr>
          <a:lstStyle/>
          <a:p>
            <a:r>
              <a:rPr lang="es-ES" dirty="0"/>
              <a:t>Llega a la conclusión de que José pone a prueba a todos para satisfacer su curiosidad.</a:t>
            </a:r>
          </a:p>
          <a:p>
            <a:r>
              <a:rPr lang="es-ES" dirty="0"/>
              <a:t>El narrador mantiene contacto con su amigo mediante cartas y postales. En cada carta recibida su amigo explica sus anécdotas.</a:t>
            </a:r>
          </a:p>
          <a:p>
            <a:r>
              <a:rPr lang="es-ES" dirty="0"/>
              <a:t>El protagonista se encuentra con él en Paris, donde conocen a Ulla </a:t>
            </a:r>
            <a:r>
              <a:rPr lang="es-ES" dirty="0" err="1"/>
              <a:t>Goldberg</a:t>
            </a:r>
            <a:r>
              <a:rPr lang="es-ES" dirty="0"/>
              <a:t>, una chica sueca. </a:t>
            </a:r>
          </a:p>
          <a:p>
            <a:r>
              <a:rPr lang="es-ES" dirty="0"/>
              <a:t>H.J.K muestra rechazo a esta chica mientras la describe físicamente. Esta chica acabará yéndose con J. Eduardo.</a:t>
            </a:r>
          </a:p>
          <a:p>
            <a:r>
              <a:rPr lang="es-ES" dirty="0"/>
              <a:t>Al saber de su compañero pasado un tiempo decide ir a visitarlo a Estrasburgo donde encuentra que Ulla y José son pareja sentimental.</a:t>
            </a:r>
          </a:p>
          <a:p>
            <a:r>
              <a:rPr lang="es-ES" dirty="0"/>
              <a:t>El narrador explica que su amigo estaba viviendo en un estado de inquietud permanente y que dependía totalmente de su compañera.</a:t>
            </a:r>
          </a:p>
          <a:p>
            <a:r>
              <a:rPr lang="es-ES" dirty="0"/>
              <a:t>Él observa que Ulla esta en un estado físico lamentable ya que es maltratada por Eduardo.</a:t>
            </a:r>
          </a:p>
          <a:p>
            <a:r>
              <a:rPr lang="es-ES" dirty="0"/>
              <a:t>Eduardo le muestra todos los artilugios que él mismo fabricó.</a:t>
            </a:r>
          </a:p>
          <a:p>
            <a:endParaRPr lang="es-ES" dirty="0"/>
          </a:p>
        </p:txBody>
      </p:sp>
    </p:spTree>
    <p:extLst>
      <p:ext uri="{BB962C8B-B14F-4D97-AF65-F5344CB8AC3E}">
        <p14:creationId xmlns:p14="http://schemas.microsoft.com/office/powerpoint/2010/main" val="293355343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ca-ES" dirty="0"/>
              <a:t>Resumen de </a:t>
            </a:r>
            <a:r>
              <a:rPr lang="ca-ES" dirty="0" err="1"/>
              <a:t>Contenido</a:t>
            </a:r>
            <a:endParaRPr lang="es-ES" dirty="0"/>
          </a:p>
        </p:txBody>
      </p:sp>
      <p:sp>
        <p:nvSpPr>
          <p:cNvPr id="3" name="Marcador de contenid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fontScale="62500" lnSpcReduction="20000"/>
          </a:bodyPr>
          <a:lstStyle/>
          <a:p>
            <a:r>
              <a:rPr lang="es-ES" dirty="0"/>
              <a:t>El protagonista “huye” de esa casa y acaba en una taberna, allí se emborracha. Luego llega Ulla con el equipaje que se dejó en la casa y este le “vomita” en el flequillo.</a:t>
            </a:r>
          </a:p>
          <a:p>
            <a:r>
              <a:rPr lang="es-ES" dirty="0"/>
              <a:t>Durante semanas él intenta pensar que le produce esta repulsión hacia esa chica. La compara con monstruos como el conde Drácula, Frankenstein y Hyde.</a:t>
            </a:r>
          </a:p>
          <a:p>
            <a:r>
              <a:rPr lang="es-ES" dirty="0"/>
              <a:t>Luego piensa que no existe pero al poco tiempo lo niega.</a:t>
            </a:r>
          </a:p>
          <a:p>
            <a:r>
              <a:rPr lang="es-ES" dirty="0"/>
              <a:t>Se vuelve a encontrar con Eduardo en Hamburgo, este le cuenta que Ulla le ha sido infiel y le ha utilizado de cobaya para un experimento que aparece en una agenda.</a:t>
            </a:r>
          </a:p>
          <a:p>
            <a:r>
              <a:rPr lang="es-ES" dirty="0"/>
              <a:t>H.J.K viaja a Estrasburgo, retrasando su viaje a Toulouse, para encontrarse con Ulla.</a:t>
            </a:r>
          </a:p>
          <a:p>
            <a:r>
              <a:rPr lang="es-ES" dirty="0"/>
              <a:t>La encuentra en la taberna donde se emborrachó trabajando de camarera. Allí Ulla muestra satisfacción al haber “acabado” con Eduardo.</a:t>
            </a:r>
          </a:p>
          <a:p>
            <a:r>
              <a:rPr lang="es-ES" dirty="0"/>
              <a:t>El narrador se inventa una artimaña para engañar a Ulla y hacerle creer que realmente no ha servido de nada lo que ella había hecho. </a:t>
            </a:r>
          </a:p>
          <a:p>
            <a:endParaRPr lang="es-ES" dirty="0"/>
          </a:p>
        </p:txBody>
      </p:sp>
    </p:spTree>
    <p:extLst>
      <p:ext uri="{BB962C8B-B14F-4D97-AF65-F5344CB8AC3E}">
        <p14:creationId xmlns:p14="http://schemas.microsoft.com/office/powerpoint/2010/main" val="297928164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ca-ES" dirty="0"/>
              <a:t>Estructura</a:t>
            </a:r>
            <a:endParaRPr lang="es-ES" dirty="0"/>
          </a:p>
        </p:txBody>
      </p:sp>
      <p:sp>
        <p:nvSpPr>
          <p:cNvPr id="3" name="Marcador de contenid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lstStyle/>
          <a:p>
            <a:r>
              <a:rPr lang="es-ES" sz="2000" dirty="0"/>
              <a:t>Introducción: la introducción del narrador y el inició de su relato.</a:t>
            </a:r>
          </a:p>
          <a:p>
            <a:r>
              <a:rPr lang="es-ES" sz="2000" dirty="0"/>
              <a:t>Nudo: Todo el recuerdo de H.J.K, este recuerdo también se puede dividir en 3:</a:t>
            </a:r>
          </a:p>
          <a:p>
            <a:pPr lvl="1"/>
            <a:r>
              <a:rPr lang="es-ES" sz="2000" dirty="0"/>
              <a:t>Planteamiento: Como conoce a Eduardo y la relación que tiene con él.</a:t>
            </a:r>
          </a:p>
          <a:p>
            <a:pPr lvl="1"/>
            <a:r>
              <a:rPr lang="es-ES" sz="2000" dirty="0"/>
              <a:t>Nudo: La aparición de Ulla y su relación con su amigo.</a:t>
            </a:r>
          </a:p>
          <a:p>
            <a:pPr lvl="1"/>
            <a:r>
              <a:rPr lang="es-ES" sz="2000" dirty="0"/>
              <a:t>Desenlace: Cuando encuentra a Eduardo en la taberna después de que Ulla le dejará y termina con la conversación con esta. </a:t>
            </a:r>
          </a:p>
          <a:p>
            <a:r>
              <a:rPr lang="es-ES" sz="2000" dirty="0"/>
              <a:t>Desenlace: Finaliza el recuerdo, aparece la mentira que le cuenta a Ulla sobre Eduardo y la frase final: “Después de todo, a Ulla </a:t>
            </a:r>
            <a:r>
              <a:rPr lang="es-ES" sz="2000" dirty="0" err="1"/>
              <a:t>Goldberg</a:t>
            </a:r>
            <a:r>
              <a:rPr lang="es-ES" sz="2000" dirty="0"/>
              <a:t> nunca la había podido soportar, y José Eduardo E. seguía siendo, como siempre, mi mejor amigo”.</a:t>
            </a:r>
          </a:p>
          <a:p>
            <a:endParaRPr lang="es-ES" dirty="0"/>
          </a:p>
        </p:txBody>
      </p:sp>
    </p:spTree>
    <p:extLst>
      <p:ext uri="{BB962C8B-B14F-4D97-AF65-F5344CB8AC3E}">
        <p14:creationId xmlns:p14="http://schemas.microsoft.com/office/powerpoint/2010/main" val="289509383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ca-ES" dirty="0"/>
              <a:t>Narrador</a:t>
            </a:r>
            <a:endParaRPr lang="es-ES" dirty="0"/>
          </a:p>
        </p:txBody>
      </p:sp>
      <p:sp>
        <p:nvSpPr>
          <p:cNvPr id="3" name="Marcador de contenid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lstStyle/>
          <a:p>
            <a:r>
              <a:rPr lang="es-ES" dirty="0"/>
              <a:t>Narrador en 1ª persona con voz interna pero también aparecen fragmentos en donde esta en 3ª persona al describir acciones. Utiliza las anticipaciones, introduciendo sucesos aun no ocurridos que más adelante ocurrirán en la lectura. </a:t>
            </a:r>
          </a:p>
          <a:p>
            <a:endParaRPr lang="es-ES" dirty="0"/>
          </a:p>
        </p:txBody>
      </p:sp>
    </p:spTree>
    <p:extLst>
      <p:ext uri="{BB962C8B-B14F-4D97-AF65-F5344CB8AC3E}">
        <p14:creationId xmlns:p14="http://schemas.microsoft.com/office/powerpoint/2010/main" val="68044565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ca-ES" dirty="0" err="1"/>
              <a:t>Personajes</a:t>
            </a:r>
            <a:endParaRPr lang="es-ES" dirty="0"/>
          </a:p>
        </p:txBody>
      </p:sp>
      <p:sp>
        <p:nvSpPr>
          <p:cNvPr id="3" name="Marcador de contenid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fontScale="70000" lnSpcReduction="20000"/>
          </a:bodyPr>
          <a:lstStyle/>
          <a:p>
            <a:r>
              <a:rPr lang="es-ES" dirty="0"/>
              <a:t>H.J.K: Narrador y protagonista del relato, gran amigo de José Eduardo Expedito y solo se fija en cosas que le interesan. Este personaje no evoluciona a lo largo de la trama. </a:t>
            </a:r>
          </a:p>
          <a:p>
            <a:r>
              <a:rPr lang="es-ES" dirty="0"/>
              <a:t>José Eduardo Expedito: Personaje peculiar que se dedica a investigar cualquier tema que le interese sin preocuparse por lo que opinen las personas de él, posee grandes deseos de experimentación y esta algo obsesionado con las practicas sadomasoquistas. Es gran amigo de H.J.K.</a:t>
            </a:r>
          </a:p>
          <a:p>
            <a:r>
              <a:rPr lang="es-ES" dirty="0"/>
              <a:t>Ulla </a:t>
            </a:r>
            <a:r>
              <a:rPr lang="es-ES" dirty="0" err="1"/>
              <a:t>Goldberg</a:t>
            </a:r>
            <a:r>
              <a:rPr lang="es-ES" dirty="0"/>
              <a:t>: Mujer de 33 años de origen sueca que tiene una relación amorosa con Eduardo, odiada por el narrador. Acaba “hundiendo” a Eduardo en la miseria. </a:t>
            </a:r>
          </a:p>
          <a:p>
            <a:pPr>
              <a:buNone/>
            </a:pPr>
            <a:r>
              <a:rPr lang="es-ES" dirty="0"/>
              <a:t>Personajes esporádicos: </a:t>
            </a:r>
          </a:p>
          <a:p>
            <a:pPr>
              <a:buNone/>
            </a:pPr>
            <a:r>
              <a:rPr lang="es-ES" dirty="0"/>
              <a:t>	- Tabernero: aparece junto a Ulla al final.</a:t>
            </a:r>
          </a:p>
          <a:p>
            <a:pPr>
              <a:buNone/>
            </a:pPr>
            <a:r>
              <a:rPr lang="es-ES" dirty="0"/>
              <a:t>	- Gemelas: se pelean por Eduardo. Aparecen al principio del relato. </a:t>
            </a:r>
          </a:p>
          <a:p>
            <a:endParaRPr lang="es-ES" dirty="0"/>
          </a:p>
        </p:txBody>
      </p:sp>
    </p:spTree>
    <p:extLst>
      <p:ext uri="{BB962C8B-B14F-4D97-AF65-F5344CB8AC3E}">
        <p14:creationId xmlns:p14="http://schemas.microsoft.com/office/powerpoint/2010/main" val="1426329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lnSpcReduction="10000"/>
          </a:bodyPr>
          <a:lstStyle/>
          <a:p>
            <a:pPr marL="0" indent="0">
              <a:buNone/>
            </a:pPr>
            <a:r>
              <a:rPr lang="es-ES" sz="2400" dirty="0" smtClean="0"/>
              <a:t>-Lúnula cae enferma y le pide a Violeta que retrase su vuelta a la ciudad.</a:t>
            </a:r>
          </a:p>
          <a:p>
            <a:pPr marL="0" indent="0">
              <a:buNone/>
            </a:pPr>
            <a:r>
              <a:rPr lang="es-ES" sz="2400" dirty="0" smtClean="0"/>
              <a:t>-La enferma pasa a ocupar la habitación grande y a Violeta le mosquea que trate a su manuscrito tan descuidadamente, además de darse cuenta que la esencia de su manuscrito ahora era más obra de Lúnula.</a:t>
            </a:r>
          </a:p>
          <a:p>
            <a:pPr marL="0" indent="0">
              <a:buNone/>
            </a:pPr>
            <a:r>
              <a:rPr lang="es-ES" sz="2400" dirty="0" smtClean="0"/>
              <a:t>-Violeta recuerda sus felices días a los inicios de su convivencia con Lúnula y de nuevo recuerda el día de la cafetería, incluidas las risas de una pareja cercana y las miradas indiscretas del camarero en su dirección.</a:t>
            </a:r>
          </a:p>
          <a:p>
            <a:pPr marL="0" indent="0">
              <a:buNone/>
            </a:pPr>
            <a:r>
              <a:rPr lang="es-ES" sz="2400" dirty="0" smtClean="0"/>
              <a:t>-Posteriormente empieza a remarcar la habilidad para contar cuentos de Lúnula.</a:t>
            </a:r>
            <a:endParaRPr lang="es-ES" sz="2400" dirty="0"/>
          </a:p>
        </p:txBody>
      </p:sp>
      <p:sp>
        <p:nvSpPr>
          <p:cNvPr id="4" name="1 Título"/>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ca-ES" dirty="0" smtClean="0"/>
              <a:t>Resumen de </a:t>
            </a:r>
            <a:r>
              <a:rPr lang="ca-ES" dirty="0" err="1" smtClean="0"/>
              <a:t>contenido</a:t>
            </a:r>
            <a:endParaRPr lang="ca-ES" dirty="0"/>
          </a:p>
        </p:txBody>
      </p:sp>
    </p:spTree>
    <p:extLst>
      <p:ext uri="{BB962C8B-B14F-4D97-AF65-F5344CB8AC3E}">
        <p14:creationId xmlns:p14="http://schemas.microsoft.com/office/powerpoint/2010/main" val="399075449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es-ES" dirty="0"/>
              <a:t>Espacio</a:t>
            </a:r>
          </a:p>
        </p:txBody>
      </p:sp>
      <p:sp>
        <p:nvSpPr>
          <p:cNvPr id="3" name="Marcador de contenid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fontScale="85000" lnSpcReduction="20000"/>
          </a:bodyPr>
          <a:lstStyle/>
          <a:p>
            <a:r>
              <a:rPr lang="es-ES" dirty="0"/>
              <a:t>Las acciones ocurren en diferentes lugares de diferentes países.</a:t>
            </a:r>
          </a:p>
          <a:p>
            <a:pPr>
              <a:buNone/>
            </a:pPr>
            <a:r>
              <a:rPr lang="es-ES" dirty="0"/>
              <a:t>Siguiendo un orden de aparición sería:</a:t>
            </a:r>
          </a:p>
          <a:p>
            <a:r>
              <a:rPr lang="es-ES" dirty="0"/>
              <a:t>La Universidad: es el lugar donde se conocen.</a:t>
            </a:r>
          </a:p>
          <a:p>
            <a:r>
              <a:rPr lang="es-ES" dirty="0"/>
              <a:t>Paris, en la </a:t>
            </a:r>
            <a:r>
              <a:rPr lang="es-ES" dirty="0" err="1"/>
              <a:t>Gare</a:t>
            </a:r>
            <a:r>
              <a:rPr lang="es-ES" dirty="0"/>
              <a:t> de </a:t>
            </a:r>
            <a:r>
              <a:rPr lang="es-ES" dirty="0" err="1"/>
              <a:t>l’Est</a:t>
            </a:r>
            <a:r>
              <a:rPr lang="es-ES" dirty="0"/>
              <a:t> y otros: donde se reencontraran, charlaran y finalmente conocerán a Ulla y se despiden los amigos.</a:t>
            </a:r>
          </a:p>
          <a:p>
            <a:r>
              <a:rPr lang="es-ES" dirty="0"/>
              <a:t>Estrasburgo: donde vivían Ulla y Eduardo. Es donde ocurre casi todo el relato. Se puede dividir entre la taberna y la casa de la pareja. </a:t>
            </a:r>
          </a:p>
          <a:p>
            <a:r>
              <a:rPr lang="es-ES" dirty="0"/>
              <a:t>Hamburgo, en una taberna: encuentra a Eduardo borracho después de que Ulla lo dejase.</a:t>
            </a:r>
          </a:p>
          <a:p>
            <a:endParaRPr lang="es-ES" dirty="0"/>
          </a:p>
        </p:txBody>
      </p:sp>
    </p:spTree>
    <p:extLst>
      <p:ext uri="{BB962C8B-B14F-4D97-AF65-F5344CB8AC3E}">
        <p14:creationId xmlns:p14="http://schemas.microsoft.com/office/powerpoint/2010/main" val="96856012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ca-ES" dirty="0" err="1"/>
              <a:t>Tiempo</a:t>
            </a:r>
            <a:endParaRPr lang="es-ES" dirty="0"/>
          </a:p>
        </p:txBody>
      </p:sp>
      <p:sp>
        <p:nvSpPr>
          <p:cNvPr id="3" name="Marcador de contenid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lstStyle/>
          <a:p>
            <a:r>
              <a:rPr lang="es-ES" dirty="0"/>
              <a:t>Tiempo Interno: la acción trascurre a mesura que pasan los años. Desde cuando se conocen en la universidad hasta el final.</a:t>
            </a:r>
          </a:p>
          <a:p>
            <a:r>
              <a:rPr lang="es-ES" dirty="0"/>
              <a:t>Tiempo Externo: todo transcurre como una historia retrospectiva, es decir, se realiza un salto hacia el pasado para poder explicar la amistad entre H.J.K y  José Eduardo. </a:t>
            </a:r>
          </a:p>
          <a:p>
            <a:endParaRPr lang="es-ES" dirty="0"/>
          </a:p>
        </p:txBody>
      </p:sp>
    </p:spTree>
    <p:extLst>
      <p:ext uri="{BB962C8B-B14F-4D97-AF65-F5344CB8AC3E}">
        <p14:creationId xmlns:p14="http://schemas.microsoft.com/office/powerpoint/2010/main" val="209102927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ca-ES" dirty="0"/>
              <a:t>Estilo</a:t>
            </a:r>
            <a:endParaRPr lang="es-ES" dirty="0"/>
          </a:p>
        </p:txBody>
      </p:sp>
      <p:sp>
        <p:nvSpPr>
          <p:cNvPr id="3" name="Marcador de contenid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fontScale="85000" lnSpcReduction="10000"/>
          </a:bodyPr>
          <a:lstStyle/>
          <a:p>
            <a:r>
              <a:rPr lang="es-ES" dirty="0"/>
              <a:t>Se puede resaltar la aparición de un texto dentro de otro texto donde describe a un personaje que aparece utilizando otros personajes de otras obras como por ejemplo el conde Drácula. </a:t>
            </a:r>
          </a:p>
          <a:p>
            <a:r>
              <a:rPr lang="es-ES" dirty="0"/>
              <a:t>El uso del presente para dar más énfasis en el relato.</a:t>
            </a:r>
          </a:p>
          <a:p>
            <a:r>
              <a:rPr lang="es-ES" dirty="0"/>
              <a:t>Esta muy presente la característica del doble, sobretodo en el personaje de Ulla de cómo es en todo el relato a como actúa al final de este.</a:t>
            </a:r>
          </a:p>
          <a:p>
            <a:r>
              <a:rPr lang="es-ES" dirty="0"/>
              <a:t>El personaje de Eduardo se puede observar como es una critica a la realidad nada más viendo como actúa en el principio de este texto. </a:t>
            </a:r>
          </a:p>
        </p:txBody>
      </p:sp>
    </p:spTree>
    <p:extLst>
      <p:ext uri="{BB962C8B-B14F-4D97-AF65-F5344CB8AC3E}">
        <p14:creationId xmlns:p14="http://schemas.microsoft.com/office/powerpoint/2010/main" val="176053735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es-ES" dirty="0"/>
              <a:t>Interpretaciones y </a:t>
            </a:r>
            <a:r>
              <a:rPr lang="es-ES" dirty="0" smtClean="0"/>
              <a:t>temas</a:t>
            </a:r>
            <a:endParaRPr lang="es-ES" dirty="0"/>
          </a:p>
        </p:txBody>
      </p:sp>
      <p:sp>
        <p:nvSpPr>
          <p:cNvPr id="3" name="Marcador de contenid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fontScale="92500" lnSpcReduction="10000"/>
          </a:bodyPr>
          <a:lstStyle/>
          <a:p>
            <a:r>
              <a:rPr lang="es-ES" dirty="0"/>
              <a:t>Los temas que aparecen en esta narración son principalmente el de las apariencias engañan y del burlador burlado. Como tema secundario podría considerarse la amistad.</a:t>
            </a:r>
          </a:p>
          <a:p>
            <a:r>
              <a:rPr lang="es-ES" dirty="0"/>
              <a:t>La narración te ofrece la oportunidad de interpretar como es el carácter de Ulla hasta el momento final de la historia ya que desde que la conocen al momento en que H.J.K habla con ella en la taberna pues es en ese instante donde la autora muestra la “verdadera” Ulla.</a:t>
            </a:r>
          </a:p>
          <a:p>
            <a:endParaRPr lang="es-ES" dirty="0"/>
          </a:p>
        </p:txBody>
      </p:sp>
    </p:spTree>
    <p:extLst>
      <p:ext uri="{BB962C8B-B14F-4D97-AF65-F5344CB8AC3E}">
        <p14:creationId xmlns:p14="http://schemas.microsoft.com/office/powerpoint/2010/main" val="2329207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a:bodyPr>
          <a:lstStyle/>
          <a:p>
            <a:pPr marL="0" indent="0">
              <a:buNone/>
            </a:pPr>
            <a:r>
              <a:rPr lang="es-ES" sz="2400" dirty="0" smtClean="0"/>
              <a:t>-Debido al estado de Lúnula, Violeta se decide a llevar a cabo las tareas de la casa.</a:t>
            </a:r>
          </a:p>
          <a:p>
            <a:pPr marL="0" indent="0">
              <a:buNone/>
            </a:pPr>
            <a:r>
              <a:rPr lang="es-ES" sz="2400" dirty="0" smtClean="0"/>
              <a:t>-Con la recuperación de Lúnula, Violeta iba adquiriendo peor aspecto, estaba “deformada, extraña” .</a:t>
            </a:r>
          </a:p>
          <a:p>
            <a:pPr marL="0" indent="0">
              <a:buNone/>
            </a:pPr>
            <a:r>
              <a:rPr lang="es-ES" sz="2400" dirty="0" smtClean="0"/>
              <a:t>-Lúnula se ve llena de vitalidad y decide plantar un </a:t>
            </a:r>
            <a:r>
              <a:rPr lang="es-ES" sz="2400" dirty="0" smtClean="0"/>
              <a:t>jacarandá</a:t>
            </a:r>
            <a:r>
              <a:rPr lang="es-ES" sz="2400" dirty="0" smtClean="0"/>
              <a:t>.</a:t>
            </a:r>
          </a:p>
          <a:p>
            <a:pPr marL="0" indent="0">
              <a:buNone/>
            </a:pPr>
            <a:r>
              <a:rPr lang="es-ES" sz="2400" dirty="0" smtClean="0"/>
              <a:t>-Violeta empieza a sentir que como escritora es un fracaso y rompe sus blocs de notas y su manuscrito.</a:t>
            </a:r>
          </a:p>
          <a:p>
            <a:pPr marL="0" indent="0">
              <a:buNone/>
            </a:pPr>
            <a:r>
              <a:rPr lang="es-ES" sz="2400" dirty="0" smtClean="0"/>
              <a:t>-Lúnula parte hacía la ciudad un tiempo y Violeta se decide a hacerse cargo de la casa hasta su regreso. Decide también hacerse cargo del </a:t>
            </a:r>
            <a:r>
              <a:rPr lang="es-ES" sz="2400" dirty="0" smtClean="0"/>
              <a:t>jacarandá </a:t>
            </a:r>
            <a:r>
              <a:rPr lang="es-ES" sz="2400" dirty="0" smtClean="0"/>
              <a:t>y de dormir en la puerta como un perro guardián.</a:t>
            </a:r>
            <a:endParaRPr lang="es-ES" sz="2400" dirty="0"/>
          </a:p>
        </p:txBody>
      </p:sp>
      <p:sp>
        <p:nvSpPr>
          <p:cNvPr id="4" name="1 Título"/>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ca-ES" dirty="0" smtClean="0"/>
              <a:t>Resumen de </a:t>
            </a:r>
            <a:r>
              <a:rPr lang="ca-ES" dirty="0" err="1" smtClean="0"/>
              <a:t>contenido</a:t>
            </a:r>
            <a:endParaRPr lang="ca-ES" dirty="0"/>
          </a:p>
        </p:txBody>
      </p:sp>
    </p:spTree>
    <p:extLst>
      <p:ext uri="{BB962C8B-B14F-4D97-AF65-F5344CB8AC3E}">
        <p14:creationId xmlns:p14="http://schemas.microsoft.com/office/powerpoint/2010/main" val="13783874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style>
          <a:lnRef idx="2">
            <a:schemeClr val="accent1"/>
          </a:lnRef>
          <a:fillRef idx="1">
            <a:schemeClr val="lt1"/>
          </a:fillRef>
          <a:effectRef idx="0">
            <a:schemeClr val="accent1"/>
          </a:effectRef>
          <a:fontRef idx="minor">
            <a:schemeClr val="dk1"/>
          </a:fontRef>
        </p:style>
        <p:txBody>
          <a:bodyPr/>
          <a:lstStyle/>
          <a:p>
            <a:pPr marL="0" indent="0">
              <a:buNone/>
            </a:pPr>
            <a:r>
              <a:rPr lang="ca-ES" dirty="0" smtClean="0"/>
              <a:t>-NOTA DEL EDITOR: En esta última </a:t>
            </a:r>
            <a:r>
              <a:rPr lang="es-ES" dirty="0" smtClean="0"/>
              <a:t>parte del relato, un informe nos explica que se ha encontrado una mujer de mediana constitución muerta por inanición en la puerta de la casa. Toda </a:t>
            </a:r>
            <a:r>
              <a:rPr lang="es-ES" dirty="0"/>
              <a:t>la ropa de la casa estaba bordada con las </a:t>
            </a:r>
            <a:r>
              <a:rPr lang="es-ES" dirty="0" smtClean="0"/>
              <a:t>iniciales “V.L.”. Un biólogo afirma además no haber presenciado ningún florecimiento </a:t>
            </a:r>
            <a:r>
              <a:rPr lang="es-ES" dirty="0" smtClean="0"/>
              <a:t>de jacarandá.</a:t>
            </a:r>
            <a:endParaRPr lang="es-ES" dirty="0"/>
          </a:p>
        </p:txBody>
      </p:sp>
      <p:sp>
        <p:nvSpPr>
          <p:cNvPr id="4" name="1 Título"/>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ca-ES" dirty="0" smtClean="0"/>
              <a:t>Resumen de </a:t>
            </a:r>
            <a:r>
              <a:rPr lang="ca-ES" dirty="0" err="1" smtClean="0"/>
              <a:t>contenido</a:t>
            </a:r>
            <a:endParaRPr lang="ca-ES" dirty="0"/>
          </a:p>
        </p:txBody>
      </p:sp>
    </p:spTree>
    <p:extLst>
      <p:ext uri="{BB962C8B-B14F-4D97-AF65-F5344CB8AC3E}">
        <p14:creationId xmlns:p14="http://schemas.microsoft.com/office/powerpoint/2010/main" val="6204019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ca-ES" dirty="0" smtClean="0"/>
              <a:t>Estructura</a:t>
            </a:r>
            <a:endParaRPr lang="ca-ES" dirty="0"/>
          </a:p>
        </p:txBody>
      </p:sp>
      <p:sp>
        <p:nvSpPr>
          <p:cNvPr id="3" name="2 Marcador de contenido"/>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fontScale="92500" lnSpcReduction="20000"/>
          </a:bodyPr>
          <a:lstStyle/>
          <a:p>
            <a:r>
              <a:rPr lang="es-ES" dirty="0" smtClean="0"/>
              <a:t>Introducción: Un día, al estar en la cafetería, conoció a una mujer que la acabó invitando a su casa del campo. </a:t>
            </a:r>
          </a:p>
          <a:p>
            <a:r>
              <a:rPr lang="es-ES" dirty="0" smtClean="0"/>
              <a:t>Nudo: Todos los sucesos y recuerdos que tienen lugar en la casa del campo, que incluyen:</a:t>
            </a:r>
          </a:p>
          <a:p>
            <a:pPr lvl="1"/>
            <a:r>
              <a:rPr lang="es-ES" dirty="0" smtClean="0"/>
              <a:t>Flashbacks</a:t>
            </a:r>
          </a:p>
          <a:p>
            <a:pPr lvl="1"/>
            <a:r>
              <a:rPr lang="es-ES" dirty="0" smtClean="0"/>
              <a:t>Época en que Lúnula enferma</a:t>
            </a:r>
          </a:p>
          <a:p>
            <a:pPr lvl="1"/>
            <a:r>
              <a:rPr lang="es-ES" dirty="0" smtClean="0"/>
              <a:t>Época en que Violeta empieza a verse mal.</a:t>
            </a:r>
          </a:p>
          <a:p>
            <a:r>
              <a:rPr lang="es-ES" dirty="0" smtClean="0"/>
              <a:t>Desenlace: Se presenta un texto explicando que la historia narrada fue escrita en unas hojas junto con un cadáver.</a:t>
            </a:r>
          </a:p>
        </p:txBody>
      </p:sp>
    </p:spTree>
    <p:extLst>
      <p:ext uri="{BB962C8B-B14F-4D97-AF65-F5344CB8AC3E}">
        <p14:creationId xmlns:p14="http://schemas.microsoft.com/office/powerpoint/2010/main" val="17911720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ca-ES" dirty="0" smtClean="0"/>
              <a:t>Narrador</a:t>
            </a:r>
            <a:endParaRPr lang="ca-ES" dirty="0"/>
          </a:p>
        </p:txBody>
      </p:sp>
      <p:sp>
        <p:nvSpPr>
          <p:cNvPr id="3" name="2 Marcador de contenido"/>
          <p:cNvSpPr>
            <a:spLocks noGrp="1"/>
          </p:cNvSpPr>
          <p:nvPr>
            <p:ph idx="1"/>
          </p:nvPr>
        </p:nvSpPr>
        <p:spPr/>
        <p:style>
          <a:lnRef idx="2">
            <a:schemeClr val="accent1"/>
          </a:lnRef>
          <a:fillRef idx="1">
            <a:schemeClr val="lt1"/>
          </a:fillRef>
          <a:effectRef idx="0">
            <a:schemeClr val="accent1"/>
          </a:effectRef>
          <a:fontRef idx="minor">
            <a:schemeClr val="dk1"/>
          </a:fontRef>
        </p:style>
        <p:txBody>
          <a:bodyPr/>
          <a:lstStyle/>
          <a:p>
            <a:r>
              <a:rPr lang="es-ES" dirty="0" smtClean="0"/>
              <a:t>Enteramente en 1ª persona, Lúnula nos cuenta desde el presente (y en un pasado incierto), usando en ocasiones sus cuadernos (en pasado), sus interacciones con Lúnula.</a:t>
            </a:r>
          </a:p>
          <a:p>
            <a:r>
              <a:rPr lang="es-ES" dirty="0" smtClean="0"/>
              <a:t>La NOTA DEL EDITOR cierra el relato con un narrador en 3ª persona.</a:t>
            </a:r>
            <a:endParaRPr lang="es-ES" dirty="0"/>
          </a:p>
        </p:txBody>
      </p:sp>
    </p:spTree>
    <p:extLst>
      <p:ext uri="{BB962C8B-B14F-4D97-AF65-F5344CB8AC3E}">
        <p14:creationId xmlns:p14="http://schemas.microsoft.com/office/powerpoint/2010/main" val="1106771877"/>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344</TotalTime>
  <Words>4293</Words>
  <Application>Microsoft Office PowerPoint</Application>
  <PresentationFormat>Presentación en pantalla (4:3)</PresentationFormat>
  <Paragraphs>227</Paragraphs>
  <Slides>53</Slides>
  <Notes>1</Notes>
  <HiddenSlides>0</HiddenSlides>
  <MMClips>0</MMClips>
  <ScaleCrop>false</ScaleCrop>
  <HeadingPairs>
    <vt:vector size="4" baseType="variant">
      <vt:variant>
        <vt:lpstr>Tema</vt:lpstr>
      </vt:variant>
      <vt:variant>
        <vt:i4>1</vt:i4>
      </vt:variant>
      <vt:variant>
        <vt:lpstr>Títulos de diapositiva</vt:lpstr>
      </vt:variant>
      <vt:variant>
        <vt:i4>53</vt:i4>
      </vt:variant>
    </vt:vector>
  </HeadingPairs>
  <TitlesOfParts>
    <vt:vector size="54" baseType="lpstr">
      <vt:lpstr>Tema de Office</vt:lpstr>
      <vt:lpstr>MI HERMANA ELBA Y LOS ALTILLOS DE BRUMAL</vt:lpstr>
      <vt:lpstr>CRISTINA FERNÁNDEZ CUBAS</vt:lpstr>
      <vt:lpstr>LÚNULA Y VIOLETA</vt:lpstr>
      <vt:lpstr>Resumen de contenido</vt:lpstr>
      <vt:lpstr>Resumen de contenido</vt:lpstr>
      <vt:lpstr>Resumen de contenido</vt:lpstr>
      <vt:lpstr>Resumen de contenido</vt:lpstr>
      <vt:lpstr>Estructura</vt:lpstr>
      <vt:lpstr>Narrador</vt:lpstr>
      <vt:lpstr>Personajes</vt:lpstr>
      <vt:lpstr>Espacio</vt:lpstr>
      <vt:lpstr>Tiempo</vt:lpstr>
      <vt:lpstr>Estilo</vt:lpstr>
      <vt:lpstr>Estilo</vt:lpstr>
      <vt:lpstr>Estilo</vt:lpstr>
      <vt:lpstr>Estilo</vt:lpstr>
      <vt:lpstr>Temas e interpretaciones</vt:lpstr>
      <vt:lpstr>LA VENTANA DEL JARDÍN</vt:lpstr>
      <vt:lpstr>Resumen de Contenido </vt:lpstr>
      <vt:lpstr>Resumen de Contenido </vt:lpstr>
      <vt:lpstr>Resumen de Contenido </vt:lpstr>
      <vt:lpstr>Estructura</vt:lpstr>
      <vt:lpstr>Narrador</vt:lpstr>
      <vt:lpstr>Personajes</vt:lpstr>
      <vt:lpstr>Espacio</vt:lpstr>
      <vt:lpstr>Tiempo</vt:lpstr>
      <vt:lpstr>Estilo</vt:lpstr>
      <vt:lpstr>Interpretaciones y temas</vt:lpstr>
      <vt:lpstr>MI HERMANA ELBA</vt:lpstr>
      <vt:lpstr>Resumen de contenido</vt:lpstr>
      <vt:lpstr>Resumen de contenido</vt:lpstr>
      <vt:lpstr>Resumen de contenido</vt:lpstr>
      <vt:lpstr>Estructura</vt:lpstr>
      <vt:lpstr>Narrador</vt:lpstr>
      <vt:lpstr>Personajes</vt:lpstr>
      <vt:lpstr>Personajes</vt:lpstr>
      <vt:lpstr>Personajes</vt:lpstr>
      <vt:lpstr>Espacio</vt:lpstr>
      <vt:lpstr>Tiempo</vt:lpstr>
      <vt:lpstr>Estilo</vt:lpstr>
      <vt:lpstr>Estilo</vt:lpstr>
      <vt:lpstr>Temas e interpretaciones</vt:lpstr>
      <vt:lpstr>EL PROVOCADOR DE IMÁGENES</vt:lpstr>
      <vt:lpstr>Resumen de Contenido</vt:lpstr>
      <vt:lpstr>Resumen de Contenido</vt:lpstr>
      <vt:lpstr>Resumen de Contenido</vt:lpstr>
      <vt:lpstr>Estructura</vt:lpstr>
      <vt:lpstr>Narrador</vt:lpstr>
      <vt:lpstr>Personajes</vt:lpstr>
      <vt:lpstr>Espacio</vt:lpstr>
      <vt:lpstr>Tiempo</vt:lpstr>
      <vt:lpstr>Estilo</vt:lpstr>
      <vt:lpstr>Interpretaciones y temas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 HERMANA ELBA Y LOS ALTILLOS DE BRUMAL</dc:title>
  <dc:creator>toshiba</dc:creator>
  <cp:lastModifiedBy>Alumne</cp:lastModifiedBy>
  <cp:revision>36</cp:revision>
  <dcterms:created xsi:type="dcterms:W3CDTF">2015-03-03T17:14:06Z</dcterms:created>
  <dcterms:modified xsi:type="dcterms:W3CDTF">2015-03-04T12:50:01Z</dcterms:modified>
</cp:coreProperties>
</file>