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6" roundtripDataSignature="AMtx7miJcdvOjB00dkp9NZLeSO1rUJy+5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5d71d82d06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15d71d82d06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4" name="Google Shape;14;p1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3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0" name="Google Shape;70;p23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1" name="Google Shape;71;p2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77" name="Google Shape;77;p2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0" name="Google Shape;30;p1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6" name="Google Shape;36;p1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3" name="Google Shape;43;p1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9" name="Google Shape;49;p2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0" name="Google Shape;50;p2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1" name="Google Shape;61;p22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2" name="Google Shape;62;p22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3" name="Google Shape;63;p22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4" name="Google Shape;64;p2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828962" y="41457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1" i="0" lang="en-US" sz="6100" u="sng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Nivel léxico(I)</a:t>
            </a:r>
            <a:endParaRPr sz="6100">
              <a:solidFill>
                <a:srgbClr val="741B47"/>
              </a:solidFill>
            </a:endParaRPr>
          </a:p>
        </p:txBody>
      </p:sp>
      <p:pic>
        <p:nvPicPr>
          <p:cNvPr id="85" name="Google Shape;8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8950" y="2127475"/>
            <a:ext cx="8467400" cy="47417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5d71d82d06_0_10"/>
          <p:cNvSpPr txBox="1"/>
          <p:nvPr>
            <p:ph idx="1" type="body"/>
          </p:nvPr>
        </p:nvSpPr>
        <p:spPr>
          <a:xfrm>
            <a:off x="457200" y="715400"/>
            <a:ext cx="8229600" cy="5410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1" lang="en-US" sz="2000"/>
              <a:t>20 </a:t>
            </a:r>
            <a:r>
              <a:rPr b="1" lang="en-US" sz="2000"/>
              <a:t>-</a:t>
            </a:r>
            <a:endParaRPr b="1" sz="2000"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/>
              <a:t>A lo largo de: prepositiva; </a:t>
            </a:r>
            <a:endParaRPr sz="2000"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/>
              <a:t>a raudales: adverbial; </a:t>
            </a:r>
            <a:endParaRPr sz="2000"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/>
              <a:t>de tomo y lomo: adjetiva; </a:t>
            </a:r>
            <a:endParaRPr sz="2000"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/>
              <a:t>de pronto: adverbial; </a:t>
            </a:r>
            <a:endParaRPr sz="2000"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/>
              <a:t>con tal de que:conjuntiva; </a:t>
            </a:r>
            <a:endParaRPr sz="2000"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/>
              <a:t>mete la pata: verbal; </a:t>
            </a:r>
            <a:endParaRPr sz="2000"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/>
              <a:t>lleva la voz cantante: verbal; </a:t>
            </a:r>
            <a:endParaRPr sz="2000"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/>
              <a:t>ha costado un ojo de la cara: verbal; </a:t>
            </a:r>
            <a:endParaRPr sz="2000"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/>
              <a:t>de rompe y rasga: adjetiva.</a:t>
            </a:r>
            <a:endParaRPr sz="2000"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457200" y="274637"/>
            <a:ext cx="8229600" cy="5619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Ejercicios Léxico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285750" y="285750"/>
            <a:ext cx="8229600" cy="5238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Edición Nueva		Edición antigua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Léxico I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Ejercicio 17 de la página 28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Ejercicio 5 de la página 49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Ejercicio 18 de la página 29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          Ejercicio 6 página 50 	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Ejercicio 19 página 30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      	    Ejercicio 7 página 51			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Ejercicio 20 de la página 3</a:t>
            </a: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1, 	</a:t>
            </a:r>
            <a:r>
              <a:rPr lang="en-US" sz="2000">
                <a:solidFill>
                  <a:srgbClr val="FF0000"/>
                </a:solidFill>
              </a:rPr>
              <a:t>        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sobre locuciones.</a:t>
            </a:r>
            <a:endParaRPr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1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Ejercicios Léxico II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Ejercicio 1 de la página 18	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Ejercicio 1 de la página 45</a:t>
            </a:r>
            <a:endParaRPr sz="2600"/>
          </a:p>
          <a:p>
            <a:pPr indent="-3048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Ejercicio 2 de la página 20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Ejercicio 2 de la página 46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1400"/>
              <a:buChar char="•"/>
            </a:pPr>
            <a:r>
              <a:rPr lang="en-US" sz="1400">
                <a:solidFill>
                  <a:srgbClr val="FF0000"/>
                </a:solidFill>
              </a:rPr>
              <a:t>Ejercicio 3 página 21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i="0" sz="7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FF0000"/>
                </a:solidFill>
              </a:rPr>
              <a:t>Los ejercicios en la edición nueva del 6 al 15 entre las páginas 22 y 27, son útiles también. (el 15 es el </a:t>
            </a:r>
            <a:r>
              <a:rPr b="1" lang="en-US" sz="1400"/>
              <a:t>4 de la página 48 en la edición antigua</a:t>
            </a:r>
            <a:endParaRPr b="1" sz="7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FF0000"/>
                </a:solidFill>
              </a:rPr>
              <a:t>Son interesantes sobre compuestos cultos el 13 y el 14 de la página 33 en la nueva edición.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 E</a:t>
            </a:r>
            <a:r>
              <a:rPr b="1" lang="en-US" sz="1600">
                <a:latin typeface="Times New Roman"/>
                <a:ea typeface="Times New Roman"/>
                <a:cs typeface="Times New Roman"/>
                <a:sym typeface="Times New Roman"/>
              </a:rPr>
              <a:t>n la edición antigua son el 4 y 5 de la página 56.</a:t>
            </a:r>
            <a:endParaRPr b="1"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600"/>
              </a:spcAft>
              <a:buNone/>
            </a:pPr>
            <a:r>
              <a:t/>
            </a:r>
            <a:endParaRPr b="1"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Origen y formación del castellano.</a:t>
            </a: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09600" lvl="0" marL="609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1- Palabras procedentes del latín. 	 (Estrato)	218 aC. 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a- Patrimoniales.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Vetulus&gt;viejo		filius&gt;hijo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Lupus&gt;lobo		mater&gt; madre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Regula&gt; reja		aurícula&gt;oreja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Miraculum&gt;milagro	oculus&gt;ojo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Septem&gt; siete		pluvia&gt;lluvia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b- Cultismos.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Nauticus&gt; náutico		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Legitimus&gt; legítimo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fructiferus&gt;fructifero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articulus&gt;artículo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convexus&gt;convexo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operarius&gt;operario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fraternus&gt;fraterno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idx="1" type="body"/>
          </p:nvPr>
        </p:nvSpPr>
        <p:spPr>
          <a:xfrm>
            <a:off x="468312" y="404812"/>
            <a:ext cx="8229600" cy="5903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C- Dobletes.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Frigidu&gt; frío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              Frígido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Fabulam&gt; habla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&gt;Fábula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		Parabola&gt; palabra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              &gt;Parábola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Recitare&gt;rezar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             &gt;recitar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Solitarius&gt; soltero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                        &gt;  solitario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		Collocare&gt;colgar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               &gt;colocar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ejercicio 17 de la página 28 /</a:t>
            </a: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ejercicio 5 de la página 49</a:t>
            </a:r>
            <a:endParaRPr b="0" i="0" sz="160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honorare: honrar (patrimonial); ficus: higo (patrimonial);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tempus: tiempo (patrimonial); carı˘es: caries (cultismo);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incredu˘ lus: incrédulo (cultismo); conca˘ vus: cóncavo (cultismo); hortus: huerto (patrimonial); filum: hilo (patrimonial);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infla¯ re:hinchar (patrimonial); indemnis: indemne (cultismo);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gracu˘ lus: grajo (patrimonial); palaestra: palestra (cultismo).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"/>
          <p:cNvSpPr txBox="1"/>
          <p:nvPr>
            <p:ph type="title"/>
          </p:nvPr>
        </p:nvSpPr>
        <p:spPr>
          <a:xfrm>
            <a:off x="468312" y="260350"/>
            <a:ext cx="8229600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2- </a:t>
            </a:r>
            <a: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Préstamos</a:t>
            </a:r>
            <a:r>
              <a:rPr b="1" i="0" lang="en-US" sz="18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: sustrato y superestrato</a:t>
            </a:r>
            <a:br>
              <a:rPr b="1" i="0" lang="en-US" sz="18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  2.1. Sustrato lingüístico prerromano.</a:t>
            </a:r>
            <a:br>
              <a:rPr b="1" i="0" lang="en-US" sz="18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	(léxico heredado)</a:t>
            </a:r>
            <a:endParaRPr/>
          </a:p>
        </p:txBody>
      </p:sp>
      <p:sp>
        <p:nvSpPr>
          <p:cNvPr id="108" name="Google Shape;108;p5"/>
          <p:cNvSpPr txBox="1"/>
          <p:nvPr>
            <p:ph idx="1" type="body"/>
          </p:nvPr>
        </p:nvSpPr>
        <p:spPr>
          <a:xfrm>
            <a:off x="539750" y="1052512"/>
            <a:ext cx="8229600" cy="5616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33400" lvl="1" marL="9906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a-Griego.</a:t>
            </a:r>
            <a:endParaRPr/>
          </a:p>
          <a:p>
            <a:pPr indent="-609600" lvl="0" marL="6096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Términos introducidos en diferentes épocas</a:t>
            </a:r>
            <a:endParaRPr b="1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609600" lvl="0" marL="6096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( como sustrato y más tarde como superestrato)</a:t>
            </a:r>
            <a:endParaRPr/>
          </a:p>
          <a:p>
            <a:pPr indent="-609600" lvl="0" marL="6096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Topónimos: </a:t>
            </a: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Ampurias.</a:t>
            </a:r>
            <a:endParaRPr/>
          </a:p>
          <a:p>
            <a:pPr indent="-609600" lvl="0" marL="6096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Términos usuales: </a:t>
            </a: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aire, hora, piedra, oliva, </a:t>
            </a:r>
            <a:endParaRPr/>
          </a:p>
          <a:p>
            <a:pPr indent="-609600" lvl="0" marL="6096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espárrago, esponja, lágrima, brazo, estómago…</a:t>
            </a:r>
            <a:endParaRPr/>
          </a:p>
          <a:p>
            <a:pPr indent="-609600" lvl="0" marL="6096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Cultismos o helenismos de diferentes campos:</a:t>
            </a:r>
            <a:endParaRPr/>
          </a:p>
          <a:p>
            <a:pPr indent="-609600" lvl="0" marL="6096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Arquitecto, historia, filosofía, música, poeta, escena, teatro, matemáticas, meteorología, telescopio, neumonía, epidermis, otorrinolaringólogo…</a:t>
            </a:r>
            <a:endParaRPr/>
          </a:p>
          <a:p>
            <a:pPr indent="-609600" lvl="0" marL="609600" marR="0" rtl="0" algn="l">
              <a:lnSpc>
                <a:spcPct val="80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1" i="0" sz="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609600" lvl="0" marL="6096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b-Celta.( VII a C) (Galicia y  Portugal, zonas altas del centro y Sierra morena)</a:t>
            </a:r>
            <a:endParaRPr/>
          </a:p>
          <a:p>
            <a:pPr indent="-609600" lvl="0" marL="6096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Gato, conejo, lanza, camisa cabaña, losa, álamo, lanza, greña, escombro…</a:t>
            </a:r>
            <a:endParaRPr/>
          </a:p>
          <a:p>
            <a:pPr indent="-609600" lvl="0" marL="6096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Patronímicos:</a:t>
            </a: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Sánchez, González…</a:t>
            </a:r>
            <a:endParaRPr/>
          </a:p>
          <a:p>
            <a:pPr indent="-609600" lvl="0" marL="6096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Sufijos:</a:t>
            </a: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-eco (muñeco, -iego (labriego), -asco (peñasco)</a:t>
            </a:r>
            <a:endParaRPr/>
          </a:p>
          <a:p>
            <a:pPr indent="-609600" lvl="0" marL="609600" marR="0" rtl="0" algn="l">
              <a:lnSpc>
                <a:spcPct val="80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1" i="0" sz="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609600" lvl="0" marL="6096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c-Ibérico. (Levante)</a:t>
            </a:r>
            <a:endParaRPr/>
          </a:p>
          <a:p>
            <a:pPr indent="-609600" lvl="0" marL="6096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Chaparro, carrasca, arroyo, garrapata,, vega, balsa, becerro, cencerro, ráfaga, zarza, becerro, guijarro, perro, cerro, cama…</a:t>
            </a:r>
            <a:endParaRPr/>
          </a:p>
          <a:p>
            <a:pPr indent="-609600" lvl="0" marL="609600" marR="0" rtl="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d-Vasco. (Norte peninsular y ambos lados de los Pirineos)</a:t>
            </a:r>
            <a:endParaRPr/>
          </a:p>
          <a:p>
            <a:pPr indent="-609600" lvl="0" marL="6096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Izquierda, aquelarre, pizarra, , coto, chatarra, boina…</a:t>
            </a:r>
            <a:endParaRPr/>
          </a:p>
          <a:p>
            <a:pPr indent="-609600" lvl="0" marL="6096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Pérdida de f- inicial: </a:t>
            </a: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fumus&gt; humo, Facio&gt; hacer</a:t>
            </a:r>
            <a:endParaRPr/>
          </a:p>
        </p:txBody>
      </p:sp>
      <p:pic>
        <p:nvPicPr>
          <p:cNvPr descr="http://roble.pntic.mec.es/~msanto1/lengua/1preroma.jpg" id="109" name="Google Shape;10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95962" y="836612"/>
            <a:ext cx="2959100" cy="19954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/>
          <p:nvPr>
            <p:ph idx="1" type="body"/>
          </p:nvPr>
        </p:nvSpPr>
        <p:spPr>
          <a:xfrm>
            <a:off x="468312" y="333375"/>
            <a:ext cx="8229600" cy="63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2.2.- Superestrato. (léxico adquirido)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a- Germano. (409 d.C)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Campo semántico de la guerra</a:t>
            </a: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guerra, guardia, tregua, mariscal, 	espuela, yelmo.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- Ámbito doméstico: </a:t>
            </a: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jabón, banco, bordar, ropa, 	cofia, sala...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- Adjetivos: </a:t>
            </a: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rico, fresco, garbosos...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- Verbos: </a:t>
            </a: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agasajar, ganar, arengar, escatimar...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- Nombres: </a:t>
            </a: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Rodrigo, Berta, Alberto, Alfredo, Ricardo...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- Derivativos: -</a:t>
            </a: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engo (abolengo, realengo)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1" i="0" sz="1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b- Árabe.( 711 d.C.)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influencia árabe en el español fue decisiva.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	Los árabes estuvieron más de siete siglos en 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tierras hispánicas. El vocabulario español contiene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unas cuatro mil palabras de origen árabe: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0" i="0" sz="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Veamos:</a:t>
            </a: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Guerra: </a:t>
            </a: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adalid, atalaya, zaga, tambor, alférez, acicate, alazán, acémila…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Agricultura: </a:t>
            </a: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acequia, aljibe, alberca, noria, alcachofa, zanahoria, alfalfa, azafrán, azúcar, algodón, maquila, azucena, azahar, arrayán, retama, mejorana…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Comercio y manufactura: </a:t>
            </a: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tarea, recamar, alfarero, taza, jarra, almíbar, arracadas, marfil, azufre, azogue, aduana, almacén, arroba, fanega, maravedí, alambique, jarabe, elixir, alcohol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Construcción: </a:t>
            </a: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aldea, zaguán, alcoba, celosía, azulejo, alcantarilla, almohada, alfombra, babuchas.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Ocio: </a:t>
            </a: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laúd, ajedrez, tahúr, 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Cargos: </a:t>
            </a: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alcalde, alguacil, albacea,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Matemáticas:</a:t>
            </a:r>
            <a:r>
              <a:rPr b="1" i="1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cifra, algoritmo</a:t>
            </a:r>
            <a:r>
              <a:rPr b="0" i="1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guarismo, álgebra.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Topónimos: </a:t>
            </a: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Guadalajara abe), Guadalquivir, Mancha, Calatayud, Guadalupe, Guadiana, etc.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Astronomía: </a:t>
            </a: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cenit, </a:t>
            </a:r>
            <a:r>
              <a:rPr b="0" i="1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almanaque, azimut</a:t>
            </a:r>
            <a:endParaRPr b="0" i="0" sz="1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Adjetivos</a:t>
            </a: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baladí, baldío, añil, carmesí…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Expresiones diversas: </a:t>
            </a: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fulano, en balde, hala, ojalá, alborozo.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Los árabes también pasaron voces de </a:t>
            </a:r>
            <a:r>
              <a:rPr b="1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otras lenguas </a:t>
            </a: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la nuestra. Del sánscrito es: ajedrez, del persa: jazmín, naranja, azul; del griego: alambique y acelga.</a:t>
            </a:r>
            <a:endParaRPr/>
          </a:p>
        </p:txBody>
      </p:sp>
      <p:pic>
        <p:nvPicPr>
          <p:cNvPr descr="http://cdn.dipity.com/uploads/events/4adee7739e150c2dad2a354dcaf70385_1M.png" id="115" name="Google Shape;11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84887" y="2276475"/>
            <a:ext cx="2447925" cy="18843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"/>
          <p:cNvSpPr txBox="1"/>
          <p:nvPr>
            <p:ph idx="1" type="body"/>
          </p:nvPr>
        </p:nvSpPr>
        <p:spPr>
          <a:xfrm>
            <a:off x="468312" y="404812"/>
            <a:ext cx="8229600" cy="593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3- Otros Préstamos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Históricos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a- Galicismos.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E.M.: </a:t>
            </a: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bastón, batalla, barón, coraje, cobarde, doncel, 	hereje, 	escote, galope, joya, manjar, paje, afán adobo...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S. XVIII: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bayoneta, gabinete, cadete, detalle, espectador...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S. XIX-XX: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pantalón etiqueta, bufanda, blusa, intriga, 	guillotina, 	duelo, bechamel, sarampión chalé, menú, flan, chófer, equipaje...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b- Italianismos. ( principalmente en época renacentista)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Música, espectáculo y literatura: madrigal, terceto, arlequín, 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dúo, soprano, novela, violín, carnaval, payaso, piano...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Otros campos: pantano, piloto, regata, escopeta, gruta, saldo, 	arsenal...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1" i="0" sz="1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c- Americanismos. ( lenguas indígenas a partir del descubrimiento de América)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Maíz (del taíno), cacique (pueblos del caribe), tiburón (taíno), chocolate 	(náhuatl), patata (quechua+taíno), , </a:t>
            </a: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caucho</a:t>
            </a: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(del quechua),</a:t>
            </a: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cigarro</a:t>
            </a: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(del 	maya)</a:t>
            </a: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loro</a:t>
            </a: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(taíno),</a:t>
            </a: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batata</a:t>
            </a: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(del taíno)</a:t>
            </a: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tapioca</a:t>
            </a: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(del tupí) aguacate, cacahuete, 	tomate (náhuatl), barbacoa  (arawak), alpaca (aimara), cacao (náhuatl), 	c</a:t>
            </a: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aimán</a:t>
            </a: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(del taíno)..</a:t>
            </a:r>
            <a:endParaRPr/>
          </a:p>
          <a:p>
            <a:pPr indent="-2413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1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"/>
          <p:cNvSpPr txBox="1"/>
          <p:nvPr>
            <p:ph idx="1" type="body"/>
          </p:nvPr>
        </p:nvSpPr>
        <p:spPr>
          <a:xfrm>
            <a:off x="250825" y="260350"/>
            <a:ext cx="8435975" cy="593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Actuales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d-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Anglicismos.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(préstamos frecuentes a partir del S. XVIII)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Formas de introducir un préstamo: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*Préstamos sin adaptar (Xenismos): 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stop, bacon. boy 	scout, 	sandwich, self-service, camping, stand, zapping...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(También del francés: 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boutique, croissant...)</a:t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*Calcos adaptados: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bistec, boicot, cóctel, gol, chutar, túnel , eslogan, estrés, 	córner, fútbol...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(Del francés: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chalé, carné, restaurante...)</a:t>
            </a:r>
            <a:endParaRPr b="1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*Calcos traducidos:  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estación de servicio, fuera de juego, fin 	de 	semana...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 Calcos o préstamos semánticos: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 toma el significado de 	otro 	idioma para una palabra que ya existe en la lengua: 	términos 	informáticos como </a:t>
            </a: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"ratón” 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incorpora el significado del dispositivo 	informático denominado mouse en inglés que se utiliza para mover el 	cursor en la pantalla. </a:t>
            </a: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“Navegador” 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 calco del inglés “browser”. 	</a:t>
            </a: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“Ordenador” 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 es  del francés ordinateur, que existía en español, pero 	no con el significado de 'máquina electrónica capaz de almacenar y 	procesar grandes cantidades de información y de realizar cálculos', o 	</a:t>
            </a: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“computadora” 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del inglés computer... 	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Originariamente, la palabra </a:t>
            </a: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“romance” 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 español significaba lengua 	procedente del latín. Posteriormente, por calco semántico con la 	palabra 	inglesa romance (amorío) incorporó también este significado.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En inglés </a:t>
            </a: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“servidor” 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incorpora el significado de dispositivo informático 	que provee el servicio de las páginas web, procedente de server en 	inglés.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9"/>
          <p:cNvSpPr txBox="1"/>
          <p:nvPr>
            <p:ph idx="1" type="body"/>
          </p:nvPr>
        </p:nvSpPr>
        <p:spPr>
          <a:xfrm>
            <a:off x="457200" y="404812"/>
            <a:ext cx="8229600" cy="572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lenguas vecinas (adstrato)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    e- Lusismos: 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buzo, ostra, caramelo...</a:t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f- Catalanismos: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faena, paella, butifarra, bandolero...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g- Galleguismos: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morriña, chubasco, corpiño, arisco...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Ejercicio</a:t>
            </a: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18 de la página 29 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( 6 página 50 ) y </a:t>
            </a: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19 de la página 30  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(7 página 51)</a:t>
            </a: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( + ejercicio 20 página 31 sobre locuciones.</a:t>
            </a:r>
            <a:endParaRPr b="0" i="0" sz="16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/>
              <a:t>18</a:t>
            </a: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	 nicotina (francés); sublime (latín); mejillón (portugués);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yate (inglés); payés (catalán); piano (italiano); gabinete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(francés); yonqui (inglés); acritud (latín); monolito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(griego); huracán (taíno antillano); bistec (inglés); alcachofa (árabe); faena (catalán); mermelada (portugués);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neologismo (griego); alcanfor (árabe); vigía (gallego);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jardín (francés); cacahuete (americanismo, náhuatl).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/>
              <a:t>19</a:t>
            </a: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xenismos:</a:t>
            </a: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light, walkie-talkie, butade, lobby, link, lifting.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calcos:</a:t>
            </a: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tráiler (adaptado), esparrin (adaptado), máster (adaptado), suflé (adaptado), lentes de contacto (traducido), alta fidelidad (traducido), base de datos (traducido), balonmano (traducido), comida rápida (traducido), rascacielos (traducido), 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calcos semánticos:</a:t>
            </a: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archivo, ratón.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2013-10-03T20:55:20Z</dcterms:created>
  <dc:creator>Xavi i Alicia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str>3082-10.1.0.5672</vt:lpstr>
  </property>
</Properties>
</file>