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1" r:id="rId2"/>
  </p:sldMasterIdLst>
  <p:sldIdLst>
    <p:sldId id="256" r:id="rId3"/>
    <p:sldId id="257" r:id="rId4"/>
    <p:sldId id="273" r:id="rId5"/>
    <p:sldId id="276" r:id="rId6"/>
    <p:sldId id="274" r:id="rId7"/>
    <p:sldId id="277" r:id="rId8"/>
    <p:sldId id="279" r:id="rId9"/>
    <p:sldId id="281" r:id="rId10"/>
    <p:sldId id="280" r:id="rId11"/>
  </p:sldIdLst>
  <p:sldSz cx="9144000" cy="6858000" type="screen4x3"/>
  <p:notesSz cx="7559675" cy="10691813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7DD43"/>
    <a:srgbClr val="66FF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69C7853C-536D-4A76-A0AE-DD22124D55A5}" styleName="Estilo temático 1 - Énfasis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2D5ABB26-0587-4C30-8999-92F81FD0307C}" styleName="Sin estilo ni cuadrícula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Estil mitjà 2 - èmfasi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Estil mitjà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1498" y="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tableStyles" Target="tableStyle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30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240" cy="215856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457200" y="3964320"/>
            <a:ext cx="8229240" cy="215856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30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30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800" cy="215856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31" name="PlaceHolder 3"/>
          <p:cNvSpPr>
            <a:spLocks noGrp="1"/>
          </p:cNvSpPr>
          <p:nvPr>
            <p:ph type="body"/>
          </p:nvPr>
        </p:nvSpPr>
        <p:spPr>
          <a:xfrm>
            <a:off x="4674240" y="1600200"/>
            <a:ext cx="4015800" cy="215856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32" name="PlaceHolder 4"/>
          <p:cNvSpPr>
            <a:spLocks noGrp="1"/>
          </p:cNvSpPr>
          <p:nvPr>
            <p:ph type="body"/>
          </p:nvPr>
        </p:nvSpPr>
        <p:spPr>
          <a:xfrm>
            <a:off x="4674240" y="3964320"/>
            <a:ext cx="4015800" cy="215856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33" name="PlaceHolder 5"/>
          <p:cNvSpPr>
            <a:spLocks noGrp="1"/>
          </p:cNvSpPr>
          <p:nvPr>
            <p:ph type="body"/>
          </p:nvPr>
        </p:nvSpPr>
        <p:spPr>
          <a:xfrm>
            <a:off x="457200" y="3964320"/>
            <a:ext cx="4015800" cy="215856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30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35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240" cy="452556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36" name="PlaceHolder 3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240" cy="452556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pic>
        <p:nvPicPr>
          <p:cNvPr id="37" name="36 Imagen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735560" y="1599840"/>
            <a:ext cx="5671800" cy="4525560"/>
          </a:xfrm>
          <a:prstGeom prst="rect">
            <a:avLst/>
          </a:prstGeom>
          <a:ln>
            <a:noFill/>
          </a:ln>
        </p:spPr>
      </p:pic>
      <p:pic>
        <p:nvPicPr>
          <p:cNvPr id="38" name="37 Imagen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735560" y="1599840"/>
            <a:ext cx="5671800" cy="452556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med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30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45" name="PlaceHolder 2"/>
          <p:cNvSpPr>
            <a:spLocks noGrp="1"/>
          </p:cNvSpPr>
          <p:nvPr>
            <p:ph type="subTitle"/>
          </p:nvPr>
        </p:nvSpPr>
        <p:spPr>
          <a:xfrm>
            <a:off x="457200" y="1600200"/>
            <a:ext cx="8229240" cy="45259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  <p:transition spd="med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30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47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240" cy="452556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  <p:transition spd="med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30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49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800" cy="452556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50" name="PlaceHolder 3"/>
          <p:cNvSpPr>
            <a:spLocks noGrp="1"/>
          </p:cNvSpPr>
          <p:nvPr>
            <p:ph type="body"/>
          </p:nvPr>
        </p:nvSpPr>
        <p:spPr>
          <a:xfrm>
            <a:off x="4674240" y="1600200"/>
            <a:ext cx="4015800" cy="452556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  <p:transition spd="med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30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</p:spTree>
  </p:cSld>
  <p:clrMapOvr>
    <a:masterClrMapping/>
  </p:clrMapOvr>
  <p:transition spd="med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PlaceHolder 1"/>
          <p:cNvSpPr>
            <a:spLocks noGrp="1"/>
          </p:cNvSpPr>
          <p:nvPr>
            <p:ph type="subTitle"/>
          </p:nvPr>
        </p:nvSpPr>
        <p:spPr>
          <a:xfrm>
            <a:off x="457200" y="274680"/>
            <a:ext cx="8229240" cy="52981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  <p:transition spd="med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30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54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800" cy="215856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55" name="PlaceHolder 3"/>
          <p:cNvSpPr>
            <a:spLocks noGrp="1"/>
          </p:cNvSpPr>
          <p:nvPr>
            <p:ph type="body"/>
          </p:nvPr>
        </p:nvSpPr>
        <p:spPr>
          <a:xfrm>
            <a:off x="457200" y="3964320"/>
            <a:ext cx="4015800" cy="215856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56" name="PlaceHolder 4"/>
          <p:cNvSpPr>
            <a:spLocks noGrp="1"/>
          </p:cNvSpPr>
          <p:nvPr>
            <p:ph type="body"/>
          </p:nvPr>
        </p:nvSpPr>
        <p:spPr>
          <a:xfrm>
            <a:off x="4674240" y="1600200"/>
            <a:ext cx="4015800" cy="452556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30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6" name="PlaceHolder 2"/>
          <p:cNvSpPr>
            <a:spLocks noGrp="1"/>
          </p:cNvSpPr>
          <p:nvPr>
            <p:ph type="subTitle"/>
          </p:nvPr>
        </p:nvSpPr>
        <p:spPr>
          <a:xfrm>
            <a:off x="457200" y="1600200"/>
            <a:ext cx="8229240" cy="45259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  <p:transition spd="med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30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58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800" cy="452556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59" name="PlaceHolder 3"/>
          <p:cNvSpPr>
            <a:spLocks noGrp="1"/>
          </p:cNvSpPr>
          <p:nvPr>
            <p:ph type="body"/>
          </p:nvPr>
        </p:nvSpPr>
        <p:spPr>
          <a:xfrm>
            <a:off x="4674240" y="1600200"/>
            <a:ext cx="4015800" cy="215856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60" name="PlaceHolder 4"/>
          <p:cNvSpPr>
            <a:spLocks noGrp="1"/>
          </p:cNvSpPr>
          <p:nvPr>
            <p:ph type="body"/>
          </p:nvPr>
        </p:nvSpPr>
        <p:spPr>
          <a:xfrm>
            <a:off x="4674240" y="3964320"/>
            <a:ext cx="4015800" cy="215856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  <p:transition spd="med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30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62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800" cy="215856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63" name="PlaceHolder 3"/>
          <p:cNvSpPr>
            <a:spLocks noGrp="1"/>
          </p:cNvSpPr>
          <p:nvPr>
            <p:ph type="body"/>
          </p:nvPr>
        </p:nvSpPr>
        <p:spPr>
          <a:xfrm>
            <a:off x="4674240" y="1600200"/>
            <a:ext cx="4015800" cy="215856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64" name="PlaceHolder 4"/>
          <p:cNvSpPr>
            <a:spLocks noGrp="1"/>
          </p:cNvSpPr>
          <p:nvPr>
            <p:ph type="body"/>
          </p:nvPr>
        </p:nvSpPr>
        <p:spPr>
          <a:xfrm>
            <a:off x="457200" y="3964320"/>
            <a:ext cx="8229240" cy="215856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  <p:transition spd="med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30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66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240" cy="215856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67" name="PlaceHolder 3"/>
          <p:cNvSpPr>
            <a:spLocks noGrp="1"/>
          </p:cNvSpPr>
          <p:nvPr>
            <p:ph type="body"/>
          </p:nvPr>
        </p:nvSpPr>
        <p:spPr>
          <a:xfrm>
            <a:off x="457200" y="3964320"/>
            <a:ext cx="8229240" cy="215856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  <p:transition spd="med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30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69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800" cy="215856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70" name="PlaceHolder 3"/>
          <p:cNvSpPr>
            <a:spLocks noGrp="1"/>
          </p:cNvSpPr>
          <p:nvPr>
            <p:ph type="body"/>
          </p:nvPr>
        </p:nvSpPr>
        <p:spPr>
          <a:xfrm>
            <a:off x="4674240" y="1600200"/>
            <a:ext cx="4015800" cy="215856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71" name="PlaceHolder 4"/>
          <p:cNvSpPr>
            <a:spLocks noGrp="1"/>
          </p:cNvSpPr>
          <p:nvPr>
            <p:ph type="body"/>
          </p:nvPr>
        </p:nvSpPr>
        <p:spPr>
          <a:xfrm>
            <a:off x="4674240" y="3964320"/>
            <a:ext cx="4015800" cy="215856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72" name="PlaceHolder 5"/>
          <p:cNvSpPr>
            <a:spLocks noGrp="1"/>
          </p:cNvSpPr>
          <p:nvPr>
            <p:ph type="body"/>
          </p:nvPr>
        </p:nvSpPr>
        <p:spPr>
          <a:xfrm>
            <a:off x="457200" y="3964320"/>
            <a:ext cx="4015800" cy="215856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  <p:transition spd="med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30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74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240" cy="452556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75" name="PlaceHolder 3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240" cy="452556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pic>
        <p:nvPicPr>
          <p:cNvPr id="76" name="75 Imagen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735560" y="1599840"/>
            <a:ext cx="5671800" cy="4525560"/>
          </a:xfrm>
          <a:prstGeom prst="rect">
            <a:avLst/>
          </a:prstGeom>
          <a:ln>
            <a:noFill/>
          </a:ln>
        </p:spPr>
      </p:pic>
      <p:pic>
        <p:nvPicPr>
          <p:cNvPr id="77" name="76 Imagen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735560" y="1599840"/>
            <a:ext cx="5671800" cy="452556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30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8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240" cy="452556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30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10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800" cy="452556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11" name="PlaceHolder 3"/>
          <p:cNvSpPr>
            <a:spLocks noGrp="1"/>
          </p:cNvSpPr>
          <p:nvPr>
            <p:ph type="body"/>
          </p:nvPr>
        </p:nvSpPr>
        <p:spPr>
          <a:xfrm>
            <a:off x="4674240" y="1600200"/>
            <a:ext cx="4015800" cy="452556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30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subTitle"/>
          </p:nvPr>
        </p:nvSpPr>
        <p:spPr>
          <a:xfrm>
            <a:off x="457200" y="274680"/>
            <a:ext cx="8229240" cy="52981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30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15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800" cy="215856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16" name="PlaceHolder 3"/>
          <p:cNvSpPr>
            <a:spLocks noGrp="1"/>
          </p:cNvSpPr>
          <p:nvPr>
            <p:ph type="body"/>
          </p:nvPr>
        </p:nvSpPr>
        <p:spPr>
          <a:xfrm>
            <a:off x="457200" y="3964320"/>
            <a:ext cx="4015800" cy="215856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17" name="PlaceHolder 4"/>
          <p:cNvSpPr>
            <a:spLocks noGrp="1"/>
          </p:cNvSpPr>
          <p:nvPr>
            <p:ph type="body"/>
          </p:nvPr>
        </p:nvSpPr>
        <p:spPr>
          <a:xfrm>
            <a:off x="4674240" y="1600200"/>
            <a:ext cx="4015800" cy="452556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30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19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800" cy="452556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20" name="PlaceHolder 3"/>
          <p:cNvSpPr>
            <a:spLocks noGrp="1"/>
          </p:cNvSpPr>
          <p:nvPr>
            <p:ph type="body"/>
          </p:nvPr>
        </p:nvSpPr>
        <p:spPr>
          <a:xfrm>
            <a:off x="4674240" y="1600200"/>
            <a:ext cx="4015800" cy="215856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21" name="PlaceHolder 4"/>
          <p:cNvSpPr>
            <a:spLocks noGrp="1"/>
          </p:cNvSpPr>
          <p:nvPr>
            <p:ph type="body"/>
          </p:nvPr>
        </p:nvSpPr>
        <p:spPr>
          <a:xfrm>
            <a:off x="4674240" y="3964320"/>
            <a:ext cx="4015800" cy="215856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30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23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800" cy="215856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24" name="PlaceHolder 3"/>
          <p:cNvSpPr>
            <a:spLocks noGrp="1"/>
          </p:cNvSpPr>
          <p:nvPr>
            <p:ph type="body"/>
          </p:nvPr>
        </p:nvSpPr>
        <p:spPr>
          <a:xfrm>
            <a:off x="4674240" y="1600200"/>
            <a:ext cx="4015800" cy="215856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25" name="PlaceHolder 4"/>
          <p:cNvSpPr>
            <a:spLocks noGrp="1"/>
          </p:cNvSpPr>
          <p:nvPr>
            <p:ph type="body"/>
          </p:nvPr>
        </p:nvSpPr>
        <p:spPr>
          <a:xfrm>
            <a:off x="457200" y="3964320"/>
            <a:ext cx="8229240" cy="215856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2040" cy="1469520"/>
          </a:xfrm>
          <a:prstGeom prst="rect">
            <a:avLst/>
          </a:prstGeom>
        </p:spPr>
        <p:txBody>
          <a:bodyPr anchor="ctr"/>
          <a:lstStyle/>
          <a:p>
            <a:pPr algn="ctr">
              <a:lnSpc>
                <a:spcPct val="100000"/>
              </a:lnSpc>
            </a:pPr>
            <a:r>
              <a:rPr lang="ca-ES" sz="4400">
                <a:solidFill>
                  <a:srgbClr val="000000"/>
                </a:solidFill>
                <a:latin typeface="Calibri"/>
              </a:rPr>
              <a:t>Feu clic per editar el format del text del títolHaga clic para modificar el estilo de título del patrón</a:t>
            </a:r>
            <a:endParaRPr/>
          </a:p>
        </p:txBody>
      </p:sp>
      <p:sp>
        <p:nvSpPr>
          <p:cNvPr id="6" name="PlaceHolder 2"/>
          <p:cNvSpPr>
            <a:spLocks noGrp="1"/>
          </p:cNvSpPr>
          <p:nvPr>
            <p:ph type="dt"/>
          </p:nvPr>
        </p:nvSpPr>
        <p:spPr>
          <a:xfrm>
            <a:off x="457200" y="6356520"/>
            <a:ext cx="2133360" cy="364680"/>
          </a:xfrm>
          <a:prstGeom prst="rect">
            <a:avLst/>
          </a:prstGeom>
        </p:spPr>
        <p:txBody>
          <a:bodyPr anchor="ctr"/>
          <a:lstStyle/>
          <a:p>
            <a:pPr>
              <a:lnSpc>
                <a:spcPct val="100000"/>
              </a:lnSpc>
            </a:pPr>
            <a:r>
              <a:rPr lang="ca-ES" sz="1200">
                <a:solidFill>
                  <a:srgbClr val="8B8B8B"/>
                </a:solidFill>
                <a:latin typeface="Calibri"/>
              </a:rPr>
              <a:t>18/02/17</a:t>
            </a:r>
            <a:endParaRPr/>
          </a:p>
        </p:txBody>
      </p:sp>
      <p:sp>
        <p:nvSpPr>
          <p:cNvPr id="2" name="PlaceHolder 3"/>
          <p:cNvSpPr>
            <a:spLocks noGrp="1"/>
          </p:cNvSpPr>
          <p:nvPr>
            <p:ph type="ftr"/>
          </p:nvPr>
        </p:nvSpPr>
        <p:spPr>
          <a:xfrm>
            <a:off x="3124080" y="6356520"/>
            <a:ext cx="2895120" cy="364680"/>
          </a:xfrm>
          <a:prstGeom prst="rect">
            <a:avLst/>
          </a:prstGeom>
        </p:spPr>
        <p:txBody>
          <a:bodyPr anchor="ctr"/>
          <a:lstStyle/>
          <a:p>
            <a:endParaRPr/>
          </a:p>
        </p:txBody>
      </p:sp>
      <p:sp>
        <p:nvSpPr>
          <p:cNvPr id="3" name="PlaceHolder 4"/>
          <p:cNvSpPr>
            <a:spLocks noGrp="1"/>
          </p:cNvSpPr>
          <p:nvPr>
            <p:ph type="sldNum"/>
          </p:nvPr>
        </p:nvSpPr>
        <p:spPr>
          <a:xfrm>
            <a:off x="6553080" y="6356520"/>
            <a:ext cx="2133360" cy="364680"/>
          </a:xfrm>
          <a:prstGeom prst="rect">
            <a:avLst/>
          </a:prstGeom>
        </p:spPr>
        <p:txBody>
          <a:bodyPr anchor="ctr"/>
          <a:lstStyle/>
          <a:p>
            <a:pPr algn="r">
              <a:lnSpc>
                <a:spcPct val="100000"/>
              </a:lnSpc>
            </a:pPr>
            <a:fld id="{60945526-1BFE-43ED-9768-4389BDBB027D}" type="slidenum">
              <a:rPr lang="ca-ES" sz="120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/>
          </a:p>
        </p:txBody>
      </p:sp>
      <p:sp>
        <p:nvSpPr>
          <p:cNvPr id="4" name="PlaceHolder 5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/>
          <a:lstStyle/>
          <a:p>
            <a:pPr>
              <a:buSzPct val="45000"/>
              <a:buFont typeface="StarSymbol"/>
              <a:buChar char=""/>
            </a:pPr>
            <a:r>
              <a:rPr lang="ca-ES" sz="3200">
                <a:latin typeface="Calibri"/>
              </a:rPr>
              <a:t>Feu clic per editar el format del text de l'esquema</a:t>
            </a:r>
            <a:endParaRPr/>
          </a:p>
          <a:p>
            <a:pPr lvl="1">
              <a:buSzPct val="75000"/>
              <a:buFont typeface="StarSymbol"/>
              <a:buChar char=""/>
            </a:pPr>
            <a:r>
              <a:rPr lang="ca-ES" sz="2400">
                <a:latin typeface="Calibri"/>
              </a:rPr>
              <a:t>Segon nivell d'esquema</a:t>
            </a:r>
            <a:endParaRPr/>
          </a:p>
          <a:p>
            <a:pPr lvl="2">
              <a:buSzPct val="45000"/>
              <a:buFont typeface="StarSymbol"/>
              <a:buChar char=""/>
            </a:pPr>
            <a:r>
              <a:rPr lang="ca-ES" sz="2000">
                <a:latin typeface="Calibri"/>
              </a:rPr>
              <a:t>Tercer nivell d'esquema</a:t>
            </a:r>
            <a:endParaRPr/>
          </a:p>
          <a:p>
            <a:pPr lvl="3">
              <a:buSzPct val="75000"/>
              <a:buFont typeface="StarSymbol"/>
              <a:buChar char=""/>
            </a:pPr>
            <a:r>
              <a:rPr lang="ca-ES" sz="2000">
                <a:latin typeface="Calibri"/>
              </a:rPr>
              <a:t>Quart nivell d'esquema</a:t>
            </a:r>
            <a:endParaRPr/>
          </a:p>
          <a:p>
            <a:pPr lvl="4">
              <a:buSzPct val="45000"/>
              <a:buFont typeface="StarSymbol"/>
              <a:buChar char=""/>
            </a:pPr>
            <a:r>
              <a:rPr lang="ca-ES" sz="2000">
                <a:latin typeface="Calibri"/>
              </a:rPr>
              <a:t>Cinquè nivell d'esquema</a:t>
            </a:r>
            <a:endParaRPr/>
          </a:p>
          <a:p>
            <a:pPr lvl="5">
              <a:buSzPct val="45000"/>
              <a:buFont typeface="StarSymbol"/>
              <a:buChar char=""/>
            </a:pPr>
            <a:r>
              <a:rPr lang="ca-ES" sz="2000">
                <a:latin typeface="Calibri"/>
              </a:rPr>
              <a:t>Sisè nivell d'esquema</a:t>
            </a:r>
            <a:endParaRPr/>
          </a:p>
          <a:p>
            <a:pPr lvl="6">
              <a:buSzPct val="45000"/>
              <a:buFont typeface="StarSymbol"/>
              <a:buChar char=""/>
            </a:pPr>
            <a:r>
              <a:rPr lang="ca-ES" sz="2000">
                <a:latin typeface="Calibri"/>
              </a:rPr>
              <a:t>Setè nivell d'esquema</a:t>
            </a:r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ransition spd="med"/>
  <p:txStyles>
    <p:titleStyle/>
    <p:bodyStyle/>
    <p:otherStyle/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anchor="ctr"/>
          <a:lstStyle/>
          <a:p>
            <a:pPr algn="ctr">
              <a:lnSpc>
                <a:spcPct val="100000"/>
              </a:lnSpc>
            </a:pPr>
            <a:r>
              <a:rPr lang="ca-ES" sz="4400">
                <a:solidFill>
                  <a:srgbClr val="000000"/>
                </a:solidFill>
                <a:latin typeface="Calibri"/>
              </a:rPr>
              <a:t>Feu clic per editar el format del text del títolHaga clic para modificar el estilo de título del patrón</a:t>
            </a:r>
            <a:endParaRPr/>
          </a:p>
        </p:txBody>
      </p:sp>
      <p:sp>
        <p:nvSpPr>
          <p:cNvPr id="40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240" cy="4525560"/>
          </a:xfrm>
          <a:prstGeom prst="rect">
            <a:avLst/>
          </a:prstGeom>
        </p:spPr>
        <p:txBody>
          <a:bodyPr/>
          <a:lstStyle/>
          <a:p>
            <a:pPr>
              <a:buSzPct val="45000"/>
              <a:buFont typeface="StarSymbol"/>
              <a:buChar char=""/>
            </a:pPr>
            <a:r>
              <a:rPr lang="ca-ES" sz="3200">
                <a:solidFill>
                  <a:srgbClr val="000000"/>
                </a:solidFill>
                <a:latin typeface="Calibri"/>
              </a:rPr>
              <a:t>Feu clic per editar el format del text de l'esquema</a:t>
            </a:r>
            <a:endParaRPr/>
          </a:p>
          <a:p>
            <a:pPr lvl="1">
              <a:buSzPct val="75000"/>
              <a:buFont typeface="StarSymbol"/>
              <a:buChar char=""/>
            </a:pPr>
            <a:r>
              <a:rPr lang="ca-ES" sz="3200">
                <a:solidFill>
                  <a:srgbClr val="000000"/>
                </a:solidFill>
                <a:latin typeface="Calibri"/>
              </a:rPr>
              <a:t>Segon nivell d'esquema</a:t>
            </a:r>
            <a:endParaRPr/>
          </a:p>
          <a:p>
            <a:pPr lvl="2">
              <a:buSzPct val="45000"/>
              <a:buFont typeface="StarSymbol"/>
              <a:buChar char=""/>
            </a:pPr>
            <a:r>
              <a:rPr lang="ca-ES" sz="3200">
                <a:solidFill>
                  <a:srgbClr val="000000"/>
                </a:solidFill>
                <a:latin typeface="Calibri"/>
              </a:rPr>
              <a:t>Tercer nivell d'esquema</a:t>
            </a:r>
            <a:endParaRPr/>
          </a:p>
          <a:p>
            <a:pPr lvl="3">
              <a:buSzPct val="75000"/>
              <a:buFont typeface="StarSymbol"/>
              <a:buChar char=""/>
            </a:pPr>
            <a:r>
              <a:rPr lang="ca-ES" sz="3200">
                <a:solidFill>
                  <a:srgbClr val="000000"/>
                </a:solidFill>
                <a:latin typeface="Calibri"/>
              </a:rPr>
              <a:t>Quart nivell d'esquema</a:t>
            </a:r>
            <a:endParaRPr/>
          </a:p>
          <a:p>
            <a:pPr lvl="4">
              <a:buSzPct val="45000"/>
              <a:buFont typeface="StarSymbol"/>
              <a:buChar char=""/>
            </a:pPr>
            <a:r>
              <a:rPr lang="ca-ES" sz="3200">
                <a:solidFill>
                  <a:srgbClr val="000000"/>
                </a:solidFill>
                <a:latin typeface="Calibri"/>
              </a:rPr>
              <a:t>Cinquè nivell d'esquema</a:t>
            </a:r>
            <a:endParaRPr/>
          </a:p>
          <a:p>
            <a:pPr lvl="5">
              <a:buSzPct val="45000"/>
              <a:buFont typeface="StarSymbol"/>
              <a:buChar char=""/>
            </a:pPr>
            <a:r>
              <a:rPr lang="ca-ES" sz="3200">
                <a:solidFill>
                  <a:srgbClr val="000000"/>
                </a:solidFill>
                <a:latin typeface="Calibri"/>
              </a:rPr>
              <a:t>Sisè nivell d'esquema</a:t>
            </a:r>
            <a:endParaRPr/>
          </a:p>
          <a:p>
            <a:pPr>
              <a:lnSpc>
                <a:spcPct val="100000"/>
              </a:lnSpc>
              <a:buFont typeface="Arial"/>
              <a:buChar char="•"/>
            </a:pPr>
            <a:r>
              <a:rPr lang="ca-ES" sz="3200">
                <a:solidFill>
                  <a:srgbClr val="000000"/>
                </a:solidFill>
                <a:latin typeface="Calibri"/>
              </a:rPr>
              <a:t>Setè nivell d'esquemaHaga clic para modificar el estilo de texto del patrón</a:t>
            </a:r>
            <a:endParaRPr/>
          </a:p>
          <a:p>
            <a:pPr lvl="1">
              <a:lnSpc>
                <a:spcPct val="100000"/>
              </a:lnSpc>
              <a:buFont typeface="Arial"/>
              <a:buChar char="–"/>
            </a:pPr>
            <a:r>
              <a:rPr lang="ca-ES" sz="2800">
                <a:solidFill>
                  <a:srgbClr val="000000"/>
                </a:solidFill>
                <a:latin typeface="Calibri"/>
              </a:rPr>
              <a:t>Segundo nivel</a:t>
            </a:r>
            <a:endParaRPr/>
          </a:p>
          <a:p>
            <a:pPr lvl="2">
              <a:lnSpc>
                <a:spcPct val="100000"/>
              </a:lnSpc>
              <a:buFont typeface="Arial"/>
              <a:buChar char="•"/>
            </a:pPr>
            <a:r>
              <a:rPr lang="ca-ES" sz="2400">
                <a:solidFill>
                  <a:srgbClr val="000000"/>
                </a:solidFill>
                <a:latin typeface="Calibri"/>
              </a:rPr>
              <a:t>Tercer nivel</a:t>
            </a:r>
            <a:endParaRPr/>
          </a:p>
          <a:p>
            <a:pPr lvl="3">
              <a:lnSpc>
                <a:spcPct val="100000"/>
              </a:lnSpc>
              <a:buFont typeface="Arial"/>
              <a:buChar char="–"/>
            </a:pPr>
            <a:r>
              <a:rPr lang="ca-ES" sz="2000">
                <a:solidFill>
                  <a:srgbClr val="000000"/>
                </a:solidFill>
                <a:latin typeface="Calibri"/>
              </a:rPr>
              <a:t>Cuarto nivel</a:t>
            </a:r>
            <a:endParaRPr/>
          </a:p>
          <a:p>
            <a:pPr lvl="4">
              <a:lnSpc>
                <a:spcPct val="100000"/>
              </a:lnSpc>
              <a:buFont typeface="Arial"/>
              <a:buChar char="»"/>
            </a:pPr>
            <a:r>
              <a:rPr lang="ca-ES" sz="2000">
                <a:solidFill>
                  <a:srgbClr val="000000"/>
                </a:solidFill>
                <a:latin typeface="Calibri"/>
              </a:rPr>
              <a:t>Quinto nivel</a:t>
            </a:r>
            <a:endParaRPr/>
          </a:p>
        </p:txBody>
      </p:sp>
      <p:sp>
        <p:nvSpPr>
          <p:cNvPr id="41" name="PlaceHolder 3"/>
          <p:cNvSpPr>
            <a:spLocks noGrp="1"/>
          </p:cNvSpPr>
          <p:nvPr>
            <p:ph type="dt"/>
          </p:nvPr>
        </p:nvSpPr>
        <p:spPr>
          <a:xfrm>
            <a:off x="457200" y="6356520"/>
            <a:ext cx="2133360" cy="364680"/>
          </a:xfrm>
          <a:prstGeom prst="rect">
            <a:avLst/>
          </a:prstGeom>
        </p:spPr>
        <p:txBody>
          <a:bodyPr anchor="ctr"/>
          <a:lstStyle/>
          <a:p>
            <a:pPr>
              <a:lnSpc>
                <a:spcPct val="100000"/>
              </a:lnSpc>
            </a:pPr>
            <a:r>
              <a:rPr lang="ca-ES" sz="1200">
                <a:solidFill>
                  <a:srgbClr val="8B8B8B"/>
                </a:solidFill>
                <a:latin typeface="Calibri"/>
              </a:rPr>
              <a:t>18/02/17</a:t>
            </a:r>
            <a:endParaRPr/>
          </a:p>
        </p:txBody>
      </p:sp>
      <p:sp>
        <p:nvSpPr>
          <p:cNvPr id="42" name="PlaceHolder 4"/>
          <p:cNvSpPr>
            <a:spLocks noGrp="1"/>
          </p:cNvSpPr>
          <p:nvPr>
            <p:ph type="ftr"/>
          </p:nvPr>
        </p:nvSpPr>
        <p:spPr>
          <a:xfrm>
            <a:off x="3124080" y="6356520"/>
            <a:ext cx="2895120" cy="364680"/>
          </a:xfrm>
          <a:prstGeom prst="rect">
            <a:avLst/>
          </a:prstGeom>
        </p:spPr>
        <p:txBody>
          <a:bodyPr anchor="ctr"/>
          <a:lstStyle/>
          <a:p>
            <a:endParaRPr/>
          </a:p>
        </p:txBody>
      </p:sp>
      <p:sp>
        <p:nvSpPr>
          <p:cNvPr id="43" name="PlaceHolder 5"/>
          <p:cNvSpPr>
            <a:spLocks noGrp="1"/>
          </p:cNvSpPr>
          <p:nvPr>
            <p:ph type="sldNum"/>
          </p:nvPr>
        </p:nvSpPr>
        <p:spPr>
          <a:xfrm>
            <a:off x="6553080" y="6356520"/>
            <a:ext cx="2133360" cy="364680"/>
          </a:xfrm>
          <a:prstGeom prst="rect">
            <a:avLst/>
          </a:prstGeom>
        </p:spPr>
        <p:txBody>
          <a:bodyPr anchor="ctr"/>
          <a:lstStyle/>
          <a:p>
            <a:pPr algn="r">
              <a:lnSpc>
                <a:spcPct val="100000"/>
              </a:lnSpc>
            </a:pPr>
            <a:fld id="{61C5DF98-E6B6-403B-94CE-9A69637DA423}" type="slidenum">
              <a:rPr lang="ca-ES" sz="120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ransition spd="med"/>
  <p:txStyles>
    <p:titleStyle/>
    <p:bodyStyle/>
    <p:otherStyle/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8.png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8" name="Imagen 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21760" y="3304440"/>
            <a:ext cx="6208560" cy="1595520"/>
          </a:xfrm>
          <a:prstGeom prst="rect">
            <a:avLst/>
          </a:prstGeom>
          <a:ln>
            <a:noFill/>
          </a:ln>
        </p:spPr>
      </p:pic>
      <p:pic>
        <p:nvPicPr>
          <p:cNvPr id="79" name="Imagen 8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071934" y="1571612"/>
            <a:ext cx="1212840" cy="1212840"/>
          </a:xfrm>
          <a:prstGeom prst="rect">
            <a:avLst/>
          </a:prstGeom>
          <a:ln>
            <a:noFill/>
          </a:ln>
        </p:spPr>
      </p:pic>
      <p:sp>
        <p:nvSpPr>
          <p:cNvPr id="80" name="CustomShape 1"/>
          <p:cNvSpPr/>
          <p:nvPr/>
        </p:nvSpPr>
        <p:spPr>
          <a:xfrm>
            <a:off x="0" y="6527880"/>
            <a:ext cx="9187920" cy="329760"/>
          </a:xfrm>
          <a:prstGeom prst="rect">
            <a:avLst/>
          </a:prstGeom>
          <a:solidFill>
            <a:srgbClr val="BFBFBF"/>
          </a:solidFill>
          <a:ln w="9360">
            <a:noFill/>
          </a:ln>
        </p:spPr>
      </p:sp>
      <p:sp>
        <p:nvSpPr>
          <p:cNvPr id="81" name="CustomShape 2"/>
          <p:cNvSpPr/>
          <p:nvPr/>
        </p:nvSpPr>
        <p:spPr>
          <a:xfrm>
            <a:off x="2949480" y="6564600"/>
            <a:ext cx="3374640" cy="61128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pPr algn="ctr">
              <a:lnSpc>
                <a:spcPct val="100000"/>
              </a:lnSpc>
            </a:pPr>
            <a:r>
              <a:rPr lang="ca-ES" sz="1000">
                <a:solidFill>
                  <a:srgbClr val="000000"/>
                </a:solidFill>
                <a:latin typeface="Verdana"/>
              </a:rPr>
              <a:t>© McGraw-Hill</a:t>
            </a:r>
            <a:endParaRPr/>
          </a:p>
        </p:txBody>
      </p:sp>
      <p:sp>
        <p:nvSpPr>
          <p:cNvPr id="82" name="CustomShape 3"/>
          <p:cNvSpPr/>
          <p:nvPr/>
        </p:nvSpPr>
        <p:spPr>
          <a:xfrm>
            <a:off x="3071802" y="4071942"/>
            <a:ext cx="2366640" cy="577800"/>
          </a:xfrm>
          <a:prstGeom prst="rect">
            <a:avLst/>
          </a:prstGeom>
          <a:noFill/>
          <a:ln>
            <a:noFill/>
          </a:ln>
        </p:spPr>
        <p:txBody>
          <a:bodyPr wrap="none" lIns="90000" tIns="45000" rIns="90000" bIns="45000"/>
          <a:lstStyle/>
          <a:p>
            <a:pPr>
              <a:lnSpc>
                <a:spcPct val="100000"/>
              </a:lnSpc>
            </a:pPr>
            <a:r>
              <a:rPr lang="ca-ES" sz="2400" dirty="0">
                <a:solidFill>
                  <a:srgbClr val="000000"/>
                </a:solidFill>
                <a:latin typeface="Verdana"/>
              </a:rPr>
              <a:t>Cinètica química</a:t>
            </a:r>
            <a:endParaRPr sz="2400" dirty="0"/>
          </a:p>
        </p:txBody>
      </p:sp>
      <p:sp>
        <p:nvSpPr>
          <p:cNvPr id="7" name="CustomShape 1"/>
          <p:cNvSpPr/>
          <p:nvPr/>
        </p:nvSpPr>
        <p:spPr>
          <a:xfrm>
            <a:off x="0" y="6515640"/>
            <a:ext cx="9187920" cy="329760"/>
          </a:xfrm>
          <a:prstGeom prst="rect">
            <a:avLst/>
          </a:prstGeom>
          <a:solidFill>
            <a:srgbClr val="BFBFBF"/>
          </a:solidFill>
          <a:ln w="9360">
            <a:noFill/>
          </a:ln>
        </p:spPr>
      </p:sp>
      <p:sp>
        <p:nvSpPr>
          <p:cNvPr id="8" name="CustomShape 2"/>
          <p:cNvSpPr/>
          <p:nvPr/>
        </p:nvSpPr>
        <p:spPr>
          <a:xfrm>
            <a:off x="2949480" y="6552360"/>
            <a:ext cx="3374640" cy="61128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pPr algn="ctr">
              <a:lnSpc>
                <a:spcPct val="100000"/>
              </a:lnSpc>
            </a:pPr>
            <a:r>
              <a:rPr lang="ca-ES" sz="1000">
                <a:solidFill>
                  <a:srgbClr val="000000"/>
                </a:solidFill>
                <a:latin typeface="Verdana"/>
              </a:rPr>
              <a:t>© McGraw-Hill</a:t>
            </a:r>
            <a:endParaRPr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CustomShape 12">
            <a:extLst>
              <a:ext uri="{FF2B5EF4-FFF2-40B4-BE49-F238E27FC236}">
                <a16:creationId xmlns:a16="http://schemas.microsoft.com/office/drawing/2014/main" id="{42886525-6051-45D3-9368-1ADE7E30167E}"/>
              </a:ext>
            </a:extLst>
          </p:cNvPr>
          <p:cNvSpPr/>
          <p:nvPr/>
        </p:nvSpPr>
        <p:spPr>
          <a:xfrm>
            <a:off x="728160" y="3575320"/>
            <a:ext cx="468360" cy="419400"/>
          </a:xfrm>
          <a:prstGeom prst="triangle">
            <a:avLst>
              <a:gd name="adj" fmla="val 100000"/>
            </a:avLst>
          </a:prstGeom>
          <a:solidFill>
            <a:srgbClr val="595959"/>
          </a:solidFill>
          <a:ln w="9360">
            <a:noFill/>
          </a:ln>
        </p:spPr>
        <p:txBody>
          <a:bodyPr lIns="90000" tIns="45000" rIns="90000" bIns="45000" anchor="ctr"/>
          <a:lstStyle/>
          <a:p>
            <a:pPr algn="ctr">
              <a:lnSpc>
                <a:spcPct val="100000"/>
              </a:lnSpc>
            </a:pPr>
            <a:r>
              <a:rPr lang="ca-ES">
                <a:solidFill>
                  <a:srgbClr val="FFFFFF"/>
                </a:solidFill>
                <a:latin typeface="Calibri"/>
              </a:rPr>
              <a:t> </a:t>
            </a:r>
            <a:endParaRPr/>
          </a:p>
        </p:txBody>
      </p:sp>
      <p:pic>
        <p:nvPicPr>
          <p:cNvPr id="83" name="Imagen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040000" y="245520"/>
            <a:ext cx="3977640" cy="1022040"/>
          </a:xfrm>
          <a:prstGeom prst="rect">
            <a:avLst/>
          </a:prstGeom>
          <a:ln>
            <a:noFill/>
          </a:ln>
        </p:spPr>
      </p:pic>
      <p:pic>
        <p:nvPicPr>
          <p:cNvPr id="84" name="Imagen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96800" y="315720"/>
            <a:ext cx="750960" cy="750960"/>
          </a:xfrm>
          <a:prstGeom prst="rect">
            <a:avLst/>
          </a:prstGeom>
          <a:ln>
            <a:noFill/>
          </a:ln>
        </p:spPr>
      </p:pic>
      <p:sp>
        <p:nvSpPr>
          <p:cNvPr id="85" name="CustomShape 1"/>
          <p:cNvSpPr/>
          <p:nvPr/>
        </p:nvSpPr>
        <p:spPr>
          <a:xfrm>
            <a:off x="735840" y="1733040"/>
            <a:ext cx="468360" cy="419400"/>
          </a:xfrm>
          <a:prstGeom prst="triangle">
            <a:avLst>
              <a:gd name="adj" fmla="val 100000"/>
            </a:avLst>
          </a:prstGeom>
          <a:solidFill>
            <a:srgbClr val="595959"/>
          </a:solidFill>
          <a:ln w="9360">
            <a:noFill/>
          </a:ln>
        </p:spPr>
        <p:txBody>
          <a:bodyPr lIns="90000" tIns="45000" rIns="90000" bIns="45000" anchor="ctr"/>
          <a:lstStyle/>
          <a:p>
            <a:pPr algn="ctr">
              <a:lnSpc>
                <a:spcPct val="100000"/>
              </a:lnSpc>
            </a:pPr>
            <a:r>
              <a:rPr lang="ca-ES">
                <a:solidFill>
                  <a:srgbClr val="FFFFFF"/>
                </a:solidFill>
                <a:latin typeface="Calibri"/>
              </a:rPr>
              <a:t> </a:t>
            </a:r>
            <a:endParaRPr/>
          </a:p>
        </p:txBody>
      </p:sp>
      <p:sp>
        <p:nvSpPr>
          <p:cNvPr id="86" name="CustomShape 2"/>
          <p:cNvSpPr/>
          <p:nvPr/>
        </p:nvSpPr>
        <p:spPr>
          <a:xfrm>
            <a:off x="799200" y="1783080"/>
            <a:ext cx="468360" cy="419400"/>
          </a:xfrm>
          <a:prstGeom prst="triangle">
            <a:avLst>
              <a:gd name="adj" fmla="val 100000"/>
            </a:avLst>
          </a:prstGeom>
          <a:solidFill>
            <a:srgbClr val="93C01E"/>
          </a:solidFill>
          <a:ln w="9360">
            <a:noFill/>
          </a:ln>
        </p:spPr>
        <p:txBody>
          <a:bodyPr lIns="90000" tIns="45000" rIns="90000" bIns="45000" anchor="ctr"/>
          <a:lstStyle/>
          <a:p>
            <a:pPr algn="ctr">
              <a:lnSpc>
                <a:spcPct val="100000"/>
              </a:lnSpc>
            </a:pPr>
            <a:r>
              <a:rPr lang="ca-ES">
                <a:solidFill>
                  <a:srgbClr val="FFFFFF"/>
                </a:solidFill>
                <a:latin typeface="Calibri"/>
              </a:rPr>
              <a:t> </a:t>
            </a:r>
            <a:endParaRPr/>
          </a:p>
        </p:txBody>
      </p:sp>
      <p:sp>
        <p:nvSpPr>
          <p:cNvPr id="87" name="Line 3"/>
          <p:cNvSpPr/>
          <p:nvPr/>
        </p:nvSpPr>
        <p:spPr>
          <a:xfrm>
            <a:off x="1237680" y="2189160"/>
            <a:ext cx="1607040" cy="0"/>
          </a:xfrm>
          <a:prstGeom prst="line">
            <a:avLst/>
          </a:prstGeom>
          <a:ln w="25560">
            <a:solidFill>
              <a:srgbClr val="93C01E"/>
            </a:solidFill>
            <a:round/>
          </a:ln>
        </p:spPr>
      </p:sp>
      <p:sp>
        <p:nvSpPr>
          <p:cNvPr id="88" name="CustomShape 4"/>
          <p:cNvSpPr/>
          <p:nvPr/>
        </p:nvSpPr>
        <p:spPr>
          <a:xfrm>
            <a:off x="6156720" y="683280"/>
            <a:ext cx="2927520" cy="61560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/>
          <a:p>
            <a:pPr algn="r">
              <a:lnSpc>
                <a:spcPct val="100000"/>
              </a:lnSpc>
            </a:pPr>
            <a:endParaRPr sz="1600" dirty="0"/>
          </a:p>
        </p:txBody>
      </p:sp>
      <p:sp>
        <p:nvSpPr>
          <p:cNvPr id="89" name="CustomShape 5"/>
          <p:cNvSpPr/>
          <p:nvPr/>
        </p:nvSpPr>
        <p:spPr>
          <a:xfrm>
            <a:off x="1289880" y="1823922"/>
            <a:ext cx="4925194" cy="483838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pPr>
              <a:lnSpc>
                <a:spcPct val="100000"/>
              </a:lnSpc>
            </a:pPr>
            <a:r>
              <a:rPr lang="ca-ES" sz="2000" dirty="0">
                <a:solidFill>
                  <a:srgbClr val="808080"/>
                </a:solidFill>
                <a:latin typeface="Verdana"/>
              </a:rPr>
              <a:t>Velocitat de reacció</a:t>
            </a:r>
            <a:endParaRPr dirty="0"/>
          </a:p>
        </p:txBody>
      </p:sp>
      <p:sp>
        <p:nvSpPr>
          <p:cNvPr id="90" name="CustomShape 6"/>
          <p:cNvSpPr/>
          <p:nvPr/>
        </p:nvSpPr>
        <p:spPr>
          <a:xfrm>
            <a:off x="735840" y="2328120"/>
            <a:ext cx="468360" cy="419400"/>
          </a:xfrm>
          <a:prstGeom prst="triangle">
            <a:avLst>
              <a:gd name="adj" fmla="val 100000"/>
            </a:avLst>
          </a:prstGeom>
          <a:solidFill>
            <a:srgbClr val="595959"/>
          </a:solidFill>
          <a:ln w="9360">
            <a:noFill/>
          </a:ln>
        </p:spPr>
        <p:txBody>
          <a:bodyPr lIns="90000" tIns="45000" rIns="90000" bIns="45000" anchor="ctr"/>
          <a:lstStyle/>
          <a:p>
            <a:pPr algn="ctr">
              <a:lnSpc>
                <a:spcPct val="100000"/>
              </a:lnSpc>
            </a:pPr>
            <a:r>
              <a:rPr lang="ca-ES">
                <a:solidFill>
                  <a:srgbClr val="FFFFFF"/>
                </a:solidFill>
                <a:latin typeface="Calibri"/>
              </a:rPr>
              <a:t> </a:t>
            </a:r>
            <a:endParaRPr/>
          </a:p>
        </p:txBody>
      </p:sp>
      <p:sp>
        <p:nvSpPr>
          <p:cNvPr id="91" name="CustomShape 7"/>
          <p:cNvSpPr/>
          <p:nvPr/>
        </p:nvSpPr>
        <p:spPr>
          <a:xfrm>
            <a:off x="799200" y="2377800"/>
            <a:ext cx="468360" cy="419400"/>
          </a:xfrm>
          <a:prstGeom prst="triangle">
            <a:avLst>
              <a:gd name="adj" fmla="val 100000"/>
            </a:avLst>
          </a:prstGeom>
          <a:solidFill>
            <a:srgbClr val="93C01E"/>
          </a:solidFill>
          <a:ln w="9360">
            <a:noFill/>
          </a:ln>
        </p:spPr>
        <p:txBody>
          <a:bodyPr lIns="90000" tIns="45000" rIns="90000" bIns="45000" anchor="ctr"/>
          <a:lstStyle/>
          <a:p>
            <a:pPr algn="ctr">
              <a:lnSpc>
                <a:spcPct val="100000"/>
              </a:lnSpc>
            </a:pPr>
            <a:r>
              <a:rPr lang="ca-ES">
                <a:solidFill>
                  <a:srgbClr val="FFFFFF"/>
                </a:solidFill>
                <a:latin typeface="Calibri"/>
              </a:rPr>
              <a:t> </a:t>
            </a:r>
            <a:endParaRPr/>
          </a:p>
        </p:txBody>
      </p:sp>
      <p:sp>
        <p:nvSpPr>
          <p:cNvPr id="92" name="Line 8"/>
          <p:cNvSpPr/>
          <p:nvPr/>
        </p:nvSpPr>
        <p:spPr>
          <a:xfrm>
            <a:off x="1237680" y="2784240"/>
            <a:ext cx="1607040" cy="0"/>
          </a:xfrm>
          <a:prstGeom prst="line">
            <a:avLst/>
          </a:prstGeom>
          <a:ln w="25560">
            <a:solidFill>
              <a:srgbClr val="93C01E"/>
            </a:solidFill>
            <a:round/>
          </a:ln>
        </p:spPr>
      </p:sp>
      <p:sp>
        <p:nvSpPr>
          <p:cNvPr id="93" name="CustomShape 9"/>
          <p:cNvSpPr/>
          <p:nvPr/>
        </p:nvSpPr>
        <p:spPr>
          <a:xfrm>
            <a:off x="735840" y="2922840"/>
            <a:ext cx="468360" cy="419400"/>
          </a:xfrm>
          <a:prstGeom prst="triangle">
            <a:avLst>
              <a:gd name="adj" fmla="val 100000"/>
            </a:avLst>
          </a:prstGeom>
          <a:solidFill>
            <a:srgbClr val="595959"/>
          </a:solidFill>
          <a:ln w="9360">
            <a:noFill/>
          </a:ln>
        </p:spPr>
        <p:txBody>
          <a:bodyPr lIns="90000" tIns="45000" rIns="90000" bIns="45000" anchor="ctr"/>
          <a:lstStyle/>
          <a:p>
            <a:pPr algn="ctr">
              <a:lnSpc>
                <a:spcPct val="100000"/>
              </a:lnSpc>
            </a:pPr>
            <a:r>
              <a:rPr lang="ca-ES">
                <a:solidFill>
                  <a:srgbClr val="FFFFFF"/>
                </a:solidFill>
                <a:latin typeface="Calibri"/>
              </a:rPr>
              <a:t> </a:t>
            </a:r>
            <a:endParaRPr/>
          </a:p>
        </p:txBody>
      </p:sp>
      <p:sp>
        <p:nvSpPr>
          <p:cNvPr id="94" name="CustomShape 10"/>
          <p:cNvSpPr/>
          <p:nvPr/>
        </p:nvSpPr>
        <p:spPr>
          <a:xfrm>
            <a:off x="779400" y="2983090"/>
            <a:ext cx="468360" cy="419400"/>
          </a:xfrm>
          <a:prstGeom prst="triangle">
            <a:avLst>
              <a:gd name="adj" fmla="val 100000"/>
            </a:avLst>
          </a:prstGeom>
          <a:solidFill>
            <a:srgbClr val="93C01E"/>
          </a:solidFill>
          <a:ln w="9360">
            <a:noFill/>
          </a:ln>
        </p:spPr>
        <p:txBody>
          <a:bodyPr lIns="90000" tIns="45000" rIns="90000" bIns="45000" anchor="ctr"/>
          <a:lstStyle/>
          <a:p>
            <a:pPr algn="ctr">
              <a:lnSpc>
                <a:spcPct val="100000"/>
              </a:lnSpc>
            </a:pPr>
            <a:r>
              <a:rPr lang="ca-ES">
                <a:solidFill>
                  <a:srgbClr val="FFFFFF"/>
                </a:solidFill>
                <a:latin typeface="Calibri"/>
              </a:rPr>
              <a:t> </a:t>
            </a:r>
            <a:endParaRPr/>
          </a:p>
        </p:txBody>
      </p:sp>
      <p:sp>
        <p:nvSpPr>
          <p:cNvPr id="95" name="Line 11"/>
          <p:cNvSpPr/>
          <p:nvPr/>
        </p:nvSpPr>
        <p:spPr>
          <a:xfrm>
            <a:off x="1237680" y="3378960"/>
            <a:ext cx="1607040" cy="0"/>
          </a:xfrm>
          <a:prstGeom prst="line">
            <a:avLst/>
          </a:prstGeom>
          <a:ln w="25560">
            <a:solidFill>
              <a:srgbClr val="93C01E"/>
            </a:solidFill>
            <a:round/>
          </a:ln>
        </p:spPr>
      </p:sp>
      <p:sp>
        <p:nvSpPr>
          <p:cNvPr id="96" name="CustomShape 12"/>
          <p:cNvSpPr/>
          <p:nvPr/>
        </p:nvSpPr>
        <p:spPr>
          <a:xfrm>
            <a:off x="721726" y="4224240"/>
            <a:ext cx="468360" cy="419400"/>
          </a:xfrm>
          <a:prstGeom prst="triangle">
            <a:avLst>
              <a:gd name="adj" fmla="val 100000"/>
            </a:avLst>
          </a:prstGeom>
          <a:solidFill>
            <a:srgbClr val="595959"/>
          </a:solidFill>
          <a:ln w="9360">
            <a:noFill/>
          </a:ln>
        </p:spPr>
        <p:txBody>
          <a:bodyPr lIns="90000" tIns="45000" rIns="90000" bIns="45000" anchor="ctr"/>
          <a:lstStyle/>
          <a:p>
            <a:pPr algn="ctr">
              <a:lnSpc>
                <a:spcPct val="100000"/>
              </a:lnSpc>
            </a:pPr>
            <a:r>
              <a:rPr lang="ca-ES">
                <a:solidFill>
                  <a:srgbClr val="FFFFFF"/>
                </a:solidFill>
                <a:latin typeface="Calibri"/>
              </a:rPr>
              <a:t> </a:t>
            </a:r>
            <a:endParaRPr/>
          </a:p>
        </p:txBody>
      </p:sp>
      <p:sp>
        <p:nvSpPr>
          <p:cNvPr id="97" name="CustomShape 13"/>
          <p:cNvSpPr/>
          <p:nvPr/>
        </p:nvSpPr>
        <p:spPr>
          <a:xfrm>
            <a:off x="779400" y="3625900"/>
            <a:ext cx="468360" cy="419400"/>
          </a:xfrm>
          <a:prstGeom prst="triangle">
            <a:avLst>
              <a:gd name="adj" fmla="val 100000"/>
            </a:avLst>
          </a:prstGeom>
          <a:solidFill>
            <a:srgbClr val="93C01E"/>
          </a:solidFill>
          <a:ln w="9360">
            <a:noFill/>
          </a:ln>
        </p:spPr>
        <p:txBody>
          <a:bodyPr lIns="90000" tIns="45000" rIns="90000" bIns="45000" anchor="ctr"/>
          <a:lstStyle/>
          <a:p>
            <a:pPr algn="ctr">
              <a:lnSpc>
                <a:spcPct val="100000"/>
              </a:lnSpc>
            </a:pPr>
            <a:r>
              <a:rPr lang="ca-ES">
                <a:solidFill>
                  <a:srgbClr val="FFFFFF"/>
                </a:solidFill>
                <a:latin typeface="Calibri"/>
              </a:rPr>
              <a:t> </a:t>
            </a:r>
            <a:endParaRPr/>
          </a:p>
        </p:txBody>
      </p:sp>
      <p:sp>
        <p:nvSpPr>
          <p:cNvPr id="98" name="Line 14"/>
          <p:cNvSpPr/>
          <p:nvPr/>
        </p:nvSpPr>
        <p:spPr>
          <a:xfrm>
            <a:off x="1237680" y="4025736"/>
            <a:ext cx="1607040" cy="0"/>
          </a:xfrm>
          <a:prstGeom prst="line">
            <a:avLst/>
          </a:prstGeom>
          <a:ln w="25560">
            <a:solidFill>
              <a:srgbClr val="93C01E"/>
            </a:solidFill>
            <a:round/>
          </a:ln>
        </p:spPr>
      </p:sp>
      <p:sp>
        <p:nvSpPr>
          <p:cNvPr id="99" name="CustomShape 15"/>
          <p:cNvSpPr/>
          <p:nvPr/>
        </p:nvSpPr>
        <p:spPr>
          <a:xfrm>
            <a:off x="1295280" y="2426040"/>
            <a:ext cx="6373064" cy="39528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ca-ES" sz="2000" dirty="0">
                <a:solidFill>
                  <a:srgbClr val="808080"/>
                </a:solidFill>
                <a:latin typeface="Verdana"/>
              </a:rPr>
              <a:t>Teoria de les col·lisions</a:t>
            </a:r>
            <a:endParaRPr lang="ca-ES" dirty="0"/>
          </a:p>
        </p:txBody>
      </p:sp>
      <p:sp>
        <p:nvSpPr>
          <p:cNvPr id="100" name="CustomShape 16"/>
          <p:cNvSpPr/>
          <p:nvPr/>
        </p:nvSpPr>
        <p:spPr>
          <a:xfrm>
            <a:off x="1282840" y="3643456"/>
            <a:ext cx="6385504" cy="39528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ca-ES" sz="2000" dirty="0">
                <a:solidFill>
                  <a:srgbClr val="808080"/>
                </a:solidFill>
                <a:latin typeface="Verdana"/>
              </a:rPr>
              <a:t>Factors que intervenen en la velocitat de reacció</a:t>
            </a:r>
            <a:endParaRPr lang="ca-ES" dirty="0"/>
          </a:p>
        </p:txBody>
      </p:sp>
      <p:sp>
        <p:nvSpPr>
          <p:cNvPr id="101" name="CustomShape 17"/>
          <p:cNvSpPr/>
          <p:nvPr/>
        </p:nvSpPr>
        <p:spPr>
          <a:xfrm>
            <a:off x="1313202" y="3034748"/>
            <a:ext cx="7051398" cy="39528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ca-ES" sz="2000" dirty="0">
                <a:solidFill>
                  <a:srgbClr val="808080"/>
                </a:solidFill>
                <a:latin typeface="Verdana"/>
              </a:rPr>
              <a:t>Teoria de l’estat de transició</a:t>
            </a:r>
            <a:endParaRPr lang="ca-ES" sz="2000" dirty="0"/>
          </a:p>
        </p:txBody>
      </p:sp>
      <p:sp>
        <p:nvSpPr>
          <p:cNvPr id="22" name="CustomShape 1"/>
          <p:cNvSpPr/>
          <p:nvPr/>
        </p:nvSpPr>
        <p:spPr>
          <a:xfrm>
            <a:off x="0" y="6515640"/>
            <a:ext cx="9187920" cy="329760"/>
          </a:xfrm>
          <a:prstGeom prst="rect">
            <a:avLst/>
          </a:prstGeom>
          <a:solidFill>
            <a:srgbClr val="BFBFBF"/>
          </a:solidFill>
          <a:ln w="9360">
            <a:noFill/>
          </a:ln>
        </p:spPr>
      </p:sp>
      <p:sp>
        <p:nvSpPr>
          <p:cNvPr id="23" name="CustomShape 2"/>
          <p:cNvSpPr/>
          <p:nvPr/>
        </p:nvSpPr>
        <p:spPr>
          <a:xfrm>
            <a:off x="2949480" y="6552360"/>
            <a:ext cx="3374640" cy="61128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pPr algn="ctr">
              <a:lnSpc>
                <a:spcPct val="100000"/>
              </a:lnSpc>
            </a:pPr>
            <a:r>
              <a:rPr lang="ca-ES" sz="1000">
                <a:solidFill>
                  <a:srgbClr val="000000"/>
                </a:solidFill>
                <a:latin typeface="Verdana"/>
              </a:rPr>
              <a:t>© McGraw-Hill</a:t>
            </a:r>
            <a:endParaRPr/>
          </a:p>
        </p:txBody>
      </p:sp>
      <p:sp>
        <p:nvSpPr>
          <p:cNvPr id="24" name="CustomShape 3"/>
          <p:cNvSpPr/>
          <p:nvPr/>
        </p:nvSpPr>
        <p:spPr>
          <a:xfrm>
            <a:off x="6215074" y="718603"/>
            <a:ext cx="2366640" cy="394405"/>
          </a:xfrm>
          <a:prstGeom prst="rect">
            <a:avLst/>
          </a:prstGeom>
          <a:noFill/>
          <a:ln>
            <a:noFill/>
          </a:ln>
        </p:spPr>
        <p:txBody>
          <a:bodyPr wrap="none" lIns="90000" tIns="45000" rIns="90000" bIns="45000"/>
          <a:lstStyle/>
          <a:p>
            <a:pPr>
              <a:lnSpc>
                <a:spcPct val="100000"/>
              </a:lnSpc>
            </a:pPr>
            <a:r>
              <a:rPr lang="ca-ES" sz="1400" dirty="0">
                <a:solidFill>
                  <a:schemeClr val="bg1"/>
                </a:solidFill>
                <a:latin typeface="Verdana"/>
              </a:rPr>
              <a:t>Cinètica química</a:t>
            </a:r>
            <a:endParaRPr sz="1400" dirty="0">
              <a:solidFill>
                <a:schemeClr val="bg1"/>
              </a:solidFill>
            </a:endParaRPr>
          </a:p>
        </p:txBody>
      </p:sp>
      <p:sp>
        <p:nvSpPr>
          <p:cNvPr id="25" name="CustomShape 13">
            <a:extLst>
              <a:ext uri="{FF2B5EF4-FFF2-40B4-BE49-F238E27FC236}">
                <a16:creationId xmlns:a16="http://schemas.microsoft.com/office/drawing/2014/main" id="{1A13E81D-D380-47B9-AEC6-5DD2AFB4E47D}"/>
              </a:ext>
            </a:extLst>
          </p:cNvPr>
          <p:cNvSpPr/>
          <p:nvPr/>
        </p:nvSpPr>
        <p:spPr>
          <a:xfrm>
            <a:off x="779400" y="4288161"/>
            <a:ext cx="468360" cy="419400"/>
          </a:xfrm>
          <a:prstGeom prst="triangle">
            <a:avLst>
              <a:gd name="adj" fmla="val 100000"/>
            </a:avLst>
          </a:prstGeom>
          <a:solidFill>
            <a:srgbClr val="93C01E"/>
          </a:solidFill>
          <a:ln w="9360">
            <a:noFill/>
          </a:ln>
        </p:spPr>
        <p:txBody>
          <a:bodyPr lIns="90000" tIns="45000" rIns="90000" bIns="45000" anchor="ctr"/>
          <a:lstStyle/>
          <a:p>
            <a:pPr algn="ctr">
              <a:lnSpc>
                <a:spcPct val="100000"/>
              </a:lnSpc>
            </a:pPr>
            <a:r>
              <a:rPr lang="ca-ES">
                <a:solidFill>
                  <a:srgbClr val="FFFFFF"/>
                </a:solidFill>
                <a:latin typeface="Calibri"/>
              </a:rPr>
              <a:t> </a:t>
            </a:r>
            <a:endParaRPr/>
          </a:p>
        </p:txBody>
      </p:sp>
      <p:sp>
        <p:nvSpPr>
          <p:cNvPr id="28" name="CustomShape 16">
            <a:extLst>
              <a:ext uri="{FF2B5EF4-FFF2-40B4-BE49-F238E27FC236}">
                <a16:creationId xmlns:a16="http://schemas.microsoft.com/office/drawing/2014/main" id="{73E3B091-6E29-424F-97F1-9AE058AE5787}"/>
              </a:ext>
            </a:extLst>
          </p:cNvPr>
          <p:cNvSpPr/>
          <p:nvPr/>
        </p:nvSpPr>
        <p:spPr>
          <a:xfrm>
            <a:off x="1267560" y="4288065"/>
            <a:ext cx="6215106" cy="39528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ca-ES" sz="2000" dirty="0">
                <a:solidFill>
                  <a:srgbClr val="808080"/>
                </a:solidFill>
                <a:latin typeface="Verdana"/>
              </a:rPr>
              <a:t>Mecanismes de reacció</a:t>
            </a:r>
            <a:endParaRPr dirty="0"/>
          </a:p>
        </p:txBody>
      </p:sp>
      <p:sp>
        <p:nvSpPr>
          <p:cNvPr id="29" name="Line 14">
            <a:extLst>
              <a:ext uri="{FF2B5EF4-FFF2-40B4-BE49-F238E27FC236}">
                <a16:creationId xmlns:a16="http://schemas.microsoft.com/office/drawing/2014/main" id="{ECD933B1-9B63-4A39-9C6E-C2CF3995F48B}"/>
              </a:ext>
            </a:extLst>
          </p:cNvPr>
          <p:cNvSpPr/>
          <p:nvPr/>
        </p:nvSpPr>
        <p:spPr>
          <a:xfrm>
            <a:off x="1196520" y="4685270"/>
            <a:ext cx="1607040" cy="0"/>
          </a:xfrm>
          <a:prstGeom prst="line">
            <a:avLst/>
          </a:prstGeom>
          <a:ln w="25560">
            <a:solidFill>
              <a:srgbClr val="93C01E"/>
            </a:solidFill>
            <a:round/>
          </a:ln>
        </p:spPr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3" name="Imagen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040000" y="245520"/>
            <a:ext cx="3977640" cy="1022040"/>
          </a:xfrm>
          <a:prstGeom prst="rect">
            <a:avLst/>
          </a:prstGeom>
          <a:ln>
            <a:noFill/>
          </a:ln>
        </p:spPr>
      </p:pic>
      <p:pic>
        <p:nvPicPr>
          <p:cNvPr id="84" name="Imagen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96800" y="315720"/>
            <a:ext cx="750960" cy="750960"/>
          </a:xfrm>
          <a:prstGeom prst="rect">
            <a:avLst/>
          </a:prstGeom>
          <a:ln>
            <a:noFill/>
          </a:ln>
        </p:spPr>
      </p:pic>
      <p:sp>
        <p:nvSpPr>
          <p:cNvPr id="88" name="CustomShape 4"/>
          <p:cNvSpPr/>
          <p:nvPr/>
        </p:nvSpPr>
        <p:spPr>
          <a:xfrm>
            <a:off x="6156720" y="683280"/>
            <a:ext cx="2927520" cy="61560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/>
          <a:p>
            <a:pPr algn="r">
              <a:lnSpc>
                <a:spcPct val="100000"/>
              </a:lnSpc>
            </a:pPr>
            <a:endParaRPr sz="1600" dirty="0"/>
          </a:p>
        </p:txBody>
      </p:sp>
      <p:sp>
        <p:nvSpPr>
          <p:cNvPr id="22" name="CustomShape 1"/>
          <p:cNvSpPr/>
          <p:nvPr/>
        </p:nvSpPr>
        <p:spPr>
          <a:xfrm>
            <a:off x="0" y="6515640"/>
            <a:ext cx="9187920" cy="329760"/>
          </a:xfrm>
          <a:prstGeom prst="rect">
            <a:avLst/>
          </a:prstGeom>
          <a:solidFill>
            <a:srgbClr val="BFBFBF"/>
          </a:solidFill>
          <a:ln w="9360">
            <a:noFill/>
          </a:ln>
        </p:spPr>
      </p:sp>
      <p:sp>
        <p:nvSpPr>
          <p:cNvPr id="23" name="CustomShape 2"/>
          <p:cNvSpPr/>
          <p:nvPr/>
        </p:nvSpPr>
        <p:spPr>
          <a:xfrm>
            <a:off x="2949480" y="6552360"/>
            <a:ext cx="3374640" cy="61128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pPr algn="ctr">
              <a:lnSpc>
                <a:spcPct val="100000"/>
              </a:lnSpc>
            </a:pPr>
            <a:r>
              <a:rPr lang="ca-ES" sz="1000">
                <a:solidFill>
                  <a:srgbClr val="000000"/>
                </a:solidFill>
                <a:latin typeface="Verdana"/>
              </a:rPr>
              <a:t>© McGraw-Hill</a:t>
            </a:r>
            <a:endParaRPr/>
          </a:p>
        </p:txBody>
      </p:sp>
      <p:pic>
        <p:nvPicPr>
          <p:cNvPr id="29" name="Imagen 1" descr="Sin título.pn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9577" y="5214938"/>
            <a:ext cx="124619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" name="CustomShape 1"/>
          <p:cNvSpPr/>
          <p:nvPr/>
        </p:nvSpPr>
        <p:spPr>
          <a:xfrm>
            <a:off x="517498" y="1174620"/>
            <a:ext cx="468360" cy="419400"/>
          </a:xfrm>
          <a:prstGeom prst="triangle">
            <a:avLst>
              <a:gd name="adj" fmla="val 100000"/>
            </a:avLst>
          </a:prstGeom>
          <a:solidFill>
            <a:srgbClr val="595959"/>
          </a:solidFill>
          <a:ln w="9360">
            <a:noFill/>
          </a:ln>
        </p:spPr>
        <p:txBody>
          <a:bodyPr lIns="90000" tIns="45000" rIns="90000" bIns="45000" anchor="ctr"/>
          <a:lstStyle/>
          <a:p>
            <a:pPr algn="ctr">
              <a:lnSpc>
                <a:spcPct val="100000"/>
              </a:lnSpc>
            </a:pPr>
            <a:r>
              <a:rPr lang="ca-ES">
                <a:solidFill>
                  <a:srgbClr val="FFFFFF"/>
                </a:solidFill>
                <a:latin typeface="Calibri"/>
              </a:rPr>
              <a:t> </a:t>
            </a:r>
            <a:endParaRPr/>
          </a:p>
        </p:txBody>
      </p:sp>
      <p:sp>
        <p:nvSpPr>
          <p:cNvPr id="31" name="CustomShape 2"/>
          <p:cNvSpPr/>
          <p:nvPr/>
        </p:nvSpPr>
        <p:spPr>
          <a:xfrm>
            <a:off x="580858" y="1224660"/>
            <a:ext cx="468360" cy="419400"/>
          </a:xfrm>
          <a:prstGeom prst="triangle">
            <a:avLst>
              <a:gd name="adj" fmla="val 100000"/>
            </a:avLst>
          </a:prstGeom>
          <a:solidFill>
            <a:srgbClr val="93C01E"/>
          </a:solidFill>
          <a:ln w="9360">
            <a:noFill/>
          </a:ln>
        </p:spPr>
        <p:txBody>
          <a:bodyPr lIns="90000" tIns="45000" rIns="90000" bIns="45000" anchor="ctr"/>
          <a:lstStyle/>
          <a:p>
            <a:pPr algn="ctr">
              <a:lnSpc>
                <a:spcPct val="100000"/>
              </a:lnSpc>
            </a:pPr>
            <a:r>
              <a:rPr lang="ca-ES">
                <a:solidFill>
                  <a:srgbClr val="FFFFFF"/>
                </a:solidFill>
                <a:latin typeface="Calibri"/>
              </a:rPr>
              <a:t> </a:t>
            </a:r>
            <a:endParaRPr/>
          </a:p>
        </p:txBody>
      </p:sp>
      <p:sp>
        <p:nvSpPr>
          <p:cNvPr id="32" name="Line 3"/>
          <p:cNvSpPr/>
          <p:nvPr/>
        </p:nvSpPr>
        <p:spPr>
          <a:xfrm>
            <a:off x="1019338" y="1630740"/>
            <a:ext cx="1607040" cy="0"/>
          </a:xfrm>
          <a:prstGeom prst="line">
            <a:avLst/>
          </a:prstGeom>
          <a:ln w="25560">
            <a:solidFill>
              <a:srgbClr val="93C01E"/>
            </a:solidFill>
            <a:round/>
          </a:ln>
        </p:spPr>
      </p:sp>
      <p:sp>
        <p:nvSpPr>
          <p:cNvPr id="33" name="CustomShape 5"/>
          <p:cNvSpPr/>
          <p:nvPr/>
        </p:nvSpPr>
        <p:spPr>
          <a:xfrm>
            <a:off x="1071538" y="1285860"/>
            <a:ext cx="4925194" cy="61128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pPr>
              <a:lnSpc>
                <a:spcPct val="100000"/>
              </a:lnSpc>
            </a:pPr>
            <a:r>
              <a:rPr lang="ca-ES" sz="2000" dirty="0">
                <a:solidFill>
                  <a:srgbClr val="808080"/>
                </a:solidFill>
                <a:latin typeface="Verdana"/>
              </a:rPr>
              <a:t>Velocitat de reacció (I)</a:t>
            </a:r>
            <a:endParaRPr dirty="0"/>
          </a:p>
        </p:txBody>
      </p:sp>
      <p:sp>
        <p:nvSpPr>
          <p:cNvPr id="16" name="CustomShape 3">
            <a:extLst>
              <a:ext uri="{FF2B5EF4-FFF2-40B4-BE49-F238E27FC236}">
                <a16:creationId xmlns:a16="http://schemas.microsoft.com/office/drawing/2014/main" id="{68073E93-43CA-4D07-9EC9-9FD12618F813}"/>
              </a:ext>
            </a:extLst>
          </p:cNvPr>
          <p:cNvSpPr/>
          <p:nvPr/>
        </p:nvSpPr>
        <p:spPr>
          <a:xfrm>
            <a:off x="6215074" y="718603"/>
            <a:ext cx="2366640" cy="394405"/>
          </a:xfrm>
          <a:prstGeom prst="rect">
            <a:avLst/>
          </a:prstGeom>
          <a:noFill/>
          <a:ln>
            <a:noFill/>
          </a:ln>
        </p:spPr>
        <p:txBody>
          <a:bodyPr wrap="none" lIns="90000" tIns="45000" rIns="90000" bIns="45000"/>
          <a:lstStyle/>
          <a:p>
            <a:pPr>
              <a:lnSpc>
                <a:spcPct val="100000"/>
              </a:lnSpc>
            </a:pPr>
            <a:r>
              <a:rPr lang="ca-ES" sz="1400" dirty="0">
                <a:solidFill>
                  <a:schemeClr val="bg1"/>
                </a:solidFill>
                <a:latin typeface="Verdana"/>
              </a:rPr>
              <a:t>Cinètica química</a:t>
            </a:r>
            <a:endParaRPr sz="1400" dirty="0">
              <a:solidFill>
                <a:schemeClr val="bg1"/>
              </a:solidFill>
            </a:endParaRPr>
          </a:p>
        </p:txBody>
      </p:sp>
      <p:graphicFrame>
        <p:nvGraphicFramePr>
          <p:cNvPr id="15" name="Tabla 2">
            <a:extLst>
              <a:ext uri="{FF2B5EF4-FFF2-40B4-BE49-F238E27FC236}">
                <a16:creationId xmlns:a16="http://schemas.microsoft.com/office/drawing/2014/main" id="{7738040A-4E8D-4FDA-AA2D-130F77BD5B6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83190592"/>
              </p:ext>
            </p:extLst>
          </p:nvPr>
        </p:nvGraphicFramePr>
        <p:xfrm>
          <a:off x="579754" y="1855996"/>
          <a:ext cx="8082101" cy="419400"/>
        </p:xfrm>
        <a:graphic>
          <a:graphicData uri="http://schemas.openxmlformats.org/drawingml/2006/table">
            <a:tbl>
              <a:tblPr/>
              <a:tblGrid>
                <a:gridCol w="808210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1940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ＭＳ Ｐゴシック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ＭＳ Ｐゴシック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ＭＳ Ｐゴシック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ＭＳ Ｐゴシック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ＭＳ Ｐゴシック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ＭＳ Ｐゴシック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ＭＳ Ｐゴシック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ＭＳ Ｐゴシック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ＭＳ Ｐゴシック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+mj-lt"/>
                        <a:buNone/>
                        <a:tabLst/>
                      </a:pPr>
                      <a:r>
                        <a:rPr kumimoji="0" lang="ca-E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La </a:t>
                      </a:r>
                      <a:r>
                        <a:rPr kumimoji="0" lang="ca-E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cinètica química </a:t>
                      </a:r>
                      <a:r>
                        <a:rPr kumimoji="0" lang="ca-E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estudia la velocitat de les reaccions i els factors de què depèn.</a:t>
                      </a:r>
                    </a:p>
                  </a:txBody>
                  <a:tcPr marL="91441" marR="91441" marT="45745" marB="45745" anchor="ctr" horzOverflow="overflow">
                    <a:lnL w="6350" cap="flat" cmpd="sng" algn="ctr">
                      <a:solidFill>
                        <a:srgbClr val="9ACC3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ACC3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ACC3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ACC3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17" name="Tabla 2">
            <a:extLst>
              <a:ext uri="{FF2B5EF4-FFF2-40B4-BE49-F238E27FC236}">
                <a16:creationId xmlns:a16="http://schemas.microsoft.com/office/drawing/2014/main" id="{3BB23D1F-A8C7-4190-856E-023E42B0735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30117798"/>
              </p:ext>
            </p:extLst>
          </p:nvPr>
        </p:nvGraphicFramePr>
        <p:xfrm>
          <a:off x="579754" y="2477086"/>
          <a:ext cx="8082101" cy="1798370"/>
        </p:xfrm>
        <a:graphic>
          <a:graphicData uri="http://schemas.openxmlformats.org/drawingml/2006/table">
            <a:tbl>
              <a:tblPr/>
              <a:tblGrid>
                <a:gridCol w="808210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71178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ＭＳ Ｐゴシック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ＭＳ Ｐゴシック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ＭＳ Ｐゴシック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ＭＳ Ｐゴシック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ＭＳ Ｐゴシック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ＭＳ Ｐゴシック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ＭＳ Ｐゴシック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ＭＳ Ｐゴシック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ＭＳ Ｐゴシック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+mj-lt"/>
                        <a:buNone/>
                        <a:tabLst/>
                      </a:pPr>
                      <a:r>
                        <a:rPr kumimoji="0" lang="ca-E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La </a:t>
                      </a:r>
                      <a:r>
                        <a:rPr kumimoji="0" lang="ca-E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velocitat de reacció </a:t>
                      </a:r>
                      <a:r>
                        <a:rPr kumimoji="0" lang="ca-E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és la derivada de la concentració de qualsevol reactiu o producte respecte del temps dividida pel coeficient estequiomètric respectiu i expressada en valor absolut:</a:t>
                      </a:r>
                    </a:p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+mj-lt"/>
                        <a:buNone/>
                        <a:tabLst/>
                      </a:pPr>
                      <a:endParaRPr kumimoji="0" lang="ca-E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+mj-lt"/>
                        <a:buNone/>
                        <a:tabLst/>
                      </a:pPr>
                      <a:endParaRPr kumimoji="0" lang="ca-E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+mj-lt"/>
                        <a:buNone/>
                        <a:tabLst/>
                      </a:pPr>
                      <a:endParaRPr kumimoji="0" lang="ca-E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+mj-lt"/>
                        <a:buNone/>
                        <a:tabLst/>
                      </a:pPr>
                      <a:endParaRPr kumimoji="0" lang="ca-E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+mj-lt"/>
                        <a:buNone/>
                        <a:tabLst/>
                      </a:pPr>
                      <a:endParaRPr kumimoji="0" lang="ca-E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91441" marR="91441" marT="45745" marB="45745" anchor="ctr" horzOverflow="overflow">
                    <a:lnL w="6350" cap="flat" cmpd="sng" algn="ctr">
                      <a:solidFill>
                        <a:srgbClr val="9ACC3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ACC3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ACC3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ACC3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2" name="Imatge 1">
            <a:extLst>
              <a:ext uri="{FF2B5EF4-FFF2-40B4-BE49-F238E27FC236}">
                <a16:creationId xmlns:a16="http://schemas.microsoft.com/office/drawing/2014/main" id="{28498FD5-4737-4BF2-834A-9E7C0F68192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81304" y="3216126"/>
            <a:ext cx="4981391" cy="838704"/>
          </a:xfrm>
          <a:prstGeom prst="rect">
            <a:avLst/>
          </a:prstGeom>
        </p:spPr>
      </p:pic>
      <p:graphicFrame>
        <p:nvGraphicFramePr>
          <p:cNvPr id="18" name="Tabla 2">
            <a:extLst>
              <a:ext uri="{FF2B5EF4-FFF2-40B4-BE49-F238E27FC236}">
                <a16:creationId xmlns:a16="http://schemas.microsoft.com/office/drawing/2014/main" id="{71058F8D-9B4D-48F8-8C3B-BAC5532F78E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21281056"/>
              </p:ext>
            </p:extLst>
          </p:nvPr>
        </p:nvGraphicFramePr>
        <p:xfrm>
          <a:off x="579753" y="4477146"/>
          <a:ext cx="8082101" cy="1852621"/>
        </p:xfrm>
        <a:graphic>
          <a:graphicData uri="http://schemas.openxmlformats.org/drawingml/2006/table">
            <a:tbl>
              <a:tblPr/>
              <a:tblGrid>
                <a:gridCol w="808210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852621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ＭＳ Ｐゴシック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ＭＳ Ｐゴシック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ＭＳ Ｐゴシック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ＭＳ Ｐゴシック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ＭＳ Ｐゴシック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ＭＳ Ｐゴシック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ＭＳ Ｐゴシック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ＭＳ Ｐゴシック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ＭＳ Ｐゴシック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+mj-lt"/>
                        <a:buNone/>
                        <a:tabLst/>
                      </a:pPr>
                      <a:r>
                        <a:rPr kumimoji="0" lang="ca-E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Per a una reacció genèrica del tipus: </a:t>
                      </a:r>
                    </a:p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+mj-lt"/>
                        <a:buNone/>
                        <a:tabLst/>
                      </a:pPr>
                      <a:endParaRPr kumimoji="0" lang="ca-E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+mj-lt"/>
                        <a:buNone/>
                        <a:tabLst/>
                      </a:pPr>
                      <a:r>
                        <a:rPr kumimoji="0" lang="ca-E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L’equació de velocitat per a la reacció és: </a:t>
                      </a:r>
                    </a:p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+mj-lt"/>
                        <a:buNone/>
                        <a:tabLst/>
                      </a:pPr>
                      <a:endParaRPr kumimoji="0" lang="ca-E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+mj-lt"/>
                        <a:buNone/>
                        <a:tabLst/>
                      </a:pPr>
                      <a:r>
                        <a:rPr kumimoji="0" lang="ca-E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En què </a:t>
                      </a:r>
                      <a:r>
                        <a:rPr kumimoji="0" lang="ca-ES" sz="14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k</a:t>
                      </a:r>
                      <a:r>
                        <a:rPr kumimoji="0" lang="ca-E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 s’anomena </a:t>
                      </a:r>
                      <a:r>
                        <a:rPr kumimoji="0" lang="ca-E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constant de velocitat</a:t>
                      </a:r>
                      <a:r>
                        <a:rPr kumimoji="0" lang="ca-E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, </a:t>
                      </a:r>
                      <a:r>
                        <a:rPr kumimoji="0" lang="el-GR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α</a:t>
                      </a:r>
                      <a:r>
                        <a:rPr kumimoji="0" lang="ca-E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 s’anomena </a:t>
                      </a:r>
                      <a:r>
                        <a:rPr kumimoji="0" lang="ca-E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ordre</a:t>
                      </a:r>
                      <a:r>
                        <a:rPr kumimoji="0" lang="ca-E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 </a:t>
                      </a:r>
                      <a:r>
                        <a:rPr kumimoji="0" lang="ca-E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de reacció</a:t>
                      </a:r>
                      <a:r>
                        <a:rPr kumimoji="0" lang="ca-E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 respecte del reactiu A, </a:t>
                      </a:r>
                      <a:r>
                        <a:rPr kumimoji="0" lang="el-GR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  <a:sym typeface="Symbol" panose="05050102010706020507" pitchFamily="18" charset="2"/>
                        </a:rPr>
                        <a:t></a:t>
                      </a:r>
                      <a:r>
                        <a:rPr kumimoji="0" lang="ca-E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  <a:sym typeface="Symbol" panose="05050102010706020507" pitchFamily="18" charset="2"/>
                        </a:rPr>
                        <a:t> s’anomena </a:t>
                      </a:r>
                      <a:r>
                        <a:rPr kumimoji="0" lang="ca-E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  <a:sym typeface="Symbol" panose="05050102010706020507" pitchFamily="18" charset="2"/>
                        </a:rPr>
                        <a:t>ordre de reacció</a:t>
                      </a:r>
                      <a:r>
                        <a:rPr kumimoji="0" lang="ca-E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  <a:sym typeface="Symbol" panose="05050102010706020507" pitchFamily="18" charset="2"/>
                        </a:rPr>
                        <a:t> respecte del reactiu B, i </a:t>
                      </a:r>
                      <a:r>
                        <a:rPr kumimoji="0" lang="el-GR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α</a:t>
                      </a:r>
                      <a:r>
                        <a:rPr kumimoji="0" lang="ca-E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 + </a:t>
                      </a:r>
                      <a:r>
                        <a:rPr kumimoji="0" lang="el-GR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  <a:sym typeface="Symbol" panose="05050102010706020507" pitchFamily="18" charset="2"/>
                        </a:rPr>
                        <a:t></a:t>
                      </a:r>
                      <a:r>
                        <a:rPr kumimoji="0" lang="ca-E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  <a:sym typeface="Symbol" panose="05050102010706020507" pitchFamily="18" charset="2"/>
                        </a:rPr>
                        <a:t> és l’</a:t>
                      </a:r>
                      <a:r>
                        <a:rPr kumimoji="0" lang="ca-E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  <a:sym typeface="Symbol" panose="05050102010706020507" pitchFamily="18" charset="2"/>
                        </a:rPr>
                        <a:t>ordre total de reacció</a:t>
                      </a:r>
                      <a:r>
                        <a:rPr kumimoji="0" lang="ca-E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  <a:sym typeface="Symbol" panose="05050102010706020507" pitchFamily="18" charset="2"/>
                        </a:rPr>
                        <a:t>.</a:t>
                      </a:r>
                      <a:endParaRPr kumimoji="0" lang="ca-E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91441" marR="91441" marT="45745" marB="45745" anchor="ctr" horzOverflow="overflow">
                    <a:lnL w="6350" cap="flat" cmpd="sng" algn="ctr">
                      <a:solidFill>
                        <a:srgbClr val="9ACC3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ACC3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ACC3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ACC3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3" name="Imatge 2">
            <a:extLst>
              <a:ext uri="{FF2B5EF4-FFF2-40B4-BE49-F238E27FC236}">
                <a16:creationId xmlns:a16="http://schemas.microsoft.com/office/drawing/2014/main" id="{B5F59363-9155-4E96-8758-0747AFFA6BB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220441" y="4679570"/>
            <a:ext cx="2135153" cy="334926"/>
          </a:xfrm>
          <a:prstGeom prst="rect">
            <a:avLst/>
          </a:prstGeom>
        </p:spPr>
      </p:pic>
      <p:pic>
        <p:nvPicPr>
          <p:cNvPr id="21" name="Imatge 20">
            <a:extLst>
              <a:ext uri="{FF2B5EF4-FFF2-40B4-BE49-F238E27FC236}">
                <a16:creationId xmlns:a16="http://schemas.microsoft.com/office/drawing/2014/main" id="{9BA13B7C-7E63-48B3-ABFC-1356A4B34E7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441085" y="4983103"/>
            <a:ext cx="1773989" cy="524701"/>
          </a:xfrm>
          <a:prstGeom prst="rect">
            <a:avLst/>
          </a:prstGeom>
        </p:spPr>
      </p:pic>
    </p:spTree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3" name="Imagen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040000" y="245520"/>
            <a:ext cx="3977640" cy="1022040"/>
          </a:xfrm>
          <a:prstGeom prst="rect">
            <a:avLst/>
          </a:prstGeom>
          <a:ln>
            <a:noFill/>
          </a:ln>
        </p:spPr>
      </p:pic>
      <p:pic>
        <p:nvPicPr>
          <p:cNvPr id="84" name="Imagen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96800" y="315720"/>
            <a:ext cx="750960" cy="750960"/>
          </a:xfrm>
          <a:prstGeom prst="rect">
            <a:avLst/>
          </a:prstGeom>
          <a:ln>
            <a:noFill/>
          </a:ln>
        </p:spPr>
      </p:pic>
      <p:sp>
        <p:nvSpPr>
          <p:cNvPr id="88" name="CustomShape 4"/>
          <p:cNvSpPr/>
          <p:nvPr/>
        </p:nvSpPr>
        <p:spPr>
          <a:xfrm>
            <a:off x="6156720" y="683280"/>
            <a:ext cx="2927520" cy="61560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/>
          <a:p>
            <a:pPr algn="r">
              <a:lnSpc>
                <a:spcPct val="100000"/>
              </a:lnSpc>
            </a:pPr>
            <a:endParaRPr sz="1600" dirty="0"/>
          </a:p>
        </p:txBody>
      </p:sp>
      <p:sp>
        <p:nvSpPr>
          <p:cNvPr id="22" name="CustomShape 1"/>
          <p:cNvSpPr/>
          <p:nvPr/>
        </p:nvSpPr>
        <p:spPr>
          <a:xfrm>
            <a:off x="0" y="6515640"/>
            <a:ext cx="9187920" cy="329760"/>
          </a:xfrm>
          <a:prstGeom prst="rect">
            <a:avLst/>
          </a:prstGeom>
          <a:solidFill>
            <a:srgbClr val="BFBFBF"/>
          </a:solidFill>
          <a:ln w="9360">
            <a:noFill/>
          </a:ln>
        </p:spPr>
      </p:sp>
      <p:sp>
        <p:nvSpPr>
          <p:cNvPr id="23" name="CustomShape 2"/>
          <p:cNvSpPr/>
          <p:nvPr/>
        </p:nvSpPr>
        <p:spPr>
          <a:xfrm>
            <a:off x="2949480" y="6552360"/>
            <a:ext cx="3374640" cy="61128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pPr algn="ctr">
              <a:lnSpc>
                <a:spcPct val="100000"/>
              </a:lnSpc>
            </a:pPr>
            <a:r>
              <a:rPr lang="ca-ES" sz="1000">
                <a:solidFill>
                  <a:srgbClr val="000000"/>
                </a:solidFill>
                <a:latin typeface="Verdana"/>
              </a:rPr>
              <a:t>© McGraw-Hill</a:t>
            </a:r>
            <a:endParaRPr/>
          </a:p>
        </p:txBody>
      </p:sp>
      <p:pic>
        <p:nvPicPr>
          <p:cNvPr id="29" name="Imagen 1" descr="Sin título.pn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9577" y="5214938"/>
            <a:ext cx="124619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" name="CustomShape 1"/>
          <p:cNvSpPr/>
          <p:nvPr/>
        </p:nvSpPr>
        <p:spPr>
          <a:xfrm>
            <a:off x="517498" y="1174620"/>
            <a:ext cx="468360" cy="419400"/>
          </a:xfrm>
          <a:prstGeom prst="triangle">
            <a:avLst>
              <a:gd name="adj" fmla="val 100000"/>
            </a:avLst>
          </a:prstGeom>
          <a:solidFill>
            <a:srgbClr val="595959"/>
          </a:solidFill>
          <a:ln w="9360">
            <a:noFill/>
          </a:ln>
        </p:spPr>
        <p:txBody>
          <a:bodyPr lIns="90000" tIns="45000" rIns="90000" bIns="45000" anchor="ctr"/>
          <a:lstStyle/>
          <a:p>
            <a:pPr algn="ctr">
              <a:lnSpc>
                <a:spcPct val="100000"/>
              </a:lnSpc>
            </a:pPr>
            <a:r>
              <a:rPr lang="ca-ES">
                <a:solidFill>
                  <a:srgbClr val="FFFFFF"/>
                </a:solidFill>
                <a:latin typeface="Calibri"/>
              </a:rPr>
              <a:t> </a:t>
            </a:r>
            <a:endParaRPr/>
          </a:p>
        </p:txBody>
      </p:sp>
      <p:sp>
        <p:nvSpPr>
          <p:cNvPr id="31" name="CustomShape 2"/>
          <p:cNvSpPr/>
          <p:nvPr/>
        </p:nvSpPr>
        <p:spPr>
          <a:xfrm>
            <a:off x="580858" y="1224660"/>
            <a:ext cx="468360" cy="419400"/>
          </a:xfrm>
          <a:prstGeom prst="triangle">
            <a:avLst>
              <a:gd name="adj" fmla="val 100000"/>
            </a:avLst>
          </a:prstGeom>
          <a:solidFill>
            <a:srgbClr val="93C01E"/>
          </a:solidFill>
          <a:ln w="9360">
            <a:noFill/>
          </a:ln>
        </p:spPr>
        <p:txBody>
          <a:bodyPr lIns="90000" tIns="45000" rIns="90000" bIns="45000" anchor="ctr"/>
          <a:lstStyle/>
          <a:p>
            <a:pPr algn="ctr">
              <a:lnSpc>
                <a:spcPct val="100000"/>
              </a:lnSpc>
            </a:pPr>
            <a:r>
              <a:rPr lang="ca-ES">
                <a:solidFill>
                  <a:srgbClr val="FFFFFF"/>
                </a:solidFill>
                <a:latin typeface="Calibri"/>
              </a:rPr>
              <a:t> </a:t>
            </a:r>
            <a:endParaRPr/>
          </a:p>
        </p:txBody>
      </p:sp>
      <p:sp>
        <p:nvSpPr>
          <p:cNvPr id="32" name="Line 3"/>
          <p:cNvSpPr/>
          <p:nvPr/>
        </p:nvSpPr>
        <p:spPr>
          <a:xfrm>
            <a:off x="1019338" y="1630740"/>
            <a:ext cx="1607040" cy="0"/>
          </a:xfrm>
          <a:prstGeom prst="line">
            <a:avLst/>
          </a:prstGeom>
          <a:ln w="25560">
            <a:solidFill>
              <a:srgbClr val="93C01E"/>
            </a:solidFill>
            <a:round/>
          </a:ln>
        </p:spPr>
      </p:sp>
      <p:sp>
        <p:nvSpPr>
          <p:cNvPr id="33" name="CustomShape 5"/>
          <p:cNvSpPr/>
          <p:nvPr/>
        </p:nvSpPr>
        <p:spPr>
          <a:xfrm>
            <a:off x="1071538" y="1285860"/>
            <a:ext cx="4925194" cy="61128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r>
              <a:rPr lang="ca-ES" sz="2000" dirty="0">
                <a:solidFill>
                  <a:srgbClr val="808080"/>
                </a:solidFill>
                <a:latin typeface="Verdana"/>
              </a:rPr>
              <a:t>Velocitat de reacció (II)</a:t>
            </a:r>
            <a:endParaRPr dirty="0"/>
          </a:p>
        </p:txBody>
      </p:sp>
      <p:sp>
        <p:nvSpPr>
          <p:cNvPr id="14" name="CustomShape 3">
            <a:extLst>
              <a:ext uri="{FF2B5EF4-FFF2-40B4-BE49-F238E27FC236}">
                <a16:creationId xmlns:a16="http://schemas.microsoft.com/office/drawing/2014/main" id="{B9DCC61B-C98B-435F-8E71-190B96C19AD9}"/>
              </a:ext>
            </a:extLst>
          </p:cNvPr>
          <p:cNvSpPr/>
          <p:nvPr/>
        </p:nvSpPr>
        <p:spPr>
          <a:xfrm>
            <a:off x="6215074" y="718603"/>
            <a:ext cx="2366640" cy="394405"/>
          </a:xfrm>
          <a:prstGeom prst="rect">
            <a:avLst/>
          </a:prstGeom>
          <a:noFill/>
          <a:ln>
            <a:noFill/>
          </a:ln>
        </p:spPr>
        <p:txBody>
          <a:bodyPr wrap="none" lIns="90000" tIns="45000" rIns="90000" bIns="45000"/>
          <a:lstStyle/>
          <a:p>
            <a:pPr>
              <a:lnSpc>
                <a:spcPct val="100000"/>
              </a:lnSpc>
            </a:pPr>
            <a:r>
              <a:rPr lang="ca-ES" sz="1400" dirty="0">
                <a:solidFill>
                  <a:schemeClr val="bg1"/>
                </a:solidFill>
                <a:latin typeface="Verdana"/>
              </a:rPr>
              <a:t>Cinètica química</a:t>
            </a:r>
            <a:endParaRPr sz="1400" dirty="0">
              <a:solidFill>
                <a:schemeClr val="bg1"/>
              </a:solidFill>
            </a:endParaRPr>
          </a:p>
        </p:txBody>
      </p:sp>
      <p:pic>
        <p:nvPicPr>
          <p:cNvPr id="2" name="Imatge 1">
            <a:extLst>
              <a:ext uri="{FF2B5EF4-FFF2-40B4-BE49-F238E27FC236}">
                <a16:creationId xmlns:a16="http://schemas.microsoft.com/office/drawing/2014/main" id="{E219499B-4625-4ECD-86B0-EA8BCA781C9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9745" y="1786993"/>
            <a:ext cx="7605787" cy="3310911"/>
          </a:xfrm>
          <a:prstGeom prst="rect">
            <a:avLst/>
          </a:prstGeom>
        </p:spPr>
      </p:pic>
      <p:graphicFrame>
        <p:nvGraphicFramePr>
          <p:cNvPr id="18" name="Tabla 2">
            <a:extLst>
              <a:ext uri="{FF2B5EF4-FFF2-40B4-BE49-F238E27FC236}">
                <a16:creationId xmlns:a16="http://schemas.microsoft.com/office/drawing/2014/main" id="{A09AE558-E6F5-4631-AC91-303BBA02CEE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850595"/>
              </p:ext>
            </p:extLst>
          </p:nvPr>
        </p:nvGraphicFramePr>
        <p:xfrm>
          <a:off x="606365" y="5220214"/>
          <a:ext cx="7609167" cy="1158290"/>
        </p:xfrm>
        <a:graphic>
          <a:graphicData uri="http://schemas.openxmlformats.org/drawingml/2006/table">
            <a:tbl>
              <a:tblPr/>
              <a:tblGrid>
                <a:gridCol w="760916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1940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ＭＳ Ｐゴシック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ＭＳ Ｐゴシック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ＭＳ Ｐゴシック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ＭＳ Ｐゴシック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ＭＳ Ｐゴシック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ＭＳ Ｐゴシック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ＭＳ Ｐゴシック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ＭＳ Ｐゴシック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ＭＳ Ｐゴシック"/>
                        </a:defRPr>
                      </a:lvl9pPr>
                    </a:lstStyle>
                    <a:p>
                      <a:pPr marL="0" marR="0" lvl="0" indent="0" algn="just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+mj-lt"/>
                        <a:buNone/>
                        <a:tabLst/>
                      </a:pPr>
                      <a:r>
                        <a:rPr kumimoji="0" lang="ca-E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La </a:t>
                      </a:r>
                      <a:r>
                        <a:rPr kumimoji="0" lang="ca-E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constant de velocitat </a:t>
                      </a:r>
                      <a:r>
                        <a:rPr kumimoji="0" lang="ca-E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només depèn de la temperatura i habitualment augmenta quan la temperatura augmenta. Una mateixa reacció, si es duu a terme a tres temperatures diferents, tindrà tres equacions de velocitat amb tres constants diferents. </a:t>
                      </a:r>
                    </a:p>
                    <a:p>
                      <a:pPr marL="0" marR="0" lvl="0" indent="0" algn="just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+mj-lt"/>
                        <a:buNone/>
                        <a:tabLst/>
                      </a:pPr>
                      <a:r>
                        <a:rPr kumimoji="0" lang="ca-E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Les unitats en què s’expressa la constant depenen de l’ordre de la reacció. </a:t>
                      </a:r>
                    </a:p>
                  </a:txBody>
                  <a:tcPr marL="91441" marR="91441" marT="45745" marB="45745" anchor="ctr" horzOverflow="overflow">
                    <a:lnL w="6350" cap="flat" cmpd="sng" algn="ctr">
                      <a:solidFill>
                        <a:srgbClr val="9ACC3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ACC3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ACC3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ACC3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3" name="Imagen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040000" y="245520"/>
            <a:ext cx="3977640" cy="1022040"/>
          </a:xfrm>
          <a:prstGeom prst="rect">
            <a:avLst/>
          </a:prstGeom>
          <a:ln>
            <a:noFill/>
          </a:ln>
        </p:spPr>
      </p:pic>
      <p:pic>
        <p:nvPicPr>
          <p:cNvPr id="84" name="Imagen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96800" y="315720"/>
            <a:ext cx="750960" cy="750960"/>
          </a:xfrm>
          <a:prstGeom prst="rect">
            <a:avLst/>
          </a:prstGeom>
          <a:ln>
            <a:noFill/>
          </a:ln>
        </p:spPr>
      </p:pic>
      <p:sp>
        <p:nvSpPr>
          <p:cNvPr id="88" name="CustomShape 4"/>
          <p:cNvSpPr/>
          <p:nvPr/>
        </p:nvSpPr>
        <p:spPr>
          <a:xfrm>
            <a:off x="6156720" y="683280"/>
            <a:ext cx="2927520" cy="61560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/>
          <a:p>
            <a:pPr algn="r">
              <a:lnSpc>
                <a:spcPct val="100000"/>
              </a:lnSpc>
            </a:pPr>
            <a:endParaRPr sz="1600" dirty="0"/>
          </a:p>
        </p:txBody>
      </p:sp>
      <p:sp>
        <p:nvSpPr>
          <p:cNvPr id="22" name="CustomShape 1"/>
          <p:cNvSpPr/>
          <p:nvPr/>
        </p:nvSpPr>
        <p:spPr>
          <a:xfrm>
            <a:off x="0" y="6515640"/>
            <a:ext cx="9187920" cy="329760"/>
          </a:xfrm>
          <a:prstGeom prst="rect">
            <a:avLst/>
          </a:prstGeom>
          <a:solidFill>
            <a:srgbClr val="BFBFBF"/>
          </a:solidFill>
          <a:ln w="9360">
            <a:noFill/>
          </a:ln>
        </p:spPr>
      </p:sp>
      <p:sp>
        <p:nvSpPr>
          <p:cNvPr id="23" name="CustomShape 2"/>
          <p:cNvSpPr/>
          <p:nvPr/>
        </p:nvSpPr>
        <p:spPr>
          <a:xfrm>
            <a:off x="2949480" y="6552360"/>
            <a:ext cx="3374640" cy="61128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pPr algn="ctr">
              <a:lnSpc>
                <a:spcPct val="100000"/>
              </a:lnSpc>
            </a:pPr>
            <a:r>
              <a:rPr lang="ca-ES" sz="1000">
                <a:solidFill>
                  <a:srgbClr val="000000"/>
                </a:solidFill>
                <a:latin typeface="Verdana"/>
              </a:rPr>
              <a:t>© McGraw-Hill</a:t>
            </a:r>
            <a:endParaRPr/>
          </a:p>
        </p:txBody>
      </p:sp>
      <p:sp>
        <p:nvSpPr>
          <p:cNvPr id="16" name="CustomShape 1"/>
          <p:cNvSpPr/>
          <p:nvPr/>
        </p:nvSpPr>
        <p:spPr>
          <a:xfrm>
            <a:off x="436674" y="1235820"/>
            <a:ext cx="468360" cy="419400"/>
          </a:xfrm>
          <a:prstGeom prst="triangle">
            <a:avLst>
              <a:gd name="adj" fmla="val 100000"/>
            </a:avLst>
          </a:prstGeom>
          <a:solidFill>
            <a:srgbClr val="595959"/>
          </a:solidFill>
          <a:ln w="9360">
            <a:noFill/>
          </a:ln>
        </p:spPr>
        <p:txBody>
          <a:bodyPr lIns="90000" tIns="45000" rIns="90000" bIns="45000" anchor="ctr"/>
          <a:lstStyle/>
          <a:p>
            <a:pPr algn="ctr">
              <a:lnSpc>
                <a:spcPct val="100000"/>
              </a:lnSpc>
            </a:pPr>
            <a:r>
              <a:rPr lang="ca-ES">
                <a:solidFill>
                  <a:srgbClr val="FFFFFF"/>
                </a:solidFill>
                <a:latin typeface="Calibri"/>
              </a:rPr>
              <a:t> </a:t>
            </a:r>
            <a:endParaRPr/>
          </a:p>
        </p:txBody>
      </p:sp>
      <p:sp>
        <p:nvSpPr>
          <p:cNvPr id="17" name="CustomShape 2"/>
          <p:cNvSpPr/>
          <p:nvPr/>
        </p:nvSpPr>
        <p:spPr>
          <a:xfrm>
            <a:off x="500034" y="1285860"/>
            <a:ext cx="468360" cy="419400"/>
          </a:xfrm>
          <a:prstGeom prst="triangle">
            <a:avLst>
              <a:gd name="adj" fmla="val 100000"/>
            </a:avLst>
          </a:prstGeom>
          <a:solidFill>
            <a:srgbClr val="93C01E"/>
          </a:solidFill>
          <a:ln w="9360">
            <a:noFill/>
          </a:ln>
        </p:spPr>
        <p:txBody>
          <a:bodyPr lIns="90000" tIns="45000" rIns="90000" bIns="45000" anchor="ctr"/>
          <a:lstStyle/>
          <a:p>
            <a:pPr algn="ctr">
              <a:lnSpc>
                <a:spcPct val="100000"/>
              </a:lnSpc>
            </a:pPr>
            <a:r>
              <a:rPr lang="ca-ES">
                <a:solidFill>
                  <a:srgbClr val="FFFFFF"/>
                </a:solidFill>
                <a:latin typeface="Calibri"/>
              </a:rPr>
              <a:t> </a:t>
            </a:r>
            <a:endParaRPr/>
          </a:p>
        </p:txBody>
      </p:sp>
      <p:sp>
        <p:nvSpPr>
          <p:cNvPr id="18" name="Line 3"/>
          <p:cNvSpPr/>
          <p:nvPr/>
        </p:nvSpPr>
        <p:spPr>
          <a:xfrm>
            <a:off x="938514" y="1691940"/>
            <a:ext cx="1607040" cy="0"/>
          </a:xfrm>
          <a:prstGeom prst="line">
            <a:avLst/>
          </a:prstGeom>
          <a:ln w="25560">
            <a:solidFill>
              <a:srgbClr val="93C01E"/>
            </a:solidFill>
            <a:round/>
          </a:ln>
        </p:spPr>
      </p:sp>
      <p:sp>
        <p:nvSpPr>
          <p:cNvPr id="19" name="CustomShape 5"/>
          <p:cNvSpPr/>
          <p:nvPr/>
        </p:nvSpPr>
        <p:spPr>
          <a:xfrm>
            <a:off x="990714" y="1347060"/>
            <a:ext cx="5166006" cy="61128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pPr>
              <a:lnSpc>
                <a:spcPct val="100000"/>
              </a:lnSpc>
            </a:pPr>
            <a:r>
              <a:rPr lang="ca-ES" sz="2000" dirty="0">
                <a:solidFill>
                  <a:srgbClr val="808080"/>
                </a:solidFill>
                <a:latin typeface="Verdana"/>
              </a:rPr>
              <a:t>Teoria de les col·lisions</a:t>
            </a:r>
            <a:endParaRPr dirty="0"/>
          </a:p>
        </p:txBody>
      </p:sp>
      <p:graphicFrame>
        <p:nvGraphicFramePr>
          <p:cNvPr id="21" name="Tabla 1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98862902"/>
              </p:ext>
            </p:extLst>
          </p:nvPr>
        </p:nvGraphicFramePr>
        <p:xfrm>
          <a:off x="588921" y="1843996"/>
          <a:ext cx="7591542" cy="973047"/>
        </p:xfrm>
        <a:graphic>
          <a:graphicData uri="http://schemas.openxmlformats.org/drawingml/2006/table">
            <a:tbl>
              <a:tblPr/>
              <a:tblGrid>
                <a:gridCol w="759154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1031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ＭＳ Ｐゴシック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ＭＳ Ｐゴシック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ＭＳ Ｐゴシック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ＭＳ Ｐゴシック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ＭＳ Ｐゴシック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ＭＳ Ｐゴシック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ＭＳ Ｐゴシック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ＭＳ Ｐゴシック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ＭＳ Ｐゴシック"/>
                        </a:defRPr>
                      </a:lvl9pPr>
                    </a:lstStyle>
                    <a:p>
                      <a:pPr marL="0" marR="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ca-E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Energia d’activació</a:t>
                      </a:r>
                    </a:p>
                  </a:txBody>
                  <a:tcPr marL="91441" marR="91441" marT="45727" marB="45727" horzOverflow="overflow">
                    <a:lnL w="6350" cap="flat" cmpd="sng" algn="ctr">
                      <a:solidFill>
                        <a:srgbClr val="9ACC3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ACC3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ACC3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ACC3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ACC3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6273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ＭＳ Ｐゴシック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ＭＳ Ｐゴシック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ＭＳ Ｐゴシック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ＭＳ Ｐゴシック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ＭＳ Ｐゴシック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ＭＳ Ｐゴシック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ＭＳ Ｐゴシック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ＭＳ Ｐゴシック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ＭＳ Ｐゴシック"/>
                        </a:defRPr>
                      </a:lvl9pPr>
                    </a:lstStyle>
                    <a:p>
                      <a:pPr marL="0" marR="0" lvl="0" indent="-4572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a-E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L’energia mínima necessària per obtenir els productes a partir dels reactius en una reacció química s’anomena </a:t>
                      </a:r>
                      <a:r>
                        <a:rPr kumimoji="0" lang="ca-E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energia d’activació, </a:t>
                      </a:r>
                      <a:r>
                        <a:rPr kumimoji="0" lang="ca-ES" sz="1400" b="1" i="1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E</a:t>
                      </a:r>
                      <a:r>
                        <a:rPr kumimoji="0" lang="ca-ES" sz="1400" b="1" i="1" u="none" strike="noStrike" cap="none" normalizeH="0" baseline="-25000" dirty="0" err="1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a</a:t>
                      </a:r>
                      <a:r>
                        <a:rPr kumimoji="0" lang="ca-ES" sz="14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.</a:t>
                      </a:r>
                      <a:r>
                        <a:rPr kumimoji="0" lang="ca-E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 </a:t>
                      </a:r>
                      <a:endParaRPr kumimoji="0" lang="ca-E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91441" marR="91441" marT="45727" marB="45727" anchor="ctr" horzOverflow="overflow">
                    <a:lnL w="6350" cap="flat" cmpd="sng" algn="ctr">
                      <a:solidFill>
                        <a:srgbClr val="9ACC3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ACC3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ACC3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ACC3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26" name="CustomShape 3">
            <a:extLst>
              <a:ext uri="{FF2B5EF4-FFF2-40B4-BE49-F238E27FC236}">
                <a16:creationId xmlns:a16="http://schemas.microsoft.com/office/drawing/2014/main" id="{9209B367-BACA-4DDF-8AC8-64999BBBCC7D}"/>
              </a:ext>
            </a:extLst>
          </p:cNvPr>
          <p:cNvSpPr/>
          <p:nvPr/>
        </p:nvSpPr>
        <p:spPr>
          <a:xfrm>
            <a:off x="6215074" y="718603"/>
            <a:ext cx="2366640" cy="394405"/>
          </a:xfrm>
          <a:prstGeom prst="rect">
            <a:avLst/>
          </a:prstGeom>
          <a:noFill/>
          <a:ln>
            <a:noFill/>
          </a:ln>
        </p:spPr>
        <p:txBody>
          <a:bodyPr wrap="none" lIns="90000" tIns="45000" rIns="90000" bIns="45000"/>
          <a:lstStyle/>
          <a:p>
            <a:pPr>
              <a:lnSpc>
                <a:spcPct val="100000"/>
              </a:lnSpc>
            </a:pPr>
            <a:r>
              <a:rPr lang="ca-ES" sz="1400" dirty="0">
                <a:solidFill>
                  <a:schemeClr val="bg1"/>
                </a:solidFill>
                <a:latin typeface="Verdana"/>
              </a:rPr>
              <a:t>Cinètica química</a:t>
            </a:r>
            <a:endParaRPr sz="1400" dirty="0">
              <a:solidFill>
                <a:schemeClr val="bg1"/>
              </a:solidFill>
            </a:endParaRPr>
          </a:p>
        </p:txBody>
      </p:sp>
      <p:graphicFrame>
        <p:nvGraphicFramePr>
          <p:cNvPr id="24" name="Tabla 17">
            <a:extLst>
              <a:ext uri="{FF2B5EF4-FFF2-40B4-BE49-F238E27FC236}">
                <a16:creationId xmlns:a16="http://schemas.microsoft.com/office/drawing/2014/main" id="{1340AAFE-A09A-497E-B2CE-C177427B0DB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32272190"/>
              </p:ext>
            </p:extLst>
          </p:nvPr>
        </p:nvGraphicFramePr>
        <p:xfrm>
          <a:off x="575376" y="2969099"/>
          <a:ext cx="7591542" cy="3360669"/>
        </p:xfrm>
        <a:graphic>
          <a:graphicData uri="http://schemas.openxmlformats.org/drawingml/2006/table">
            <a:tbl>
              <a:tblPr/>
              <a:tblGrid>
                <a:gridCol w="759154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6608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ＭＳ Ｐゴシック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ＭＳ Ｐゴシック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ＭＳ Ｐゴシック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ＭＳ Ｐゴシック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ＭＳ Ｐゴシック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ＭＳ Ｐゴシック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ＭＳ Ｐゴシック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ＭＳ Ｐゴシック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ＭＳ Ｐゴシック"/>
                        </a:defRPr>
                      </a:lvl9pPr>
                    </a:lstStyle>
                    <a:p>
                      <a:pPr marL="0" marR="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ca-E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Teoria de les col·lisions</a:t>
                      </a:r>
                    </a:p>
                  </a:txBody>
                  <a:tcPr marL="91441" marR="91441" marT="45727" marB="45727" horzOverflow="overflow">
                    <a:lnL w="6350" cap="flat" cmpd="sng" algn="ctr">
                      <a:solidFill>
                        <a:srgbClr val="9ACC3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ACC3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ACC3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ACC3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ACC3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99458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ＭＳ Ｐゴシック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ＭＳ Ｐゴシック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ＭＳ Ｐゴシック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ＭＳ Ｐゴシック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ＭＳ Ｐゴシック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ＭＳ Ｐゴシック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ＭＳ Ｐゴシック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ＭＳ Ｐゴシック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ＭＳ Ｐゴシック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</a:pPr>
                      <a:r>
                        <a:rPr kumimoji="0" lang="ca-E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Per explicar com es produeix una reacció química, la </a:t>
                      </a:r>
                      <a:r>
                        <a:rPr kumimoji="0" lang="ca-E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teoria de les col·lisions </a:t>
                      </a:r>
                      <a:r>
                        <a:rPr kumimoji="0" lang="ca-E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planteja que:</a:t>
                      </a:r>
                    </a:p>
                    <a:p>
                      <a:pPr marL="285750" marR="0" lvl="0" indent="-28575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kumimoji="0" lang="ca-E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Les </a:t>
                      </a:r>
                      <a:r>
                        <a:rPr kumimoji="0" lang="ca-E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partícules</a:t>
                      </a:r>
                      <a:r>
                        <a:rPr kumimoji="0" lang="ca-E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 es mouen a molta velocitat i per això </a:t>
                      </a:r>
                      <a:r>
                        <a:rPr kumimoji="0" lang="ca-E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tenen una gran energia cinètica</a:t>
                      </a:r>
                      <a:r>
                        <a:rPr kumimoji="0" lang="ca-E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.</a:t>
                      </a:r>
                    </a:p>
                    <a:p>
                      <a:pPr marL="285750" marR="0" lvl="0" indent="-28575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kumimoji="0" lang="ca-E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Les </a:t>
                      </a:r>
                      <a:r>
                        <a:rPr kumimoji="0" lang="ca-E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partícules col·lideixen </a:t>
                      </a:r>
                      <a:r>
                        <a:rPr kumimoji="0" lang="ca-E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les unes amb les altres contínuament.</a:t>
                      </a:r>
                    </a:p>
                    <a:p>
                      <a:pPr marL="285750" marR="0" lvl="0" indent="-28575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kumimoji="0" lang="ca-E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Els xocs entre partícules, de vegades donen lloc a un producte nou, però no sempre és així. </a:t>
                      </a:r>
                      <a:r>
                        <a:rPr kumimoji="0" lang="ca-E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L’eficàcia dels xocs depèn </a:t>
                      </a:r>
                      <a:r>
                        <a:rPr kumimoji="0" lang="ca-E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de:</a:t>
                      </a:r>
                    </a:p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</a:pPr>
                      <a:r>
                        <a:rPr kumimoji="0" lang="ca-E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     - L’</a:t>
                      </a:r>
                      <a:r>
                        <a:rPr kumimoji="0" lang="ca-E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energia cinètica </a:t>
                      </a:r>
                      <a:r>
                        <a:rPr kumimoji="0" lang="ca-E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de les partícules.</a:t>
                      </a:r>
                    </a:p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</a:pPr>
                      <a:r>
                        <a:rPr kumimoji="0" lang="ca-E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     - L’</a:t>
                      </a:r>
                      <a:r>
                        <a:rPr kumimoji="0" lang="ca-E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orientació</a:t>
                      </a:r>
                      <a:r>
                        <a:rPr kumimoji="0" lang="ca-E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 de les partícules en els xocs.</a:t>
                      </a:r>
                    </a:p>
                    <a:p>
                      <a:pPr marL="285750" marR="0" lvl="0" indent="-28575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kumimoji="0" lang="ca-E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Perquè la reacció es produeixi cal que les partícules xoquin amb una energia cinètica prou elevada (igual o superior a l’energia d’activació) i que ho facin amb una orientació adequada (xocs de partícules amb prou energia però sense l’orientació correcta no donen lloc a productes nous).</a:t>
                      </a:r>
                    </a:p>
                  </a:txBody>
                  <a:tcPr marL="91441" marR="91441" marT="45727" marB="45727" anchor="ctr" horzOverflow="overflow">
                    <a:lnL w="6350" cap="flat" cmpd="sng" algn="ctr">
                      <a:solidFill>
                        <a:srgbClr val="9ACC3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ACC3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ACC3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ACC3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3" name="Imagen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040000" y="245520"/>
            <a:ext cx="3977640" cy="1022040"/>
          </a:xfrm>
          <a:prstGeom prst="rect">
            <a:avLst/>
          </a:prstGeom>
          <a:ln>
            <a:noFill/>
          </a:ln>
        </p:spPr>
      </p:pic>
      <p:pic>
        <p:nvPicPr>
          <p:cNvPr id="84" name="Imagen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96800" y="315720"/>
            <a:ext cx="750960" cy="750960"/>
          </a:xfrm>
          <a:prstGeom prst="rect">
            <a:avLst/>
          </a:prstGeom>
          <a:ln>
            <a:noFill/>
          </a:ln>
        </p:spPr>
      </p:pic>
      <p:sp>
        <p:nvSpPr>
          <p:cNvPr id="88" name="CustomShape 4"/>
          <p:cNvSpPr/>
          <p:nvPr/>
        </p:nvSpPr>
        <p:spPr>
          <a:xfrm>
            <a:off x="6156720" y="683280"/>
            <a:ext cx="2927520" cy="61560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/>
          <a:p>
            <a:pPr algn="r">
              <a:lnSpc>
                <a:spcPct val="100000"/>
              </a:lnSpc>
            </a:pPr>
            <a:endParaRPr sz="1600" dirty="0"/>
          </a:p>
        </p:txBody>
      </p:sp>
      <p:sp>
        <p:nvSpPr>
          <p:cNvPr id="93" name="CustomShape 9"/>
          <p:cNvSpPr/>
          <p:nvPr/>
        </p:nvSpPr>
        <p:spPr>
          <a:xfrm>
            <a:off x="533514" y="1164438"/>
            <a:ext cx="468360" cy="419400"/>
          </a:xfrm>
          <a:prstGeom prst="triangle">
            <a:avLst>
              <a:gd name="adj" fmla="val 100000"/>
            </a:avLst>
          </a:prstGeom>
          <a:solidFill>
            <a:srgbClr val="595959"/>
          </a:solidFill>
          <a:ln w="9360">
            <a:noFill/>
          </a:ln>
        </p:spPr>
        <p:txBody>
          <a:bodyPr lIns="90000" tIns="45000" rIns="90000" bIns="45000" anchor="ctr"/>
          <a:lstStyle/>
          <a:p>
            <a:pPr algn="ctr">
              <a:lnSpc>
                <a:spcPct val="100000"/>
              </a:lnSpc>
            </a:pPr>
            <a:r>
              <a:rPr lang="ca-ES">
                <a:solidFill>
                  <a:srgbClr val="FFFFFF"/>
                </a:solidFill>
                <a:latin typeface="Calibri"/>
              </a:rPr>
              <a:t> </a:t>
            </a:r>
            <a:endParaRPr/>
          </a:p>
        </p:txBody>
      </p:sp>
      <p:sp>
        <p:nvSpPr>
          <p:cNvPr id="94" name="CustomShape 10"/>
          <p:cNvSpPr/>
          <p:nvPr/>
        </p:nvSpPr>
        <p:spPr>
          <a:xfrm>
            <a:off x="593509" y="1214202"/>
            <a:ext cx="468360" cy="419400"/>
          </a:xfrm>
          <a:prstGeom prst="triangle">
            <a:avLst>
              <a:gd name="adj" fmla="val 100000"/>
            </a:avLst>
          </a:prstGeom>
          <a:solidFill>
            <a:srgbClr val="93C01E"/>
          </a:solidFill>
          <a:ln w="9360">
            <a:noFill/>
          </a:ln>
        </p:spPr>
        <p:txBody>
          <a:bodyPr lIns="90000" tIns="45000" rIns="90000" bIns="45000" anchor="ctr"/>
          <a:lstStyle/>
          <a:p>
            <a:pPr algn="ctr">
              <a:lnSpc>
                <a:spcPct val="100000"/>
              </a:lnSpc>
            </a:pPr>
            <a:r>
              <a:rPr lang="ca-ES">
                <a:solidFill>
                  <a:srgbClr val="FFFFFF"/>
                </a:solidFill>
                <a:latin typeface="Calibri"/>
              </a:rPr>
              <a:t> </a:t>
            </a:r>
            <a:endParaRPr/>
          </a:p>
        </p:txBody>
      </p:sp>
      <p:sp>
        <p:nvSpPr>
          <p:cNvPr id="95" name="Line 11"/>
          <p:cNvSpPr/>
          <p:nvPr/>
        </p:nvSpPr>
        <p:spPr>
          <a:xfrm>
            <a:off x="1001874" y="1615254"/>
            <a:ext cx="1607040" cy="0"/>
          </a:xfrm>
          <a:prstGeom prst="line">
            <a:avLst/>
          </a:prstGeom>
          <a:ln w="25560">
            <a:solidFill>
              <a:srgbClr val="93C01E"/>
            </a:solidFill>
            <a:round/>
          </a:ln>
        </p:spPr>
      </p:sp>
      <p:sp>
        <p:nvSpPr>
          <p:cNvPr id="101" name="CustomShape 17"/>
          <p:cNvSpPr/>
          <p:nvPr/>
        </p:nvSpPr>
        <p:spPr>
          <a:xfrm>
            <a:off x="1121864" y="1201614"/>
            <a:ext cx="4674272" cy="39528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r>
              <a:rPr lang="ca-ES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Verdana"/>
                <a:cs typeface="Verdana"/>
              </a:rPr>
              <a:t>Teoria de l’estat de transició</a:t>
            </a:r>
          </a:p>
        </p:txBody>
      </p:sp>
      <p:sp>
        <p:nvSpPr>
          <p:cNvPr id="22" name="CustomShape 1"/>
          <p:cNvSpPr/>
          <p:nvPr/>
        </p:nvSpPr>
        <p:spPr>
          <a:xfrm>
            <a:off x="0" y="6515640"/>
            <a:ext cx="9187920" cy="329760"/>
          </a:xfrm>
          <a:prstGeom prst="rect">
            <a:avLst/>
          </a:prstGeom>
          <a:solidFill>
            <a:srgbClr val="BFBFBF"/>
          </a:solidFill>
          <a:ln w="9360">
            <a:noFill/>
          </a:ln>
        </p:spPr>
      </p:sp>
      <p:sp>
        <p:nvSpPr>
          <p:cNvPr id="23" name="CustomShape 2"/>
          <p:cNvSpPr/>
          <p:nvPr/>
        </p:nvSpPr>
        <p:spPr>
          <a:xfrm>
            <a:off x="2949480" y="6552360"/>
            <a:ext cx="3374640" cy="61128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pPr algn="ctr">
              <a:lnSpc>
                <a:spcPct val="100000"/>
              </a:lnSpc>
            </a:pPr>
            <a:r>
              <a:rPr lang="ca-ES" sz="1000">
                <a:solidFill>
                  <a:srgbClr val="000000"/>
                </a:solidFill>
                <a:latin typeface="Verdana"/>
              </a:rPr>
              <a:t>© McGraw-Hill</a:t>
            </a:r>
            <a:endParaRPr/>
          </a:p>
        </p:txBody>
      </p:sp>
      <p:graphicFrame>
        <p:nvGraphicFramePr>
          <p:cNvPr id="15" name="Tabla 2">
            <a:extLst>
              <a:ext uri="{FF2B5EF4-FFF2-40B4-BE49-F238E27FC236}">
                <a16:creationId xmlns:a16="http://schemas.microsoft.com/office/drawing/2014/main" id="{94FBAEBF-B52D-4348-BB52-B46814856F0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72040145"/>
              </p:ext>
            </p:extLst>
          </p:nvPr>
        </p:nvGraphicFramePr>
        <p:xfrm>
          <a:off x="595749" y="1792386"/>
          <a:ext cx="8082101" cy="2788740"/>
        </p:xfrm>
        <a:graphic>
          <a:graphicData uri="http://schemas.openxmlformats.org/drawingml/2006/table">
            <a:tbl>
              <a:tblPr/>
              <a:tblGrid>
                <a:gridCol w="808210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78874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ＭＳ Ｐゴシック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ＭＳ Ｐゴシック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ＭＳ Ｐゴシック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ＭＳ Ｐゴシック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ＭＳ Ｐゴシック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ＭＳ Ｐゴシック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ＭＳ Ｐゴシック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ＭＳ Ｐゴシック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ＭＳ Ｐゴシック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+mj-lt"/>
                        <a:buNone/>
                        <a:tabLst/>
                      </a:pPr>
                      <a:r>
                        <a:rPr kumimoji="0" lang="ca-E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La </a:t>
                      </a:r>
                      <a:r>
                        <a:rPr kumimoji="0" lang="ca-E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teoria de l’estat de transició</a:t>
                      </a:r>
                      <a:r>
                        <a:rPr kumimoji="0" lang="ca-E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 pressuposa l’existència d’una espècie química inestable a mig camí entre els reactius i els productes, anomenada </a:t>
                      </a:r>
                      <a:r>
                        <a:rPr kumimoji="0" lang="ca-E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complex activat</a:t>
                      </a:r>
                      <a:r>
                        <a:rPr kumimoji="0" lang="ca-E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 o </a:t>
                      </a:r>
                      <a:r>
                        <a:rPr kumimoji="0" lang="ca-E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complex de transició</a:t>
                      </a:r>
                      <a:r>
                        <a:rPr kumimoji="0" lang="ca-E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, i integrada per les partícules dels reactius que han col·lidit.</a:t>
                      </a:r>
                    </a:p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+mj-lt"/>
                        <a:buNone/>
                        <a:tabLst/>
                      </a:pPr>
                      <a:endParaRPr kumimoji="0" lang="ca-E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+mj-lt"/>
                        <a:buNone/>
                        <a:tabLst/>
                      </a:pPr>
                      <a:endParaRPr kumimoji="0" lang="ca-E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+mj-lt"/>
                        <a:buNone/>
                        <a:tabLst/>
                      </a:pPr>
                      <a:endParaRPr kumimoji="0" lang="ca-E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+mj-lt"/>
                        <a:buNone/>
                        <a:tabLst/>
                      </a:pPr>
                      <a:endParaRPr kumimoji="0" lang="ca-E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+mj-lt"/>
                        <a:buNone/>
                        <a:tabLst/>
                      </a:pPr>
                      <a:endParaRPr kumimoji="0" lang="ca-E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+mj-lt"/>
                        <a:buNone/>
                        <a:tabLst/>
                      </a:pPr>
                      <a:endParaRPr kumimoji="0" lang="ca-E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+mj-lt"/>
                        <a:buNone/>
                        <a:tabLst/>
                      </a:pPr>
                      <a:endParaRPr kumimoji="0" lang="ca-E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+mj-lt"/>
                        <a:buNone/>
                        <a:tabLst/>
                      </a:pPr>
                      <a:r>
                        <a:rPr kumimoji="0" lang="ca-E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Perquè es pugui formar el complex activat, l’energia cinètica de les partícules dels reactius ha de ser superior a l’energia d’activació del complex.</a:t>
                      </a:r>
                    </a:p>
                  </a:txBody>
                  <a:tcPr marL="91441" marR="91441" marT="45745" marB="45745" anchor="ctr" horzOverflow="overflow">
                    <a:lnL w="6350" cap="flat" cmpd="sng" algn="ctr">
                      <a:solidFill>
                        <a:srgbClr val="9ACC3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ACC3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ACC3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ACC3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14" name="CustomShape 3">
            <a:extLst>
              <a:ext uri="{FF2B5EF4-FFF2-40B4-BE49-F238E27FC236}">
                <a16:creationId xmlns:a16="http://schemas.microsoft.com/office/drawing/2014/main" id="{BECA8C3A-A381-4303-8D43-9C164EE9AD82}"/>
              </a:ext>
            </a:extLst>
          </p:cNvPr>
          <p:cNvSpPr/>
          <p:nvPr/>
        </p:nvSpPr>
        <p:spPr>
          <a:xfrm>
            <a:off x="6215074" y="718603"/>
            <a:ext cx="2366640" cy="394405"/>
          </a:xfrm>
          <a:prstGeom prst="rect">
            <a:avLst/>
          </a:prstGeom>
          <a:noFill/>
          <a:ln>
            <a:noFill/>
          </a:ln>
        </p:spPr>
        <p:txBody>
          <a:bodyPr wrap="none" lIns="90000" tIns="45000" rIns="90000" bIns="45000"/>
          <a:lstStyle/>
          <a:p>
            <a:pPr>
              <a:lnSpc>
                <a:spcPct val="100000"/>
              </a:lnSpc>
            </a:pPr>
            <a:r>
              <a:rPr lang="ca-ES" sz="1400" dirty="0">
                <a:solidFill>
                  <a:schemeClr val="bg1"/>
                </a:solidFill>
                <a:latin typeface="Verdana"/>
              </a:rPr>
              <a:t>Cinètica química</a:t>
            </a:r>
            <a:endParaRPr sz="1400" dirty="0">
              <a:solidFill>
                <a:schemeClr val="bg1"/>
              </a:solidFill>
            </a:endParaRPr>
          </a:p>
        </p:txBody>
      </p:sp>
      <p:pic>
        <p:nvPicPr>
          <p:cNvPr id="4" name="Imatge 3">
            <a:extLst>
              <a:ext uri="{FF2B5EF4-FFF2-40B4-BE49-F238E27FC236}">
                <a16:creationId xmlns:a16="http://schemas.microsoft.com/office/drawing/2014/main" id="{A4B4971C-6FA7-4742-884B-1B7D1491A9D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94630" y="2557117"/>
            <a:ext cx="3954740" cy="1403295"/>
          </a:xfrm>
          <a:prstGeom prst="rect">
            <a:avLst/>
          </a:prstGeom>
        </p:spPr>
      </p:pic>
      <p:graphicFrame>
        <p:nvGraphicFramePr>
          <p:cNvPr id="18" name="Tabla 2">
            <a:extLst>
              <a:ext uri="{FF2B5EF4-FFF2-40B4-BE49-F238E27FC236}">
                <a16:creationId xmlns:a16="http://schemas.microsoft.com/office/drawing/2014/main" id="{4797228B-8C27-4F58-875B-1E9873EA8E0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91993160"/>
              </p:ext>
            </p:extLst>
          </p:nvPr>
        </p:nvGraphicFramePr>
        <p:xfrm>
          <a:off x="593509" y="4773670"/>
          <a:ext cx="8082101" cy="1546478"/>
        </p:xfrm>
        <a:graphic>
          <a:graphicData uri="http://schemas.openxmlformats.org/drawingml/2006/table">
            <a:tbl>
              <a:tblPr/>
              <a:tblGrid>
                <a:gridCol w="808210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54647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ＭＳ Ｐゴシック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ＭＳ Ｐゴシック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ＭＳ Ｐゴシック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ＭＳ Ｐゴシック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ＭＳ Ｐゴシック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ＭＳ Ｐゴシック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ＭＳ Ｐゴシック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ＭＳ Ｐゴシック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ＭＳ Ｐゴシック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+mj-lt"/>
                        <a:buNone/>
                        <a:tabLst/>
                      </a:pPr>
                      <a:endParaRPr kumimoji="0" lang="ca-E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91441" marR="91441" marT="45745" marB="45745" anchor="ctr" horzOverflow="overflow">
                    <a:lnL w="6350" cap="flat" cmpd="sng" algn="ctr">
                      <a:solidFill>
                        <a:srgbClr val="9ACC3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ACC3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ACC3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ACC3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6" name="Imatge 5">
            <a:extLst>
              <a:ext uri="{FF2B5EF4-FFF2-40B4-BE49-F238E27FC236}">
                <a16:creationId xmlns:a16="http://schemas.microsoft.com/office/drawing/2014/main" id="{A959D9CC-31C3-4A03-AD4C-EC2C5FCCC21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9139" y="4813326"/>
            <a:ext cx="2367893" cy="1470114"/>
          </a:xfrm>
          <a:prstGeom prst="rect">
            <a:avLst/>
          </a:prstGeom>
        </p:spPr>
      </p:pic>
      <p:sp>
        <p:nvSpPr>
          <p:cNvPr id="7" name="QuadreDeText 6">
            <a:extLst>
              <a:ext uri="{FF2B5EF4-FFF2-40B4-BE49-F238E27FC236}">
                <a16:creationId xmlns:a16="http://schemas.microsoft.com/office/drawing/2014/main" id="{B750A5FD-4954-430E-B533-4EAC663494D6}"/>
              </a:ext>
            </a:extLst>
          </p:cNvPr>
          <p:cNvSpPr txBox="1"/>
          <p:nvPr/>
        </p:nvSpPr>
        <p:spPr>
          <a:xfrm>
            <a:off x="3275856" y="4813326"/>
            <a:ext cx="530585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Els reactius, per arribar a productes, han de superar la barrera energètica que representa el complex activat. </a:t>
            </a:r>
          </a:p>
          <a:p>
            <a:endParaRPr lang="ca-ES" sz="1400" dirty="0">
              <a:solidFill>
                <a:schemeClr val="tx1">
                  <a:lumMod val="65000"/>
                  <a:lumOff val="3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ca-ES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Aquesta barrera energètica depèn de la </a:t>
            </a:r>
            <a:r>
              <a:rPr lang="ca-ES"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força dels enllaços</a:t>
            </a:r>
            <a:r>
              <a:rPr lang="ca-ES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 dels reactius, que s’han de relaxar per formar el complex activat.</a:t>
            </a:r>
          </a:p>
        </p:txBody>
      </p:sp>
    </p:spTree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3" name="Imagen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040000" y="245520"/>
            <a:ext cx="3977640" cy="1022040"/>
          </a:xfrm>
          <a:prstGeom prst="rect">
            <a:avLst/>
          </a:prstGeom>
          <a:ln>
            <a:noFill/>
          </a:ln>
        </p:spPr>
      </p:pic>
      <p:pic>
        <p:nvPicPr>
          <p:cNvPr id="84" name="Imagen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96800" y="315720"/>
            <a:ext cx="750960" cy="750960"/>
          </a:xfrm>
          <a:prstGeom prst="rect">
            <a:avLst/>
          </a:prstGeom>
          <a:ln>
            <a:noFill/>
          </a:ln>
        </p:spPr>
      </p:pic>
      <p:sp>
        <p:nvSpPr>
          <p:cNvPr id="88" name="CustomShape 4"/>
          <p:cNvSpPr/>
          <p:nvPr/>
        </p:nvSpPr>
        <p:spPr>
          <a:xfrm>
            <a:off x="6156720" y="683280"/>
            <a:ext cx="2927520" cy="61560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/>
          <a:p>
            <a:pPr algn="r">
              <a:lnSpc>
                <a:spcPct val="100000"/>
              </a:lnSpc>
            </a:pPr>
            <a:endParaRPr sz="1600" dirty="0"/>
          </a:p>
        </p:txBody>
      </p:sp>
      <p:sp>
        <p:nvSpPr>
          <p:cNvPr id="93" name="CustomShape 9"/>
          <p:cNvSpPr/>
          <p:nvPr/>
        </p:nvSpPr>
        <p:spPr>
          <a:xfrm>
            <a:off x="560154" y="1174425"/>
            <a:ext cx="468360" cy="419400"/>
          </a:xfrm>
          <a:prstGeom prst="triangle">
            <a:avLst>
              <a:gd name="adj" fmla="val 100000"/>
            </a:avLst>
          </a:prstGeom>
          <a:solidFill>
            <a:srgbClr val="595959"/>
          </a:solidFill>
          <a:ln w="9360">
            <a:noFill/>
          </a:ln>
        </p:spPr>
        <p:txBody>
          <a:bodyPr lIns="90000" tIns="45000" rIns="90000" bIns="45000" anchor="ctr"/>
          <a:lstStyle/>
          <a:p>
            <a:pPr algn="ctr">
              <a:lnSpc>
                <a:spcPct val="100000"/>
              </a:lnSpc>
            </a:pPr>
            <a:r>
              <a:rPr lang="ca-ES">
                <a:solidFill>
                  <a:srgbClr val="FFFFFF"/>
                </a:solidFill>
                <a:latin typeface="Calibri"/>
              </a:rPr>
              <a:t> </a:t>
            </a:r>
            <a:endParaRPr/>
          </a:p>
        </p:txBody>
      </p:sp>
      <p:sp>
        <p:nvSpPr>
          <p:cNvPr id="94" name="CustomShape 10"/>
          <p:cNvSpPr/>
          <p:nvPr/>
        </p:nvSpPr>
        <p:spPr>
          <a:xfrm>
            <a:off x="626754" y="1208662"/>
            <a:ext cx="468360" cy="419400"/>
          </a:xfrm>
          <a:prstGeom prst="triangle">
            <a:avLst>
              <a:gd name="adj" fmla="val 100000"/>
            </a:avLst>
          </a:prstGeom>
          <a:solidFill>
            <a:srgbClr val="93C01E"/>
          </a:solidFill>
          <a:ln w="9360">
            <a:noFill/>
          </a:ln>
        </p:spPr>
        <p:txBody>
          <a:bodyPr lIns="90000" tIns="45000" rIns="90000" bIns="45000" anchor="ctr"/>
          <a:lstStyle/>
          <a:p>
            <a:pPr algn="ctr">
              <a:lnSpc>
                <a:spcPct val="100000"/>
              </a:lnSpc>
            </a:pPr>
            <a:r>
              <a:rPr lang="ca-ES">
                <a:solidFill>
                  <a:srgbClr val="FFFFFF"/>
                </a:solidFill>
                <a:latin typeface="Calibri"/>
              </a:rPr>
              <a:t> </a:t>
            </a:r>
            <a:endParaRPr/>
          </a:p>
        </p:txBody>
      </p:sp>
      <p:sp>
        <p:nvSpPr>
          <p:cNvPr id="95" name="Line 11"/>
          <p:cNvSpPr/>
          <p:nvPr/>
        </p:nvSpPr>
        <p:spPr>
          <a:xfrm>
            <a:off x="1001874" y="1628062"/>
            <a:ext cx="1607040" cy="0"/>
          </a:xfrm>
          <a:prstGeom prst="line">
            <a:avLst/>
          </a:prstGeom>
          <a:ln w="25560">
            <a:solidFill>
              <a:srgbClr val="93C01E"/>
            </a:solidFill>
            <a:round/>
          </a:ln>
        </p:spPr>
      </p:sp>
      <p:sp>
        <p:nvSpPr>
          <p:cNvPr id="101" name="CustomShape 17"/>
          <p:cNvSpPr/>
          <p:nvPr/>
        </p:nvSpPr>
        <p:spPr>
          <a:xfrm>
            <a:off x="1095114" y="1257802"/>
            <a:ext cx="7047012" cy="39528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r>
              <a:rPr lang="ca-ES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Verdana"/>
                <a:cs typeface="Verdana"/>
              </a:rPr>
              <a:t>Factors que intervenen en la velocitat de reacció (I)</a:t>
            </a:r>
          </a:p>
        </p:txBody>
      </p:sp>
      <p:sp>
        <p:nvSpPr>
          <p:cNvPr id="22" name="CustomShape 1"/>
          <p:cNvSpPr/>
          <p:nvPr/>
        </p:nvSpPr>
        <p:spPr>
          <a:xfrm>
            <a:off x="0" y="6515640"/>
            <a:ext cx="9187920" cy="329760"/>
          </a:xfrm>
          <a:prstGeom prst="rect">
            <a:avLst/>
          </a:prstGeom>
          <a:solidFill>
            <a:srgbClr val="BFBFBF"/>
          </a:solidFill>
          <a:ln w="9360">
            <a:noFill/>
          </a:ln>
        </p:spPr>
      </p:sp>
      <p:sp>
        <p:nvSpPr>
          <p:cNvPr id="23" name="CustomShape 2"/>
          <p:cNvSpPr/>
          <p:nvPr/>
        </p:nvSpPr>
        <p:spPr>
          <a:xfrm>
            <a:off x="2949480" y="6552360"/>
            <a:ext cx="3374640" cy="61128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pPr algn="ctr">
              <a:lnSpc>
                <a:spcPct val="100000"/>
              </a:lnSpc>
            </a:pPr>
            <a:r>
              <a:rPr lang="ca-ES" sz="1000">
                <a:solidFill>
                  <a:srgbClr val="000000"/>
                </a:solidFill>
                <a:latin typeface="Verdana"/>
              </a:rPr>
              <a:t>© McGraw-Hill</a:t>
            </a:r>
            <a:endParaRPr/>
          </a:p>
        </p:txBody>
      </p:sp>
      <p:graphicFrame>
        <p:nvGraphicFramePr>
          <p:cNvPr id="16" name="Tabla 17">
            <a:extLst>
              <a:ext uri="{FF2B5EF4-FFF2-40B4-BE49-F238E27FC236}">
                <a16:creationId xmlns:a16="http://schemas.microsoft.com/office/drawing/2014/main" id="{97094B7F-DB34-4BFF-9FC5-E4F4061A2EC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75841820"/>
              </p:ext>
            </p:extLst>
          </p:nvPr>
        </p:nvGraphicFramePr>
        <p:xfrm>
          <a:off x="620579" y="3356936"/>
          <a:ext cx="3735397" cy="3109335"/>
        </p:xfrm>
        <a:graphic>
          <a:graphicData uri="http://schemas.openxmlformats.org/drawingml/2006/table">
            <a:tbl>
              <a:tblPr/>
              <a:tblGrid>
                <a:gridCol w="373539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84681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ＭＳ Ｐゴシック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ＭＳ Ｐゴシック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ＭＳ Ｐゴシック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ＭＳ Ｐゴシック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ＭＳ Ｐゴシック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ＭＳ Ｐゴシック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ＭＳ Ｐゴシック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ＭＳ Ｐゴシック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ＭＳ Ｐゴシック"/>
                        </a:defRPr>
                      </a:lvl9pPr>
                    </a:lstStyle>
                    <a:p>
                      <a:pPr marL="0" marR="0" lvl="1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a-ES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Concentració dels reactius</a:t>
                      </a:r>
                      <a:endParaRPr kumimoji="0" lang="ca-E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91441" marR="91441" marT="45724" marB="45724" horzOverflow="overflow">
                    <a:lnL w="6350" cap="flat" cmpd="sng" algn="ctr">
                      <a:solidFill>
                        <a:srgbClr val="9ACC3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ACC3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ACC3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ACC3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ACC3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2473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ＭＳ Ｐゴシック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ＭＳ Ｐゴシック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ＭＳ Ｐゴシック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ＭＳ Ｐゴシック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ＭＳ Ｐゴシック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ＭＳ Ｐゴシック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ＭＳ Ｐゴシック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ＭＳ Ｐゴシック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ＭＳ Ｐゴシック"/>
                        </a:defRPr>
                      </a:lvl9pPr>
                    </a:lstStyle>
                    <a:p>
                      <a:pPr algn="just">
                        <a:lnSpc>
                          <a:spcPct val="120000"/>
                        </a:lnSpc>
                      </a:pPr>
                      <a:r>
                        <a:rPr kumimoji="0" lang="es-ES" sz="14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Tal </a:t>
                      </a:r>
                      <a:r>
                        <a:rPr kumimoji="0" lang="es-ES" sz="1400" b="0" i="0" u="none" strike="noStrike" kern="1200" cap="none" normalizeH="0" baseline="0" dirty="0" err="1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com</a:t>
                      </a:r>
                      <a:r>
                        <a:rPr kumimoji="0" lang="es-ES" sz="14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 </a:t>
                      </a:r>
                      <a:r>
                        <a:rPr kumimoji="0" lang="es-ES" sz="1400" b="0" i="0" u="none" strike="noStrike" kern="1200" cap="none" normalizeH="0" baseline="0" dirty="0" err="1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podem</a:t>
                      </a:r>
                      <a:r>
                        <a:rPr kumimoji="0" lang="es-ES" sz="14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 </a:t>
                      </a:r>
                      <a:r>
                        <a:rPr kumimoji="0" lang="es-ES" sz="1400" b="0" i="0" u="none" strike="noStrike" kern="1200" cap="none" normalizeH="0" baseline="0" dirty="0" err="1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deduir</a:t>
                      </a:r>
                      <a:r>
                        <a:rPr kumimoji="0" lang="es-ES" sz="14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 de </a:t>
                      </a:r>
                      <a:r>
                        <a:rPr kumimoji="0" lang="es-ES" sz="1400" b="0" i="0" u="none" strike="noStrike" kern="1200" cap="none" normalizeH="0" baseline="0" dirty="0" err="1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l’equació</a:t>
                      </a:r>
                      <a:r>
                        <a:rPr kumimoji="0" lang="es-ES" sz="14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 de </a:t>
                      </a:r>
                      <a:r>
                        <a:rPr kumimoji="0" lang="es-ES" sz="1400" b="0" i="0" u="none" strike="noStrike" kern="1200" cap="none" normalizeH="0" baseline="0" dirty="0" err="1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velocitat</a:t>
                      </a:r>
                      <a:r>
                        <a:rPr kumimoji="0" lang="es-ES" sz="14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, si </a:t>
                      </a:r>
                      <a:r>
                        <a:rPr kumimoji="0" lang="es-ES" sz="1400" b="0" i="0" u="none" strike="noStrike" kern="1200" cap="none" normalizeH="0" baseline="0" dirty="0" err="1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augmenta</a:t>
                      </a:r>
                      <a:r>
                        <a:rPr kumimoji="0" lang="es-ES" sz="14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 la </a:t>
                      </a:r>
                      <a:r>
                        <a:rPr kumimoji="0" lang="es-ES" sz="1400" b="0" i="0" u="none" strike="noStrike" kern="1200" cap="none" normalizeH="0" baseline="0" dirty="0" err="1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concentració</a:t>
                      </a:r>
                      <a:r>
                        <a:rPr kumimoji="0" lang="es-ES" sz="14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 </a:t>
                      </a:r>
                      <a:r>
                        <a:rPr kumimoji="0" lang="es-ES" sz="1400" b="0" i="0" u="none" strike="noStrike" kern="1200" cap="none" normalizeH="0" baseline="0" dirty="0" err="1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dels</a:t>
                      </a:r>
                      <a:r>
                        <a:rPr kumimoji="0" lang="es-ES" sz="14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 </a:t>
                      </a:r>
                      <a:r>
                        <a:rPr kumimoji="0" lang="es-ES" sz="1400" b="0" i="0" u="none" strike="noStrike" kern="1200" cap="none" normalizeH="0" baseline="0" dirty="0" err="1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reactius</a:t>
                      </a:r>
                      <a:r>
                        <a:rPr kumimoji="0" lang="es-ES" sz="14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, </a:t>
                      </a:r>
                      <a:r>
                        <a:rPr kumimoji="0" lang="es-ES" sz="1400" b="0" i="0" u="none" strike="noStrike" kern="1200" cap="none" normalizeH="0" baseline="0" dirty="0" err="1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augmentarà</a:t>
                      </a:r>
                      <a:r>
                        <a:rPr kumimoji="0" lang="es-ES" sz="14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 la </a:t>
                      </a:r>
                      <a:r>
                        <a:rPr kumimoji="0" lang="es-ES" sz="1400" b="0" i="0" u="none" strike="noStrike" kern="1200" cap="none" normalizeH="0" baseline="0" dirty="0" err="1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velocitat</a:t>
                      </a:r>
                      <a:r>
                        <a:rPr kumimoji="0" lang="es-ES" sz="14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 de la </a:t>
                      </a:r>
                      <a:r>
                        <a:rPr kumimoji="0" lang="es-ES" sz="1400" b="0" i="0" u="none" strike="noStrike" kern="1200" cap="none" normalizeH="0" baseline="0" dirty="0" err="1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reacció</a:t>
                      </a:r>
                      <a:r>
                        <a:rPr kumimoji="0" lang="es-ES" sz="14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:</a:t>
                      </a:r>
                    </a:p>
                    <a:p>
                      <a:pPr algn="just">
                        <a:lnSpc>
                          <a:spcPct val="120000"/>
                        </a:lnSpc>
                      </a:pPr>
                      <a:endParaRPr kumimoji="0" lang="es-ES" sz="14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  <a:p>
                      <a:pPr algn="just">
                        <a:lnSpc>
                          <a:spcPct val="120000"/>
                        </a:lnSpc>
                      </a:pPr>
                      <a:r>
                        <a:rPr kumimoji="0" lang="es-ES" sz="14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 </a:t>
                      </a:r>
                    </a:p>
                    <a:p>
                      <a:pPr algn="just">
                        <a:lnSpc>
                          <a:spcPct val="120000"/>
                        </a:lnSpc>
                      </a:pPr>
                      <a:r>
                        <a:rPr kumimoji="0" lang="es-ES" sz="1400" b="0" i="0" u="none" strike="noStrike" kern="1200" cap="none" normalizeH="0" baseline="0" dirty="0" err="1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L’ordre</a:t>
                      </a:r>
                      <a:r>
                        <a:rPr kumimoji="0" lang="es-ES" sz="14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 de </a:t>
                      </a:r>
                      <a:r>
                        <a:rPr kumimoji="0" lang="es-ES" sz="1400" b="0" i="0" u="none" strike="noStrike" kern="1200" cap="none" normalizeH="0" baseline="0" dirty="0" err="1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reacció</a:t>
                      </a:r>
                      <a:r>
                        <a:rPr kumimoji="0" lang="es-ES" sz="14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 de cada </a:t>
                      </a:r>
                      <a:r>
                        <a:rPr kumimoji="0" lang="es-ES" sz="1400" b="0" i="0" u="none" strike="noStrike" kern="1200" cap="none" normalizeH="0" baseline="0" dirty="0" err="1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reactiu</a:t>
                      </a:r>
                      <a:r>
                        <a:rPr kumimoji="0" lang="es-ES" sz="14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 </a:t>
                      </a:r>
                      <a:r>
                        <a:rPr kumimoji="0" lang="es-ES" sz="1400" b="0" i="0" u="none" strike="noStrike" kern="1200" cap="none" normalizeH="0" baseline="0" dirty="0" err="1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determinarà</a:t>
                      </a:r>
                      <a:r>
                        <a:rPr kumimoji="0" lang="es-ES" sz="14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 </a:t>
                      </a:r>
                      <a:r>
                        <a:rPr kumimoji="0" lang="es-ES" sz="1400" b="0" i="0" u="none" strike="noStrike" kern="1200" cap="none" normalizeH="0" baseline="0" dirty="0" err="1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quantitativament</a:t>
                      </a:r>
                      <a:r>
                        <a:rPr kumimoji="0" lang="es-ES" sz="14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 </a:t>
                      </a:r>
                      <a:r>
                        <a:rPr kumimoji="0" lang="es-ES" sz="1400" b="0" i="0" u="none" strike="noStrike" kern="1200" cap="none" normalizeH="0" baseline="0" dirty="0" err="1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l’efecte</a:t>
                      </a:r>
                      <a:r>
                        <a:rPr kumimoji="0" lang="es-ES" sz="14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 de la </a:t>
                      </a:r>
                      <a:r>
                        <a:rPr kumimoji="0" lang="es-ES" sz="1400" b="0" i="0" u="none" strike="noStrike" kern="1200" cap="none" normalizeH="0" baseline="0" dirty="0" err="1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variació</a:t>
                      </a:r>
                      <a:r>
                        <a:rPr kumimoji="0" lang="es-ES" sz="14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 de la </a:t>
                      </a:r>
                      <a:r>
                        <a:rPr kumimoji="0" lang="es-ES" sz="1400" b="0" i="0" u="none" strike="noStrike" kern="1200" cap="none" normalizeH="0" baseline="0" dirty="0" err="1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conentració</a:t>
                      </a:r>
                      <a:r>
                        <a:rPr kumimoji="0" lang="es-ES" sz="14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 sobre la </a:t>
                      </a:r>
                      <a:r>
                        <a:rPr kumimoji="0" lang="es-ES" sz="1400" b="0" i="0" u="none" strike="noStrike" kern="1200" cap="none" normalizeH="0" baseline="0" dirty="0" err="1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velocitat</a:t>
                      </a:r>
                      <a:r>
                        <a:rPr kumimoji="0" lang="es-ES" sz="14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 de </a:t>
                      </a:r>
                      <a:r>
                        <a:rPr kumimoji="0" lang="es-ES" sz="1400" b="0" i="0" u="none" strike="noStrike" kern="1200" cap="none" normalizeH="0" baseline="0" dirty="0" err="1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reacció</a:t>
                      </a:r>
                      <a:r>
                        <a:rPr kumimoji="0" lang="es-ES" sz="14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.</a:t>
                      </a:r>
                    </a:p>
                  </a:txBody>
                  <a:tcPr marL="91441" marR="91441" marT="45724" marB="45724" anchor="ctr" horzOverflow="overflow">
                    <a:lnL w="6350" cap="flat" cmpd="sng" algn="ctr">
                      <a:solidFill>
                        <a:srgbClr val="9ACC3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ACC3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ACC3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ACC3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15" name="CustomShape 3">
            <a:extLst>
              <a:ext uri="{FF2B5EF4-FFF2-40B4-BE49-F238E27FC236}">
                <a16:creationId xmlns:a16="http://schemas.microsoft.com/office/drawing/2014/main" id="{AFC20A92-E883-4961-A6A6-DD3D86480EB9}"/>
              </a:ext>
            </a:extLst>
          </p:cNvPr>
          <p:cNvSpPr/>
          <p:nvPr/>
        </p:nvSpPr>
        <p:spPr>
          <a:xfrm>
            <a:off x="6215074" y="718603"/>
            <a:ext cx="2366640" cy="394405"/>
          </a:xfrm>
          <a:prstGeom prst="rect">
            <a:avLst/>
          </a:prstGeom>
          <a:noFill/>
          <a:ln>
            <a:noFill/>
          </a:ln>
        </p:spPr>
        <p:txBody>
          <a:bodyPr wrap="none" lIns="90000" tIns="45000" rIns="90000" bIns="45000"/>
          <a:lstStyle/>
          <a:p>
            <a:pPr>
              <a:lnSpc>
                <a:spcPct val="100000"/>
              </a:lnSpc>
            </a:pPr>
            <a:r>
              <a:rPr lang="ca-ES" sz="1400" dirty="0">
                <a:solidFill>
                  <a:schemeClr val="bg1"/>
                </a:solidFill>
                <a:latin typeface="Verdana"/>
              </a:rPr>
              <a:t>Cinètica química</a:t>
            </a:r>
            <a:endParaRPr sz="1400" dirty="0">
              <a:solidFill>
                <a:schemeClr val="bg1"/>
              </a:solidFill>
            </a:endParaRPr>
          </a:p>
        </p:txBody>
      </p:sp>
      <p:graphicFrame>
        <p:nvGraphicFramePr>
          <p:cNvPr id="17" name="Tabla 2">
            <a:extLst>
              <a:ext uri="{FF2B5EF4-FFF2-40B4-BE49-F238E27FC236}">
                <a16:creationId xmlns:a16="http://schemas.microsoft.com/office/drawing/2014/main" id="{59AB8EF9-4018-45D7-A6E6-E22E8270BAE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30637485"/>
              </p:ext>
            </p:extLst>
          </p:nvPr>
        </p:nvGraphicFramePr>
        <p:xfrm>
          <a:off x="642910" y="1819184"/>
          <a:ext cx="7609167" cy="1371650"/>
        </p:xfrm>
        <a:graphic>
          <a:graphicData uri="http://schemas.openxmlformats.org/drawingml/2006/table">
            <a:tbl>
              <a:tblPr/>
              <a:tblGrid>
                <a:gridCol w="760916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1940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ＭＳ Ｐゴシック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ＭＳ Ｐゴシック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ＭＳ Ｐゴシック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ＭＳ Ｐゴシック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ＭＳ Ｐゴシック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ＭＳ Ｐゴシック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ＭＳ Ｐゴシック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ＭＳ Ｐゴシック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ＭＳ Ｐゴシック"/>
                        </a:defRPr>
                      </a:lvl9pPr>
                    </a:lstStyle>
                    <a:p>
                      <a:pPr marL="0" marR="0" lvl="0" indent="0" algn="just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+mj-lt"/>
                        <a:buNone/>
                        <a:tabLst/>
                      </a:pPr>
                      <a:r>
                        <a:rPr kumimoji="0" lang="ca-E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Els factors que influeixen en la velocitat d’una reacció química són:</a:t>
                      </a:r>
                    </a:p>
                    <a:p>
                      <a:pPr marL="285750" marR="0" lvl="0" indent="-285750" algn="just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kumimoji="0" lang="ca-E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La </a:t>
                      </a:r>
                      <a:r>
                        <a:rPr kumimoji="0" lang="ca-E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concentració</a:t>
                      </a:r>
                      <a:r>
                        <a:rPr kumimoji="0" lang="ca-E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 dels reactius (o la </a:t>
                      </a:r>
                      <a:r>
                        <a:rPr kumimoji="0" lang="ca-E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pressió dels gasos </a:t>
                      </a:r>
                      <a:r>
                        <a:rPr kumimoji="0" lang="ca-E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reactants).</a:t>
                      </a:r>
                    </a:p>
                    <a:p>
                      <a:pPr marL="285750" marR="0" lvl="0" indent="-285750" algn="just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kumimoji="0" lang="ca-E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La </a:t>
                      </a:r>
                      <a:r>
                        <a:rPr kumimoji="0" lang="ca-E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temperatura</a:t>
                      </a:r>
                      <a:r>
                        <a:rPr kumimoji="0" lang="ca-E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.</a:t>
                      </a:r>
                    </a:p>
                    <a:p>
                      <a:pPr marL="285750" marR="0" lvl="0" indent="-285750" algn="just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kumimoji="0" lang="ca-E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L’</a:t>
                      </a:r>
                      <a:r>
                        <a:rPr kumimoji="0" lang="ca-E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estat físic dels reactius</a:t>
                      </a:r>
                      <a:r>
                        <a:rPr kumimoji="0" lang="ca-E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.</a:t>
                      </a:r>
                    </a:p>
                    <a:p>
                      <a:pPr marL="285750" marR="0" lvl="0" indent="-285750" algn="just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kumimoji="0" lang="ca-E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La </a:t>
                      </a:r>
                      <a:r>
                        <a:rPr kumimoji="0" lang="ca-E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naturalesa química dels reactius</a:t>
                      </a:r>
                      <a:r>
                        <a:rPr kumimoji="0" lang="ca-E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.</a:t>
                      </a:r>
                    </a:p>
                    <a:p>
                      <a:pPr marL="285750" marR="0" lvl="0" indent="-285750" algn="just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kumimoji="0" lang="ca-E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La </a:t>
                      </a:r>
                      <a:r>
                        <a:rPr kumimoji="0" lang="ca-E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presència </a:t>
                      </a:r>
                      <a:r>
                        <a:rPr kumimoji="0" lang="ca-E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o </a:t>
                      </a:r>
                      <a:r>
                        <a:rPr kumimoji="0" lang="ca-E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absència</a:t>
                      </a:r>
                      <a:r>
                        <a:rPr kumimoji="0" lang="ca-E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 de catalitzadors.</a:t>
                      </a:r>
                    </a:p>
                  </a:txBody>
                  <a:tcPr marL="91441" marR="91441" marT="45745" marB="45745" anchor="ctr" horzOverflow="overflow">
                    <a:lnL w="6350" cap="flat" cmpd="sng" algn="ctr">
                      <a:solidFill>
                        <a:srgbClr val="9ACC3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ACC3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ACC3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ACC3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2" name="Imatge 1">
            <a:extLst>
              <a:ext uri="{FF2B5EF4-FFF2-40B4-BE49-F238E27FC236}">
                <a16:creationId xmlns:a16="http://schemas.microsoft.com/office/drawing/2014/main" id="{2BFBD093-BDBE-42B4-9F43-CA4E9F6A2BB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01282" y="4919708"/>
            <a:ext cx="1773989" cy="524701"/>
          </a:xfrm>
          <a:prstGeom prst="rect">
            <a:avLst/>
          </a:prstGeom>
        </p:spPr>
      </p:pic>
      <p:graphicFrame>
        <p:nvGraphicFramePr>
          <p:cNvPr id="18" name="Tabla 17">
            <a:extLst>
              <a:ext uri="{FF2B5EF4-FFF2-40B4-BE49-F238E27FC236}">
                <a16:creationId xmlns:a16="http://schemas.microsoft.com/office/drawing/2014/main" id="{85BE7948-5849-4316-98C2-7B2AA48C0A0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23858468"/>
              </p:ext>
            </p:extLst>
          </p:nvPr>
        </p:nvGraphicFramePr>
        <p:xfrm>
          <a:off x="4551247" y="3356935"/>
          <a:ext cx="3735397" cy="3109335"/>
        </p:xfrm>
        <a:graphic>
          <a:graphicData uri="http://schemas.openxmlformats.org/drawingml/2006/table">
            <a:tbl>
              <a:tblPr/>
              <a:tblGrid>
                <a:gridCol w="373539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84681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ＭＳ Ｐゴシック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ＭＳ Ｐゴシック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ＭＳ Ｐゴシック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ＭＳ Ｐゴシック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ＭＳ Ｐゴシック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ＭＳ Ｐゴシック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ＭＳ Ｐゴシック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ＭＳ Ｐゴシック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ＭＳ Ｐゴシック"/>
                        </a:defRPr>
                      </a:lvl9pPr>
                    </a:lstStyle>
                    <a:p>
                      <a:pPr marL="0" marR="0" lvl="1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a-ES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Temperatura</a:t>
                      </a:r>
                      <a:endParaRPr kumimoji="0" lang="ca-E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91441" marR="91441" marT="45724" marB="45724" horzOverflow="overflow">
                    <a:lnL w="6350" cap="flat" cmpd="sng" algn="ctr">
                      <a:solidFill>
                        <a:srgbClr val="9ACC3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ACC3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ACC3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ACC3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ACC3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2473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ＭＳ Ｐゴシック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ＭＳ Ｐゴシック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ＭＳ Ｐゴシック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ＭＳ Ｐゴシック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ＭＳ Ｐゴシック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ＭＳ Ｐゴシック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ＭＳ Ｐゴシック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ＭＳ Ｐゴシック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ＭＳ Ｐゴシック"/>
                        </a:defRPr>
                      </a:lvl9pPr>
                    </a:lstStyle>
                    <a:p>
                      <a:pPr algn="just">
                        <a:lnSpc>
                          <a:spcPct val="120000"/>
                        </a:lnSpc>
                      </a:pPr>
                      <a:r>
                        <a:rPr kumimoji="0" lang="es-ES" sz="1400" b="0" i="0" u="none" strike="noStrike" kern="1200" cap="none" normalizeH="0" baseline="0" dirty="0" err="1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Quan</a:t>
                      </a:r>
                      <a:r>
                        <a:rPr kumimoji="0" lang="es-ES" sz="14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 </a:t>
                      </a:r>
                      <a:r>
                        <a:rPr kumimoji="0" lang="es-ES" sz="1400" b="0" i="0" u="none" strike="noStrike" kern="1200" cap="none" normalizeH="0" baseline="0" dirty="0" err="1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augmenta</a:t>
                      </a:r>
                      <a:r>
                        <a:rPr kumimoji="0" lang="es-ES" sz="14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 la temperatura, </a:t>
                      </a:r>
                      <a:r>
                        <a:rPr kumimoji="0" lang="es-ES" sz="1400" b="0" i="0" u="none" strike="noStrike" kern="1200" cap="none" normalizeH="0" baseline="0" dirty="0" err="1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augmenta</a:t>
                      </a:r>
                      <a:r>
                        <a:rPr kumimoji="0" lang="es-ES" sz="14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 també la </a:t>
                      </a:r>
                      <a:r>
                        <a:rPr kumimoji="0" lang="es-ES" sz="1400" b="0" i="0" u="none" strike="noStrike" kern="1200" cap="none" normalizeH="0" baseline="0" dirty="0" err="1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velocitat</a:t>
                      </a:r>
                      <a:r>
                        <a:rPr kumimoji="0" lang="es-ES" sz="14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 </a:t>
                      </a:r>
                      <a:r>
                        <a:rPr kumimoji="0" lang="es-ES" sz="1400" b="0" i="0" u="none" strike="noStrike" kern="1200" cap="none" normalizeH="0" baseline="0" dirty="0" err="1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mitjana</a:t>
                      </a:r>
                      <a:r>
                        <a:rPr kumimoji="0" lang="es-ES" sz="14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 de les </a:t>
                      </a:r>
                      <a:r>
                        <a:rPr kumimoji="0" lang="es-ES" sz="1400" b="0" i="0" u="none" strike="noStrike" kern="1200" cap="none" normalizeH="0" baseline="0" dirty="0" err="1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partícules</a:t>
                      </a:r>
                      <a:r>
                        <a:rPr kumimoji="0" lang="es-ES" sz="14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, i </a:t>
                      </a:r>
                      <a:r>
                        <a:rPr kumimoji="0" lang="es-ES" sz="1400" b="0" i="0" u="none" strike="noStrike" kern="1200" cap="none" normalizeH="0" baseline="0" dirty="0" err="1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això</a:t>
                      </a:r>
                      <a:r>
                        <a:rPr kumimoji="0" lang="es-ES" sz="14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 comporta que hi </a:t>
                      </a:r>
                      <a:r>
                        <a:rPr kumimoji="0" lang="es-ES" sz="1400" b="0" i="0" u="none" strike="noStrike" kern="1200" cap="none" normalizeH="0" baseline="0" dirty="0" err="1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hagi</a:t>
                      </a:r>
                      <a:r>
                        <a:rPr kumimoji="0" lang="es-ES" sz="14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 un nombre </a:t>
                      </a:r>
                      <a:r>
                        <a:rPr kumimoji="0" lang="es-ES" sz="1400" b="0" i="0" u="none" strike="noStrike" kern="1200" cap="none" normalizeH="0" baseline="0" dirty="0" err="1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molt</a:t>
                      </a:r>
                      <a:r>
                        <a:rPr kumimoji="0" lang="es-ES" sz="14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 superior de </a:t>
                      </a:r>
                      <a:r>
                        <a:rPr kumimoji="0" lang="es-ES" sz="1400" b="0" i="0" u="none" strike="noStrike" kern="1200" cap="none" normalizeH="0" baseline="0" dirty="0" err="1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partícules</a:t>
                      </a:r>
                      <a:r>
                        <a:rPr kumimoji="0" lang="es-ES" sz="14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 </a:t>
                      </a:r>
                      <a:r>
                        <a:rPr kumimoji="0" lang="es-ES" sz="1400" b="0" i="0" u="none" strike="noStrike" kern="1200" cap="none" normalizeH="0" baseline="0" dirty="0" err="1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activades</a:t>
                      </a:r>
                      <a:r>
                        <a:rPr kumimoji="0" lang="es-ES" sz="14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, </a:t>
                      </a:r>
                      <a:r>
                        <a:rPr kumimoji="0" lang="es-ES" sz="1400" b="0" i="0" u="none" strike="noStrike" kern="1200" cap="none" normalizeH="0" baseline="0" dirty="0" err="1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és</a:t>
                      </a:r>
                      <a:r>
                        <a:rPr kumimoji="0" lang="es-ES" sz="14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 a </a:t>
                      </a:r>
                      <a:r>
                        <a:rPr kumimoji="0" lang="es-ES" sz="1400" b="0" i="0" u="none" strike="noStrike" kern="1200" cap="none" normalizeH="0" baseline="0" dirty="0" err="1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dir</a:t>
                      </a:r>
                      <a:r>
                        <a:rPr kumimoji="0" lang="es-ES" sz="14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, de </a:t>
                      </a:r>
                      <a:r>
                        <a:rPr kumimoji="0" lang="es-ES" sz="1400" b="0" i="0" u="none" strike="noStrike" kern="1200" cap="none" normalizeH="0" baseline="0" dirty="0" err="1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partícules</a:t>
                      </a:r>
                      <a:r>
                        <a:rPr kumimoji="0" lang="es-ES" sz="14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 </a:t>
                      </a:r>
                      <a:r>
                        <a:rPr kumimoji="0" lang="es-ES" sz="1400" b="0" i="0" u="none" strike="noStrike" kern="1200" cap="none" normalizeH="0" baseline="0" dirty="0" err="1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amb</a:t>
                      </a:r>
                      <a:r>
                        <a:rPr kumimoji="0" lang="es-ES" sz="14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 una </a:t>
                      </a:r>
                      <a:r>
                        <a:rPr kumimoji="0" lang="es-ES" sz="1400" b="0" i="0" u="none" strike="noStrike" kern="1200" cap="none" normalizeH="0" baseline="0" dirty="0" err="1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energia</a:t>
                      </a:r>
                      <a:r>
                        <a:rPr kumimoji="0" lang="es-ES" sz="14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 igual o superior a </a:t>
                      </a:r>
                      <a:r>
                        <a:rPr kumimoji="0" lang="es-ES" sz="1400" b="0" i="0" u="none" strike="noStrike" kern="1200" cap="none" normalizeH="0" baseline="0" dirty="0" err="1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l’energia</a:t>
                      </a:r>
                      <a:r>
                        <a:rPr kumimoji="0" lang="es-ES" sz="14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 </a:t>
                      </a:r>
                      <a:r>
                        <a:rPr kumimoji="0" lang="es-ES" sz="1400" b="0" i="0" u="none" strike="noStrike" kern="1200" cap="none" normalizeH="0" baseline="0" dirty="0" err="1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d’activació</a:t>
                      </a:r>
                      <a:r>
                        <a:rPr kumimoji="0" lang="es-ES" sz="14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. </a:t>
                      </a:r>
                      <a:r>
                        <a:rPr kumimoji="0" lang="es-ES" sz="1400" b="0" i="0" u="none" strike="noStrike" kern="1200" cap="none" normalizeH="0" baseline="0" dirty="0" err="1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L’increment</a:t>
                      </a:r>
                      <a:r>
                        <a:rPr kumimoji="0" lang="es-ES" sz="14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 de les </a:t>
                      </a:r>
                      <a:r>
                        <a:rPr kumimoji="0" lang="es-ES" sz="1400" b="0" i="0" u="none" strike="noStrike" kern="1200" cap="none" normalizeH="0" baseline="0" dirty="0" err="1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partícules</a:t>
                      </a:r>
                      <a:r>
                        <a:rPr kumimoji="0" lang="es-ES" sz="14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 </a:t>
                      </a:r>
                      <a:r>
                        <a:rPr kumimoji="0" lang="es-ES" sz="1400" b="0" i="0" u="none" strike="noStrike" kern="1200" cap="none" normalizeH="0" baseline="0" dirty="0" err="1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activades</a:t>
                      </a:r>
                      <a:r>
                        <a:rPr kumimoji="0" lang="es-ES" sz="14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 dona </a:t>
                      </a:r>
                      <a:r>
                        <a:rPr kumimoji="0" lang="es-ES" sz="1400" b="0" i="0" u="none" strike="noStrike" kern="1200" cap="none" normalizeH="0" baseline="0" dirty="0" err="1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lloc</a:t>
                      </a:r>
                      <a:r>
                        <a:rPr kumimoji="0" lang="es-ES" sz="14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 a un </a:t>
                      </a:r>
                      <a:r>
                        <a:rPr kumimoji="0" lang="es-ES" sz="1400" b="0" i="0" u="none" strike="noStrike" kern="1200" cap="none" normalizeH="0" baseline="0" dirty="0" err="1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augment</a:t>
                      </a:r>
                      <a:r>
                        <a:rPr kumimoji="0" lang="es-ES" sz="14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 de la </a:t>
                      </a:r>
                      <a:r>
                        <a:rPr kumimoji="0" lang="es-ES" sz="1400" b="0" i="0" u="none" strike="noStrike" kern="1200" cap="none" normalizeH="0" baseline="0" dirty="0" err="1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velocitat</a:t>
                      </a:r>
                      <a:r>
                        <a:rPr kumimoji="0" lang="es-ES" sz="14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 de la </a:t>
                      </a:r>
                      <a:r>
                        <a:rPr kumimoji="0" lang="es-ES" sz="1400" b="0" i="0" u="none" strike="noStrike" kern="1200" cap="none" normalizeH="0" baseline="0" dirty="0" err="1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reacció</a:t>
                      </a:r>
                      <a:r>
                        <a:rPr kumimoji="0" lang="es-ES" sz="14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.</a:t>
                      </a:r>
                    </a:p>
                  </a:txBody>
                  <a:tcPr marL="91441" marR="91441" marT="45724" marB="45724" anchor="ctr" horzOverflow="overflow">
                    <a:lnL w="6350" cap="flat" cmpd="sng" algn="ctr">
                      <a:solidFill>
                        <a:srgbClr val="9ACC3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ACC3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ACC3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ACC3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3" name="Imagen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040000" y="245520"/>
            <a:ext cx="3977640" cy="1022040"/>
          </a:xfrm>
          <a:prstGeom prst="rect">
            <a:avLst/>
          </a:prstGeom>
          <a:ln>
            <a:noFill/>
          </a:ln>
        </p:spPr>
      </p:pic>
      <p:pic>
        <p:nvPicPr>
          <p:cNvPr id="84" name="Imagen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96800" y="315720"/>
            <a:ext cx="750960" cy="750960"/>
          </a:xfrm>
          <a:prstGeom prst="rect">
            <a:avLst/>
          </a:prstGeom>
          <a:ln>
            <a:noFill/>
          </a:ln>
        </p:spPr>
      </p:pic>
      <p:sp>
        <p:nvSpPr>
          <p:cNvPr id="88" name="CustomShape 4"/>
          <p:cNvSpPr/>
          <p:nvPr/>
        </p:nvSpPr>
        <p:spPr>
          <a:xfrm>
            <a:off x="6156720" y="683280"/>
            <a:ext cx="2927520" cy="61560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/>
          <a:p>
            <a:pPr algn="r">
              <a:lnSpc>
                <a:spcPct val="100000"/>
              </a:lnSpc>
            </a:pPr>
            <a:endParaRPr sz="1600" dirty="0"/>
          </a:p>
        </p:txBody>
      </p:sp>
      <p:sp>
        <p:nvSpPr>
          <p:cNvPr id="93" name="CustomShape 9"/>
          <p:cNvSpPr/>
          <p:nvPr/>
        </p:nvSpPr>
        <p:spPr>
          <a:xfrm>
            <a:off x="501209" y="1172288"/>
            <a:ext cx="468360" cy="419400"/>
          </a:xfrm>
          <a:prstGeom prst="triangle">
            <a:avLst>
              <a:gd name="adj" fmla="val 100000"/>
            </a:avLst>
          </a:prstGeom>
          <a:solidFill>
            <a:srgbClr val="595959"/>
          </a:solidFill>
          <a:ln w="9360">
            <a:noFill/>
          </a:ln>
        </p:spPr>
        <p:txBody>
          <a:bodyPr lIns="90000" tIns="45000" rIns="90000" bIns="45000" anchor="ctr"/>
          <a:lstStyle/>
          <a:p>
            <a:pPr algn="ctr">
              <a:lnSpc>
                <a:spcPct val="100000"/>
              </a:lnSpc>
            </a:pPr>
            <a:r>
              <a:rPr lang="ca-ES">
                <a:solidFill>
                  <a:srgbClr val="FFFFFF"/>
                </a:solidFill>
                <a:latin typeface="Calibri"/>
              </a:rPr>
              <a:t> </a:t>
            </a:r>
            <a:endParaRPr/>
          </a:p>
        </p:txBody>
      </p:sp>
      <p:sp>
        <p:nvSpPr>
          <p:cNvPr id="94" name="CustomShape 10"/>
          <p:cNvSpPr/>
          <p:nvPr/>
        </p:nvSpPr>
        <p:spPr>
          <a:xfrm>
            <a:off x="556587" y="1213756"/>
            <a:ext cx="468360" cy="419400"/>
          </a:xfrm>
          <a:prstGeom prst="triangle">
            <a:avLst>
              <a:gd name="adj" fmla="val 100000"/>
            </a:avLst>
          </a:prstGeom>
          <a:solidFill>
            <a:srgbClr val="93C01E"/>
          </a:solidFill>
          <a:ln w="9360">
            <a:noFill/>
          </a:ln>
        </p:spPr>
        <p:txBody>
          <a:bodyPr lIns="90000" tIns="45000" rIns="90000" bIns="45000" anchor="ctr"/>
          <a:lstStyle/>
          <a:p>
            <a:pPr algn="ctr">
              <a:lnSpc>
                <a:spcPct val="100000"/>
              </a:lnSpc>
            </a:pPr>
            <a:r>
              <a:rPr lang="ca-ES">
                <a:solidFill>
                  <a:srgbClr val="FFFFFF"/>
                </a:solidFill>
                <a:latin typeface="Calibri"/>
              </a:rPr>
              <a:t> </a:t>
            </a:r>
            <a:endParaRPr/>
          </a:p>
        </p:txBody>
      </p:sp>
      <p:sp>
        <p:nvSpPr>
          <p:cNvPr id="95" name="Line 11"/>
          <p:cNvSpPr/>
          <p:nvPr/>
        </p:nvSpPr>
        <p:spPr>
          <a:xfrm>
            <a:off x="969569" y="1633156"/>
            <a:ext cx="1607040" cy="0"/>
          </a:xfrm>
          <a:prstGeom prst="line">
            <a:avLst/>
          </a:prstGeom>
          <a:ln w="25560">
            <a:solidFill>
              <a:srgbClr val="93C01E"/>
            </a:solidFill>
            <a:round/>
          </a:ln>
        </p:spPr>
      </p:sp>
      <p:sp>
        <p:nvSpPr>
          <p:cNvPr id="101" name="CustomShape 17"/>
          <p:cNvSpPr/>
          <p:nvPr/>
        </p:nvSpPr>
        <p:spPr>
          <a:xfrm>
            <a:off x="1080325" y="1243774"/>
            <a:ext cx="7094106" cy="39528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r>
              <a:rPr lang="ca-ES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Verdana"/>
                <a:cs typeface="Verdana"/>
              </a:rPr>
              <a:t>Factors que intervenen en la velocitat de reacció (II)</a:t>
            </a:r>
          </a:p>
          <a:p>
            <a:pPr>
              <a:lnSpc>
                <a:spcPct val="100000"/>
              </a:lnSpc>
            </a:pPr>
            <a:endParaRPr lang="ca-ES" sz="2000" dirty="0"/>
          </a:p>
        </p:txBody>
      </p:sp>
      <p:sp>
        <p:nvSpPr>
          <p:cNvPr id="22" name="CustomShape 1"/>
          <p:cNvSpPr/>
          <p:nvPr/>
        </p:nvSpPr>
        <p:spPr>
          <a:xfrm>
            <a:off x="0" y="6515640"/>
            <a:ext cx="9187920" cy="329760"/>
          </a:xfrm>
          <a:prstGeom prst="rect">
            <a:avLst/>
          </a:prstGeom>
          <a:solidFill>
            <a:srgbClr val="BFBFBF"/>
          </a:solidFill>
          <a:ln w="9360">
            <a:noFill/>
          </a:ln>
        </p:spPr>
      </p:sp>
      <p:sp>
        <p:nvSpPr>
          <p:cNvPr id="23" name="CustomShape 2"/>
          <p:cNvSpPr/>
          <p:nvPr/>
        </p:nvSpPr>
        <p:spPr>
          <a:xfrm>
            <a:off x="2949480" y="6552360"/>
            <a:ext cx="3374640" cy="61128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pPr algn="ctr">
              <a:lnSpc>
                <a:spcPct val="100000"/>
              </a:lnSpc>
            </a:pPr>
            <a:r>
              <a:rPr lang="ca-ES" sz="1000">
                <a:solidFill>
                  <a:srgbClr val="000000"/>
                </a:solidFill>
                <a:latin typeface="Verdana"/>
              </a:rPr>
              <a:t>© McGraw-Hill</a:t>
            </a:r>
            <a:endParaRPr/>
          </a:p>
        </p:txBody>
      </p:sp>
      <p:sp>
        <p:nvSpPr>
          <p:cNvPr id="17" name="CustomShape 3">
            <a:extLst>
              <a:ext uri="{FF2B5EF4-FFF2-40B4-BE49-F238E27FC236}">
                <a16:creationId xmlns:a16="http://schemas.microsoft.com/office/drawing/2014/main" id="{B87454DB-1DF0-4E6D-ABEF-2D47DC80A520}"/>
              </a:ext>
            </a:extLst>
          </p:cNvPr>
          <p:cNvSpPr/>
          <p:nvPr/>
        </p:nvSpPr>
        <p:spPr>
          <a:xfrm>
            <a:off x="6215074" y="718603"/>
            <a:ext cx="2366640" cy="394405"/>
          </a:xfrm>
          <a:prstGeom prst="rect">
            <a:avLst/>
          </a:prstGeom>
          <a:noFill/>
          <a:ln>
            <a:noFill/>
          </a:ln>
        </p:spPr>
        <p:txBody>
          <a:bodyPr wrap="none" lIns="90000" tIns="45000" rIns="90000" bIns="45000"/>
          <a:lstStyle/>
          <a:p>
            <a:pPr>
              <a:lnSpc>
                <a:spcPct val="100000"/>
              </a:lnSpc>
            </a:pPr>
            <a:r>
              <a:rPr lang="ca-ES" sz="1400" dirty="0">
                <a:solidFill>
                  <a:schemeClr val="bg1"/>
                </a:solidFill>
                <a:latin typeface="Verdana"/>
              </a:rPr>
              <a:t>Cinètica química</a:t>
            </a:r>
            <a:endParaRPr sz="1400" dirty="0">
              <a:solidFill>
                <a:schemeClr val="bg1"/>
              </a:solidFill>
            </a:endParaRPr>
          </a:p>
        </p:txBody>
      </p:sp>
      <p:graphicFrame>
        <p:nvGraphicFramePr>
          <p:cNvPr id="20" name="Tabla 17">
            <a:extLst>
              <a:ext uri="{FF2B5EF4-FFF2-40B4-BE49-F238E27FC236}">
                <a16:creationId xmlns:a16="http://schemas.microsoft.com/office/drawing/2014/main" id="{5A78C439-88BF-4B94-B11F-D516F4DDE94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24368745"/>
              </p:ext>
            </p:extLst>
          </p:nvPr>
        </p:nvGraphicFramePr>
        <p:xfrm>
          <a:off x="588920" y="1843996"/>
          <a:ext cx="7871512" cy="1568569"/>
        </p:xfrm>
        <a:graphic>
          <a:graphicData uri="http://schemas.openxmlformats.org/drawingml/2006/table">
            <a:tbl>
              <a:tblPr/>
              <a:tblGrid>
                <a:gridCol w="787151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1031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ＭＳ Ｐゴシック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ＭＳ Ｐゴシック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ＭＳ Ｐゴシック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ＭＳ Ｐゴシック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ＭＳ Ｐゴシック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ＭＳ Ｐゴシック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ＭＳ Ｐゴシック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ＭＳ Ｐゴシック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ＭＳ Ｐゴシック"/>
                        </a:defRPr>
                      </a:lvl9pPr>
                    </a:lstStyle>
                    <a:p>
                      <a:pPr marL="0" marR="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ca-E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Estat físic dels reactius</a:t>
                      </a:r>
                    </a:p>
                  </a:txBody>
                  <a:tcPr marL="91441" marR="91441" marT="45727" marB="45727" horzOverflow="overflow">
                    <a:lnL w="6350" cap="flat" cmpd="sng" algn="ctr">
                      <a:solidFill>
                        <a:srgbClr val="9ACC3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ACC3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ACC3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ACC3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ACC3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6273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ＭＳ Ｐゴシック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ＭＳ Ｐゴシック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ＭＳ Ｐゴシック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ＭＳ Ｐゴシック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ＭＳ Ｐゴシック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ＭＳ Ｐゴシック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ＭＳ Ｐゴシック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ＭＳ Ｐゴシック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ＭＳ Ｐゴシック"/>
                        </a:defRPr>
                      </a:lvl9pPr>
                    </a:lstStyle>
                    <a:p>
                      <a:pPr marL="0" marR="0" lvl="0" indent="-4572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a-E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Com més alta és la possibilitat de contacte entre partícules, més ràpida és la reacció:</a:t>
                      </a:r>
                    </a:p>
                    <a:p>
                      <a:pPr marL="0" marR="0" lvl="0" indent="-4572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kumimoji="0" lang="ca-E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En la reacció entre sòlid i líquid, </a:t>
                      </a:r>
                      <a:r>
                        <a:rPr kumimoji="0" lang="ca-ES" sz="14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v</a:t>
                      </a:r>
                      <a:r>
                        <a:rPr kumimoji="0" lang="ca-E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 augmenta si el sòlid està en pols.</a:t>
                      </a:r>
                    </a:p>
                    <a:p>
                      <a:pPr marL="0" marR="0" lvl="0" indent="-4572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kumimoji="0" lang="ca-E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Entre dos líquids </a:t>
                      </a:r>
                      <a:r>
                        <a:rPr kumimoji="0" lang="ca-ES" sz="1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immmiscibles</a:t>
                      </a:r>
                      <a:r>
                        <a:rPr kumimoji="0" lang="ca-E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, </a:t>
                      </a:r>
                      <a:r>
                        <a:rPr kumimoji="0" lang="ca-ES" sz="14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v</a:t>
                      </a:r>
                      <a:r>
                        <a:rPr kumimoji="0" lang="ca-E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 augmenta si hi ha agitació.</a:t>
                      </a:r>
                    </a:p>
                    <a:p>
                      <a:pPr marL="0" marR="0" lvl="0" indent="-4572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kumimoji="0" lang="ca-E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Entre gasos i sòlids, </a:t>
                      </a:r>
                      <a:r>
                        <a:rPr kumimoji="0" lang="ca-ES" sz="14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v</a:t>
                      </a:r>
                      <a:r>
                        <a:rPr kumimoji="0" lang="ca-E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 augmenta si les partícules del sòlid són més petites.</a:t>
                      </a:r>
                    </a:p>
                    <a:p>
                      <a:pPr marL="0" marR="0" lvl="0" indent="-4572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kumimoji="0" lang="ca-E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Entre dos sòlids, </a:t>
                      </a:r>
                      <a:r>
                        <a:rPr kumimoji="0" lang="ca-ES" sz="14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v</a:t>
                      </a:r>
                      <a:r>
                        <a:rPr kumimoji="0" lang="ca-E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 augmenta si els sòlids estan polvoritzats.</a:t>
                      </a:r>
                    </a:p>
                  </a:txBody>
                  <a:tcPr marL="91441" marR="91441" marT="45727" marB="45727" anchor="ctr" horzOverflow="overflow">
                    <a:lnL w="6350" cap="flat" cmpd="sng" algn="ctr">
                      <a:solidFill>
                        <a:srgbClr val="9ACC3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ACC3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ACC3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ACC3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21" name="Tabla 17">
            <a:extLst>
              <a:ext uri="{FF2B5EF4-FFF2-40B4-BE49-F238E27FC236}">
                <a16:creationId xmlns:a16="http://schemas.microsoft.com/office/drawing/2014/main" id="{2BA88025-A989-4B70-9619-9063C39D52A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98310937"/>
              </p:ext>
            </p:extLst>
          </p:nvPr>
        </p:nvGraphicFramePr>
        <p:xfrm>
          <a:off x="582642" y="3586350"/>
          <a:ext cx="2981246" cy="2743418"/>
        </p:xfrm>
        <a:graphic>
          <a:graphicData uri="http://schemas.openxmlformats.org/drawingml/2006/table">
            <a:tbl>
              <a:tblPr/>
              <a:tblGrid>
                <a:gridCol w="298124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57730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ＭＳ Ｐゴシック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ＭＳ Ｐゴシック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ＭＳ Ｐゴシック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ＭＳ Ｐゴシック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ＭＳ Ｐゴシック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ＭＳ Ｐゴシック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ＭＳ Ｐゴシック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ＭＳ Ｐゴシック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ＭＳ Ｐゴシック"/>
                        </a:defRPr>
                      </a:lvl9pPr>
                    </a:lstStyle>
                    <a:p>
                      <a:pPr marL="0" marR="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ca-E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Naturalesa química dels reactius</a:t>
                      </a:r>
                    </a:p>
                  </a:txBody>
                  <a:tcPr marL="91441" marR="91441" marT="45727" marB="45727" horzOverflow="overflow">
                    <a:lnL w="6350" cap="flat" cmpd="sng" algn="ctr">
                      <a:solidFill>
                        <a:srgbClr val="9ACC3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ACC3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ACC3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ACC3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ACC3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6611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ＭＳ Ｐゴシック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ＭＳ Ｐゴシック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ＭＳ Ｐゴシック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ＭＳ Ｐゴシック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ＭＳ Ｐゴシック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ＭＳ Ｐゴシック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ＭＳ Ｐゴシック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ＭＳ Ｐゴシック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ＭＳ Ｐゴシック"/>
                        </a:defRPr>
                      </a:lvl9pPr>
                    </a:lstStyle>
                    <a:p>
                      <a:pPr marL="0" marR="0" lvl="0" indent="-4572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a-E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Com més enllaços hi ha en els reactius i més forts són aquests enllaços, més elevada és l’energia d’activació de la reacció, de manera que </a:t>
                      </a:r>
                      <a:r>
                        <a:rPr kumimoji="0" lang="ca-ES" sz="14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v</a:t>
                      </a:r>
                      <a:r>
                        <a:rPr kumimoji="0" lang="ca-E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 és inferior. Per això si els reactius estan en estat iònic les reaccions normalment són més ràpides.</a:t>
                      </a:r>
                    </a:p>
                  </a:txBody>
                  <a:tcPr marL="91441" marR="91441" marT="45727" marB="45727" anchor="ctr" horzOverflow="overflow">
                    <a:lnL w="6350" cap="flat" cmpd="sng" algn="ctr">
                      <a:solidFill>
                        <a:srgbClr val="9ACC3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ACC3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ACC3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ACC3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24" name="Tabla 17">
            <a:extLst>
              <a:ext uri="{FF2B5EF4-FFF2-40B4-BE49-F238E27FC236}">
                <a16:creationId xmlns:a16="http://schemas.microsoft.com/office/drawing/2014/main" id="{38EE25EE-7BE9-4A23-990C-C4BECB6E6C1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91063671"/>
              </p:ext>
            </p:extLst>
          </p:nvPr>
        </p:nvGraphicFramePr>
        <p:xfrm>
          <a:off x="3707904" y="3586349"/>
          <a:ext cx="4752528" cy="2743419"/>
        </p:xfrm>
        <a:graphic>
          <a:graphicData uri="http://schemas.openxmlformats.org/drawingml/2006/table">
            <a:tbl>
              <a:tblPr/>
              <a:tblGrid>
                <a:gridCol w="475252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2713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ＭＳ Ｐゴシック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ＭＳ Ｐゴシック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ＭＳ Ｐゴシック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ＭＳ Ｐゴシック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ＭＳ Ｐゴシック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ＭＳ Ｐゴシック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ＭＳ Ｐゴシック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ＭＳ Ｐゴシック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ＭＳ Ｐゴシック"/>
                        </a:defRPr>
                      </a:lvl9pPr>
                    </a:lstStyle>
                    <a:p>
                      <a:pPr marL="0" marR="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ca-E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Presència o absència de catalitzadors</a:t>
                      </a:r>
                    </a:p>
                  </a:txBody>
                  <a:tcPr marL="91441" marR="91441" marT="45727" marB="45727" horzOverflow="overflow">
                    <a:lnL w="6350" cap="flat" cmpd="sng" algn="ctr">
                      <a:solidFill>
                        <a:srgbClr val="9ACC3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ACC3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ACC3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ACC3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ACC3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316281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ＭＳ Ｐゴシック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ＭＳ Ｐゴシック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ＭＳ Ｐゴシック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ＭＳ Ｐゴシック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ＭＳ Ｐゴシック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ＭＳ Ｐゴシック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ＭＳ Ｐゴシック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ＭＳ Ｐゴシック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ＭＳ Ｐゴシック"/>
                        </a:defRPr>
                      </a:lvl9pPr>
                    </a:lstStyle>
                    <a:p>
                      <a:pPr marL="0" marR="0" lvl="0" indent="-4572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ca-E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Els </a:t>
                      </a:r>
                      <a:r>
                        <a:rPr kumimoji="0" lang="ca-E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catalitzadors</a:t>
                      </a:r>
                      <a:r>
                        <a:rPr kumimoji="0" lang="ca-E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 són substàncies que modifiquen la velocitat d’una reacció química sense aparèixer en els productes finals de la reacció. Poden ser:</a:t>
                      </a:r>
                    </a:p>
                    <a:p>
                      <a:pPr marL="285750" marR="0" lvl="0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kumimoji="0" lang="ca-E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Biocatalitzadors</a:t>
                      </a:r>
                      <a:r>
                        <a:rPr kumimoji="0" lang="ca-E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 o </a:t>
                      </a:r>
                      <a:r>
                        <a:rPr kumimoji="0" lang="ca-E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enzims</a:t>
                      </a:r>
                      <a:r>
                        <a:rPr kumimoji="0" lang="ca-E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: proteïnes que intervenen en moltes reaccions bioquímiques.</a:t>
                      </a:r>
                    </a:p>
                    <a:p>
                      <a:pPr marL="285750" marR="0" lvl="0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kumimoji="0" lang="ca-E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Catalitzadors químics</a:t>
                      </a:r>
                      <a:r>
                        <a:rPr kumimoji="0" lang="ca-E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: </a:t>
                      </a:r>
                    </a:p>
                    <a:p>
                      <a:pPr marL="811213" marR="0" lvl="0" indent="-280988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kumimoji="0" lang="ca-E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de contacte; </a:t>
                      </a:r>
                    </a:p>
                    <a:p>
                      <a:pPr marL="811213" marR="0" lvl="0" indent="-280988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kumimoji="0" lang="ca-E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transportadors (en fase homogènia); </a:t>
                      </a:r>
                    </a:p>
                    <a:p>
                      <a:pPr marL="811213" marR="0" lvl="0" indent="-280988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kumimoji="0" lang="ca-E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inhibidors;  </a:t>
                      </a:r>
                    </a:p>
                    <a:p>
                      <a:pPr marL="811213" marR="0" lvl="0" indent="-280988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kumimoji="0" lang="ca-ES" sz="1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autocatalitzadors</a:t>
                      </a:r>
                      <a:r>
                        <a:rPr kumimoji="0" lang="ca-E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.</a:t>
                      </a:r>
                    </a:p>
                  </a:txBody>
                  <a:tcPr marL="91441" marR="91441" marT="45727" marB="45727" anchor="ctr" horzOverflow="overflow">
                    <a:lnL w="6350" cap="flat" cmpd="sng" algn="ctr">
                      <a:solidFill>
                        <a:srgbClr val="9ACC3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ACC3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ACC3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ACC3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3" name="Imagen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040000" y="245520"/>
            <a:ext cx="3977640" cy="1022040"/>
          </a:xfrm>
          <a:prstGeom prst="rect">
            <a:avLst/>
          </a:prstGeom>
          <a:ln>
            <a:noFill/>
          </a:ln>
        </p:spPr>
      </p:pic>
      <p:pic>
        <p:nvPicPr>
          <p:cNvPr id="84" name="Imagen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96800" y="315720"/>
            <a:ext cx="750960" cy="750960"/>
          </a:xfrm>
          <a:prstGeom prst="rect">
            <a:avLst/>
          </a:prstGeom>
          <a:ln>
            <a:noFill/>
          </a:ln>
        </p:spPr>
      </p:pic>
      <p:sp>
        <p:nvSpPr>
          <p:cNvPr id="88" name="CustomShape 4"/>
          <p:cNvSpPr/>
          <p:nvPr/>
        </p:nvSpPr>
        <p:spPr>
          <a:xfrm>
            <a:off x="6156720" y="683280"/>
            <a:ext cx="2927520" cy="61560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/>
          <a:p>
            <a:pPr algn="r">
              <a:lnSpc>
                <a:spcPct val="100000"/>
              </a:lnSpc>
            </a:pPr>
            <a:endParaRPr sz="1600" dirty="0"/>
          </a:p>
        </p:txBody>
      </p:sp>
      <p:sp>
        <p:nvSpPr>
          <p:cNvPr id="93" name="CustomShape 9"/>
          <p:cNvSpPr/>
          <p:nvPr/>
        </p:nvSpPr>
        <p:spPr>
          <a:xfrm>
            <a:off x="494478" y="1246223"/>
            <a:ext cx="468360" cy="419400"/>
          </a:xfrm>
          <a:prstGeom prst="triangle">
            <a:avLst>
              <a:gd name="adj" fmla="val 100000"/>
            </a:avLst>
          </a:prstGeom>
          <a:solidFill>
            <a:srgbClr val="595959"/>
          </a:solidFill>
          <a:ln w="9360">
            <a:noFill/>
          </a:ln>
        </p:spPr>
        <p:txBody>
          <a:bodyPr lIns="90000" tIns="45000" rIns="90000" bIns="45000" anchor="ctr"/>
          <a:lstStyle/>
          <a:p>
            <a:pPr algn="ctr">
              <a:lnSpc>
                <a:spcPct val="100000"/>
              </a:lnSpc>
            </a:pPr>
            <a:r>
              <a:rPr lang="ca-ES">
                <a:solidFill>
                  <a:srgbClr val="FFFFFF"/>
                </a:solidFill>
                <a:latin typeface="Calibri"/>
              </a:rPr>
              <a:t> </a:t>
            </a:r>
            <a:endParaRPr/>
          </a:p>
        </p:txBody>
      </p:sp>
      <p:sp>
        <p:nvSpPr>
          <p:cNvPr id="94" name="CustomShape 10"/>
          <p:cNvSpPr/>
          <p:nvPr/>
        </p:nvSpPr>
        <p:spPr>
          <a:xfrm>
            <a:off x="561078" y="1296803"/>
            <a:ext cx="468360" cy="419400"/>
          </a:xfrm>
          <a:prstGeom prst="triangle">
            <a:avLst>
              <a:gd name="adj" fmla="val 100000"/>
            </a:avLst>
          </a:prstGeom>
          <a:solidFill>
            <a:srgbClr val="93C01E"/>
          </a:solidFill>
          <a:ln w="9360">
            <a:noFill/>
          </a:ln>
        </p:spPr>
        <p:txBody>
          <a:bodyPr lIns="90000" tIns="45000" rIns="90000" bIns="45000" anchor="ctr"/>
          <a:lstStyle/>
          <a:p>
            <a:pPr algn="ctr">
              <a:lnSpc>
                <a:spcPct val="100000"/>
              </a:lnSpc>
            </a:pPr>
            <a:r>
              <a:rPr lang="ca-ES">
                <a:solidFill>
                  <a:srgbClr val="FFFFFF"/>
                </a:solidFill>
                <a:latin typeface="Calibri"/>
              </a:rPr>
              <a:t> </a:t>
            </a:r>
            <a:endParaRPr/>
          </a:p>
        </p:txBody>
      </p:sp>
      <p:sp>
        <p:nvSpPr>
          <p:cNvPr id="95" name="Line 11"/>
          <p:cNvSpPr/>
          <p:nvPr/>
        </p:nvSpPr>
        <p:spPr>
          <a:xfrm>
            <a:off x="1029438" y="1696423"/>
            <a:ext cx="1607040" cy="0"/>
          </a:xfrm>
          <a:prstGeom prst="line">
            <a:avLst/>
          </a:prstGeom>
          <a:ln w="25560">
            <a:solidFill>
              <a:srgbClr val="93C01E"/>
            </a:solidFill>
            <a:round/>
          </a:ln>
        </p:spPr>
      </p:sp>
      <p:sp>
        <p:nvSpPr>
          <p:cNvPr id="101" name="CustomShape 17"/>
          <p:cNvSpPr/>
          <p:nvPr/>
        </p:nvSpPr>
        <p:spPr>
          <a:xfrm>
            <a:off x="1090481" y="1301143"/>
            <a:ext cx="5066239" cy="39528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ca-ES" sz="2000" dirty="0">
                <a:solidFill>
                  <a:srgbClr val="808080"/>
                </a:solidFill>
                <a:latin typeface="Verdana"/>
              </a:rPr>
              <a:t>Mecanismes de reacció</a:t>
            </a:r>
            <a:endParaRPr dirty="0"/>
          </a:p>
        </p:txBody>
      </p:sp>
      <p:sp>
        <p:nvSpPr>
          <p:cNvPr id="22" name="CustomShape 1"/>
          <p:cNvSpPr/>
          <p:nvPr/>
        </p:nvSpPr>
        <p:spPr>
          <a:xfrm>
            <a:off x="0" y="6515640"/>
            <a:ext cx="9187920" cy="329760"/>
          </a:xfrm>
          <a:prstGeom prst="rect">
            <a:avLst/>
          </a:prstGeom>
          <a:solidFill>
            <a:srgbClr val="BFBFBF"/>
          </a:solidFill>
          <a:ln w="9360">
            <a:noFill/>
          </a:ln>
        </p:spPr>
      </p:sp>
      <p:sp>
        <p:nvSpPr>
          <p:cNvPr id="23" name="CustomShape 2"/>
          <p:cNvSpPr/>
          <p:nvPr/>
        </p:nvSpPr>
        <p:spPr>
          <a:xfrm>
            <a:off x="2949480" y="6552360"/>
            <a:ext cx="3374640" cy="61128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pPr algn="ctr">
              <a:lnSpc>
                <a:spcPct val="100000"/>
              </a:lnSpc>
            </a:pPr>
            <a:r>
              <a:rPr lang="ca-ES" sz="1000">
                <a:solidFill>
                  <a:srgbClr val="000000"/>
                </a:solidFill>
                <a:latin typeface="Verdana"/>
              </a:rPr>
              <a:t>© McGraw-Hill</a:t>
            </a:r>
            <a:endParaRPr/>
          </a:p>
        </p:txBody>
      </p:sp>
      <p:sp>
        <p:nvSpPr>
          <p:cNvPr id="15" name="CustomShape 3">
            <a:extLst>
              <a:ext uri="{FF2B5EF4-FFF2-40B4-BE49-F238E27FC236}">
                <a16:creationId xmlns:a16="http://schemas.microsoft.com/office/drawing/2014/main" id="{F7CCFFB0-7107-4601-9D76-043F458BD1E4}"/>
              </a:ext>
            </a:extLst>
          </p:cNvPr>
          <p:cNvSpPr/>
          <p:nvPr/>
        </p:nvSpPr>
        <p:spPr>
          <a:xfrm>
            <a:off x="6215074" y="718603"/>
            <a:ext cx="2366640" cy="394405"/>
          </a:xfrm>
          <a:prstGeom prst="rect">
            <a:avLst/>
          </a:prstGeom>
          <a:noFill/>
          <a:ln>
            <a:noFill/>
          </a:ln>
        </p:spPr>
        <p:txBody>
          <a:bodyPr wrap="none" lIns="90000" tIns="45000" rIns="90000" bIns="45000"/>
          <a:lstStyle/>
          <a:p>
            <a:pPr>
              <a:lnSpc>
                <a:spcPct val="100000"/>
              </a:lnSpc>
            </a:pPr>
            <a:r>
              <a:rPr lang="ca-ES" sz="1400" dirty="0">
                <a:solidFill>
                  <a:schemeClr val="bg1"/>
                </a:solidFill>
                <a:latin typeface="Verdana"/>
              </a:rPr>
              <a:t>Cinètica química</a:t>
            </a:r>
            <a:endParaRPr sz="1400" dirty="0">
              <a:solidFill>
                <a:schemeClr val="bg1"/>
              </a:solidFill>
            </a:endParaRPr>
          </a:p>
        </p:txBody>
      </p:sp>
      <p:graphicFrame>
        <p:nvGraphicFramePr>
          <p:cNvPr id="18" name="Tabla 17">
            <a:extLst>
              <a:ext uri="{FF2B5EF4-FFF2-40B4-BE49-F238E27FC236}">
                <a16:creationId xmlns:a16="http://schemas.microsoft.com/office/drawing/2014/main" id="{27395466-3B99-421F-BDB5-5A83F631E72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48712703"/>
              </p:ext>
            </p:extLst>
          </p:nvPr>
        </p:nvGraphicFramePr>
        <p:xfrm>
          <a:off x="588921" y="1843996"/>
          <a:ext cx="7591542" cy="2266879"/>
        </p:xfrm>
        <a:graphic>
          <a:graphicData uri="http://schemas.openxmlformats.org/drawingml/2006/table">
            <a:tbl>
              <a:tblPr/>
              <a:tblGrid>
                <a:gridCol w="759154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1031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ＭＳ Ｐゴシック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ＭＳ Ｐゴシック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ＭＳ Ｐゴシック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ＭＳ Ｐゴシック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ＭＳ Ｐゴシック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ＭＳ Ｐゴシック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ＭＳ Ｐゴシック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ＭＳ Ｐゴシック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ＭＳ Ｐゴシック"/>
                        </a:defRPr>
                      </a:lvl9pPr>
                    </a:lstStyle>
                    <a:p>
                      <a:pPr marL="0" marR="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ca-E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Mecanisme de reacció</a:t>
                      </a:r>
                    </a:p>
                  </a:txBody>
                  <a:tcPr marL="91441" marR="91441" marT="45727" marB="45727" horzOverflow="overflow">
                    <a:lnL w="6350" cap="flat" cmpd="sng" algn="ctr">
                      <a:solidFill>
                        <a:srgbClr val="9ACC3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ACC3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ACC3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ACC3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ACC3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6273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ＭＳ Ｐゴシック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ＭＳ Ｐゴシック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ＭＳ Ｐゴシック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ＭＳ Ｐゴシック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ＭＳ Ｐゴシック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ＭＳ Ｐゴシック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ＭＳ Ｐゴシック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ＭＳ Ｐゴシック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ＭＳ Ｐゴシック"/>
                        </a:defRPr>
                      </a:lvl9pPr>
                    </a:lstStyle>
                    <a:p>
                      <a:pPr marL="0" indent="0" algn="just">
                        <a:lnSpc>
                          <a:spcPct val="120000"/>
                        </a:lnSpc>
                        <a:buFont typeface="Arial" panose="020B0604020202020204" pitchFamily="34" charset="0"/>
                        <a:buNone/>
                      </a:pPr>
                      <a:r>
                        <a:rPr kumimoji="0" lang="es-ES" sz="14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El </a:t>
                      </a:r>
                      <a:r>
                        <a:rPr kumimoji="0" lang="es-ES" sz="1400" b="1" i="0" u="none" strike="noStrike" kern="1200" cap="none" normalizeH="0" baseline="0" dirty="0" err="1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mecanisme</a:t>
                      </a:r>
                      <a:r>
                        <a:rPr kumimoji="0" lang="es-ES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 </a:t>
                      </a:r>
                      <a:r>
                        <a:rPr kumimoji="0" lang="es-ES" sz="1400" b="1" i="0" u="none" strike="noStrike" kern="1200" cap="none" normalizeH="0" baseline="0" dirty="0" err="1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d’una</a:t>
                      </a:r>
                      <a:r>
                        <a:rPr kumimoji="0" lang="es-ES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 </a:t>
                      </a:r>
                      <a:r>
                        <a:rPr kumimoji="0" lang="es-ES" sz="1400" b="1" i="0" u="none" strike="noStrike" kern="1200" cap="none" normalizeH="0" baseline="0" dirty="0" err="1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reacció</a:t>
                      </a:r>
                      <a:r>
                        <a:rPr kumimoji="0" lang="es-ES" sz="14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 </a:t>
                      </a:r>
                      <a:r>
                        <a:rPr kumimoji="0" lang="es-ES" sz="1400" b="0" i="0" u="none" strike="noStrike" kern="1200" cap="none" normalizeH="0" baseline="0" dirty="0" err="1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és</a:t>
                      </a:r>
                      <a:r>
                        <a:rPr kumimoji="0" lang="es-ES" sz="14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 la </a:t>
                      </a:r>
                      <a:r>
                        <a:rPr kumimoji="0" lang="es-ES" sz="1400" b="0" i="0" u="none" strike="noStrike" kern="1200" cap="none" normalizeH="0" baseline="0" dirty="0" err="1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seqüència</a:t>
                      </a:r>
                      <a:r>
                        <a:rPr kumimoji="0" lang="es-ES" sz="14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 de </a:t>
                      </a:r>
                      <a:r>
                        <a:rPr kumimoji="0" lang="es-ES" sz="1400" b="0" i="0" u="none" strike="noStrike" kern="1200" cap="none" normalizeH="0" baseline="0" dirty="0" err="1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xocs</a:t>
                      </a:r>
                      <a:r>
                        <a:rPr kumimoji="0" lang="es-ES" sz="14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 </a:t>
                      </a:r>
                      <a:r>
                        <a:rPr kumimoji="0" lang="es-ES" sz="1400" b="0" i="0" u="none" strike="noStrike" kern="1200" cap="none" normalizeH="0" baseline="0" dirty="0" err="1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intermoleculars</a:t>
                      </a:r>
                      <a:r>
                        <a:rPr kumimoji="0" lang="es-ES" sz="14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 i </a:t>
                      </a:r>
                      <a:r>
                        <a:rPr kumimoji="0" lang="es-ES" sz="1400" b="0" i="0" u="none" strike="noStrike" kern="1200" cap="none" normalizeH="0" baseline="0" dirty="0" err="1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descomposicions</a:t>
                      </a:r>
                      <a:r>
                        <a:rPr kumimoji="0" lang="es-ES" sz="14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 que té </a:t>
                      </a:r>
                      <a:r>
                        <a:rPr kumimoji="0" lang="es-ES" sz="1400" b="0" i="0" u="none" strike="noStrike" kern="1200" cap="none" normalizeH="0" baseline="0" dirty="0" err="1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lloc</a:t>
                      </a:r>
                      <a:r>
                        <a:rPr kumimoji="0" lang="es-ES" sz="14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 a escala molecular.</a:t>
                      </a:r>
                    </a:p>
                    <a:p>
                      <a:pPr marL="0" indent="0" algn="just">
                        <a:lnSpc>
                          <a:spcPct val="120000"/>
                        </a:lnSpc>
                        <a:buFont typeface="Arial" panose="020B0604020202020204" pitchFamily="34" charset="0"/>
                        <a:buNone/>
                      </a:pPr>
                      <a:r>
                        <a:rPr kumimoji="0" lang="es-ES" sz="14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De </a:t>
                      </a:r>
                      <a:r>
                        <a:rPr kumimoji="0" lang="es-ES" sz="1400" b="0" i="0" u="none" strike="noStrike" kern="1200" cap="none" normalizeH="0" baseline="0" dirty="0" err="1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vegades</a:t>
                      </a:r>
                      <a:r>
                        <a:rPr kumimoji="0" lang="es-ES" sz="14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 les </a:t>
                      </a:r>
                      <a:r>
                        <a:rPr kumimoji="0" lang="es-ES" sz="1400" b="0" i="0" u="none" strike="noStrike" kern="1200" cap="none" normalizeH="0" baseline="0" dirty="0" err="1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reaccions</a:t>
                      </a:r>
                      <a:r>
                        <a:rPr kumimoji="0" lang="es-ES" sz="14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 es donen en una sola etapa. </a:t>
                      </a:r>
                      <a:r>
                        <a:rPr kumimoji="0" lang="es-ES" sz="1400" b="0" i="0" u="none" strike="noStrike" kern="1200" cap="none" normalizeH="0" baseline="0" dirty="0" err="1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Però</a:t>
                      </a:r>
                      <a:r>
                        <a:rPr kumimoji="0" lang="es-ES" sz="14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 </a:t>
                      </a:r>
                      <a:r>
                        <a:rPr kumimoji="0" lang="es-ES" sz="1400" b="0" i="0" u="none" strike="noStrike" kern="1200" cap="none" normalizeH="0" baseline="0" dirty="0" err="1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molt</a:t>
                      </a:r>
                      <a:r>
                        <a:rPr kumimoji="0" lang="es-ES" sz="14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 </a:t>
                      </a:r>
                      <a:r>
                        <a:rPr kumimoji="0" lang="es-ES" sz="1400" b="0" i="0" u="none" strike="noStrike" kern="1200" cap="none" normalizeH="0" baseline="0" dirty="0" err="1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sovint</a:t>
                      </a:r>
                      <a:r>
                        <a:rPr kumimoji="0" lang="es-ES" sz="14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 hi ha </a:t>
                      </a:r>
                      <a:r>
                        <a:rPr kumimoji="0" lang="es-ES" sz="1400" b="0" i="0" u="none" strike="noStrike" kern="1200" cap="none" normalizeH="0" baseline="0" dirty="0" err="1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algunes</a:t>
                      </a:r>
                      <a:r>
                        <a:rPr kumimoji="0" lang="es-ES" sz="14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 </a:t>
                      </a:r>
                      <a:r>
                        <a:rPr kumimoji="0" lang="es-ES" sz="1400" b="0" i="0" u="none" strike="noStrike" kern="1200" cap="none" normalizeH="0" baseline="0" dirty="0" err="1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eptapes</a:t>
                      </a:r>
                      <a:r>
                        <a:rPr kumimoji="0" lang="es-ES" sz="14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 </a:t>
                      </a:r>
                      <a:r>
                        <a:rPr kumimoji="0" lang="es-ES" sz="1400" b="0" i="0" u="none" strike="noStrike" kern="1200" cap="none" normalizeH="0" baseline="0" dirty="0" err="1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intermèdies</a:t>
                      </a:r>
                      <a:r>
                        <a:rPr kumimoji="0" lang="es-ES" sz="14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, </a:t>
                      </a:r>
                      <a:r>
                        <a:rPr kumimoji="0" lang="es-ES" sz="1400" b="0" i="0" u="none" strike="noStrike" kern="1200" cap="none" normalizeH="0" baseline="0" dirty="0" err="1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diverses</a:t>
                      </a:r>
                      <a:r>
                        <a:rPr kumimoji="0" lang="es-ES" sz="14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 </a:t>
                      </a:r>
                      <a:r>
                        <a:rPr kumimoji="0" lang="es-ES" sz="1400" b="0" i="0" u="none" strike="noStrike" kern="1200" cap="none" normalizeH="0" baseline="0" dirty="0" err="1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reaccions</a:t>
                      </a:r>
                      <a:r>
                        <a:rPr kumimoji="0" lang="es-ES" sz="14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 </a:t>
                      </a:r>
                      <a:r>
                        <a:rPr kumimoji="0" lang="es-ES" sz="1400" b="0" i="0" u="none" strike="noStrike" kern="1200" cap="none" normalizeH="0" baseline="0" dirty="0" err="1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parcials</a:t>
                      </a:r>
                      <a:r>
                        <a:rPr kumimoji="0" lang="es-ES" sz="14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 que donen </a:t>
                      </a:r>
                      <a:r>
                        <a:rPr kumimoji="0" lang="es-ES" sz="1400" b="0" i="0" u="none" strike="noStrike" kern="1200" cap="none" normalizeH="0" baseline="0" dirty="0" err="1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lloc</a:t>
                      </a:r>
                      <a:r>
                        <a:rPr kumimoji="0" lang="es-ES" sz="14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 a </a:t>
                      </a:r>
                      <a:r>
                        <a:rPr kumimoji="0" lang="es-ES" sz="1400" b="0" i="0" u="none" strike="noStrike" kern="1200" cap="none" normalizeH="0" baseline="0" dirty="0" err="1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diferents</a:t>
                      </a:r>
                      <a:r>
                        <a:rPr kumimoji="0" lang="es-ES" sz="14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 </a:t>
                      </a:r>
                      <a:r>
                        <a:rPr kumimoji="0" lang="es-ES" sz="1400" b="0" i="0" u="none" strike="noStrike" kern="1200" cap="none" normalizeH="0" baseline="0" dirty="0" err="1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productes</a:t>
                      </a:r>
                      <a:r>
                        <a:rPr kumimoji="0" lang="es-ES" sz="14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 </a:t>
                      </a:r>
                      <a:r>
                        <a:rPr kumimoji="0" lang="es-ES" sz="1400" b="0" i="0" u="none" strike="noStrike" kern="1200" cap="none" normalizeH="0" baseline="0" dirty="0" err="1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intermedis</a:t>
                      </a:r>
                      <a:r>
                        <a:rPr kumimoji="0" lang="es-ES" sz="14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 de la </a:t>
                      </a:r>
                      <a:r>
                        <a:rPr kumimoji="0" lang="es-ES" sz="1400" b="0" i="0" u="none" strike="noStrike" kern="1200" cap="none" normalizeH="0" baseline="0" dirty="0" err="1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reacció</a:t>
                      </a:r>
                      <a:r>
                        <a:rPr kumimoji="0" lang="es-ES" sz="14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. </a:t>
                      </a:r>
                      <a:r>
                        <a:rPr kumimoji="0" lang="es-ES" sz="1400" b="0" i="0" u="none" strike="noStrike" kern="1200" cap="none" normalizeH="0" baseline="0" dirty="0" err="1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Això</a:t>
                      </a:r>
                      <a:r>
                        <a:rPr kumimoji="0" lang="es-ES" sz="14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 </a:t>
                      </a:r>
                      <a:r>
                        <a:rPr kumimoji="0" lang="es-ES" sz="1400" b="0" i="0" u="none" strike="noStrike" kern="1200" cap="none" normalizeH="0" baseline="0" dirty="0" err="1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és</a:t>
                      </a:r>
                      <a:r>
                        <a:rPr kumimoji="0" lang="es-ES" sz="14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 </a:t>
                      </a:r>
                      <a:r>
                        <a:rPr kumimoji="0" lang="es-ES" sz="1400" b="0" i="0" u="none" strike="noStrike" kern="1200" cap="none" normalizeH="0" baseline="0" dirty="0" err="1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sempre</a:t>
                      </a:r>
                      <a:r>
                        <a:rPr kumimoji="0" lang="es-ES" sz="14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 </a:t>
                      </a:r>
                      <a:r>
                        <a:rPr kumimoji="0" lang="es-ES" sz="1400" b="0" i="0" u="none" strike="noStrike" kern="1200" cap="none" normalizeH="0" baseline="0" dirty="0" err="1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així</a:t>
                      </a:r>
                      <a:r>
                        <a:rPr kumimoji="0" lang="es-ES" sz="14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 en les </a:t>
                      </a:r>
                      <a:r>
                        <a:rPr kumimoji="0" lang="es-ES" sz="1400" b="0" i="0" u="none" strike="noStrike" kern="1200" cap="none" normalizeH="0" baseline="0" dirty="0" err="1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reaccions</a:t>
                      </a:r>
                      <a:r>
                        <a:rPr kumimoji="0" lang="es-ES" sz="14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 en </a:t>
                      </a:r>
                      <a:r>
                        <a:rPr kumimoji="0" lang="es-ES" sz="1400" b="0" i="0" u="none" strike="noStrike" kern="1200" cap="none" normalizeH="0" baseline="0" dirty="0" err="1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què</a:t>
                      </a:r>
                      <a:r>
                        <a:rPr kumimoji="0" lang="es-ES" sz="14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 </a:t>
                      </a:r>
                      <a:r>
                        <a:rPr kumimoji="0" lang="es-ES" sz="1400" b="0" i="0" u="none" strike="noStrike" kern="1200" cap="none" normalizeH="0" baseline="0" dirty="0" err="1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l’ordre</a:t>
                      </a:r>
                      <a:r>
                        <a:rPr kumimoji="0" lang="es-ES" sz="14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 global </a:t>
                      </a:r>
                      <a:r>
                        <a:rPr kumimoji="0" lang="es-ES" sz="1400" b="0" i="0" u="none" strike="noStrike" kern="1200" cap="none" normalizeH="0" baseline="0" dirty="0" err="1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és</a:t>
                      </a:r>
                      <a:r>
                        <a:rPr kumimoji="0" lang="es-ES" sz="14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 superior a 3, </a:t>
                      </a:r>
                      <a:r>
                        <a:rPr kumimoji="0" lang="es-ES" sz="1400" b="0" i="0" u="none" strike="noStrike" kern="1200" cap="none" normalizeH="0" baseline="0" dirty="0" err="1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però</a:t>
                      </a:r>
                      <a:r>
                        <a:rPr kumimoji="0" lang="es-ES" sz="14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 també </a:t>
                      </a:r>
                      <a:r>
                        <a:rPr kumimoji="0" lang="es-ES" sz="1400" b="0" i="0" u="none" strike="noStrike" kern="1200" cap="none" normalizeH="0" baseline="0" dirty="0" err="1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ocorre</a:t>
                      </a:r>
                      <a:r>
                        <a:rPr kumimoji="0" lang="es-ES" sz="14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 en </a:t>
                      </a:r>
                      <a:r>
                        <a:rPr kumimoji="0" lang="es-ES" sz="1400" b="0" i="0" u="none" strike="noStrike" kern="1200" cap="none" normalizeH="0" baseline="0" dirty="0" err="1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reaccions</a:t>
                      </a:r>
                      <a:r>
                        <a:rPr kumimoji="0" lang="es-ES" sz="14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 </a:t>
                      </a:r>
                      <a:r>
                        <a:rPr kumimoji="0" lang="es-ES" sz="1400" b="0" i="0" u="none" strike="noStrike" kern="1200" cap="none" normalizeH="0" baseline="0" dirty="0" err="1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amb</a:t>
                      </a:r>
                      <a:r>
                        <a:rPr kumimoji="0" lang="es-ES" sz="14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 un </a:t>
                      </a:r>
                      <a:r>
                        <a:rPr kumimoji="0" lang="es-ES" sz="1400" b="0" i="0" u="none" strike="noStrike" kern="1200" cap="none" normalizeH="0" baseline="0" dirty="0" err="1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ordre</a:t>
                      </a:r>
                      <a:r>
                        <a:rPr kumimoji="0" lang="es-ES" sz="14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 global igual o inferior a 3.</a:t>
                      </a:r>
                    </a:p>
                  </a:txBody>
                  <a:tcPr marL="91441" marR="91441" marT="45727" marB="45727" anchor="ctr" horzOverflow="overflow">
                    <a:lnL w="6350" cap="flat" cmpd="sng" algn="ctr">
                      <a:solidFill>
                        <a:srgbClr val="9ACC3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ACC3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ACC3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ACC3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19" name="Tabla 17">
            <a:extLst>
              <a:ext uri="{FF2B5EF4-FFF2-40B4-BE49-F238E27FC236}">
                <a16:creationId xmlns:a16="http://schemas.microsoft.com/office/drawing/2014/main" id="{61F16ACA-15C8-4158-8138-6494EB46EEB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41415557"/>
              </p:ext>
            </p:extLst>
          </p:nvPr>
        </p:nvGraphicFramePr>
        <p:xfrm>
          <a:off x="588921" y="4238668"/>
          <a:ext cx="7591542" cy="1900729"/>
        </p:xfrm>
        <a:graphic>
          <a:graphicData uri="http://schemas.openxmlformats.org/drawingml/2006/table">
            <a:tbl>
              <a:tblPr/>
              <a:tblGrid>
                <a:gridCol w="759154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44433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ＭＳ Ｐゴシック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ＭＳ Ｐゴシック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ＭＳ Ｐゴシック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ＭＳ Ｐゴシック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ＭＳ Ｐゴシック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ＭＳ Ｐゴシック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ＭＳ Ｐゴシック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ＭＳ Ｐゴシック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ＭＳ Ｐゴシック"/>
                        </a:defRPr>
                      </a:lvl9pPr>
                    </a:lstStyle>
                    <a:p>
                      <a:pPr marL="0" marR="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ca-E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Etapa determinant de la velocitat</a:t>
                      </a:r>
                    </a:p>
                  </a:txBody>
                  <a:tcPr marL="91441" marR="91441" marT="45727" marB="45727" horzOverflow="overflow">
                    <a:lnL w="6350" cap="flat" cmpd="sng" algn="ctr">
                      <a:solidFill>
                        <a:srgbClr val="9ACC3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ACC3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ACC3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ACC3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ACC3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5629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ＭＳ Ｐゴシック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ＭＳ Ｐゴシック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ＭＳ Ｐゴシック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ＭＳ Ｐゴシック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ＭＳ Ｐゴシック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ＭＳ Ｐゴシック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ＭＳ Ｐゴシック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ＭＳ Ｐゴシック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  <a:ea typeface="ＭＳ Ｐゴシック"/>
                        </a:defRPr>
                      </a:lvl9pPr>
                    </a:lstStyle>
                    <a:p>
                      <a:pPr marL="0" marR="0" lvl="0" indent="0" algn="just" defTabSz="914400" rtl="0" eaLnBrk="1" fontAlgn="auto" latinLnBrk="0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kumimoji="0" lang="es-ES" sz="14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En </a:t>
                      </a:r>
                      <a:r>
                        <a:rPr kumimoji="0" lang="es-ES" sz="1400" b="0" i="0" u="none" strike="noStrike" kern="1200" cap="none" normalizeH="0" baseline="0" dirty="0" err="1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qualsevol</a:t>
                      </a:r>
                      <a:r>
                        <a:rPr kumimoji="0" lang="es-ES" sz="14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 </a:t>
                      </a:r>
                      <a:r>
                        <a:rPr kumimoji="0" lang="es-ES" sz="1400" b="0" i="0" u="none" strike="noStrike" kern="1200" cap="none" normalizeH="0" baseline="0" dirty="0" err="1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reacció</a:t>
                      </a:r>
                      <a:r>
                        <a:rPr kumimoji="0" lang="es-ES" sz="14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 química que es </a:t>
                      </a:r>
                      <a:r>
                        <a:rPr kumimoji="0" lang="es-ES" sz="1400" b="0" i="0" u="none" strike="noStrike" kern="1200" cap="none" normalizeH="0" baseline="0" dirty="0" err="1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produeixi</a:t>
                      </a:r>
                      <a:r>
                        <a:rPr kumimoji="0" lang="es-ES" sz="14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 </a:t>
                      </a:r>
                      <a:r>
                        <a:rPr kumimoji="0" lang="es-ES" sz="1400" b="0" i="0" u="none" strike="noStrike" kern="1200" cap="none" normalizeH="0" baseline="0" dirty="0" err="1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mitjançant</a:t>
                      </a:r>
                      <a:r>
                        <a:rPr kumimoji="0" lang="es-ES" sz="14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 un </a:t>
                      </a:r>
                      <a:r>
                        <a:rPr kumimoji="0" lang="es-ES" sz="1400" b="0" i="0" u="none" strike="noStrike" kern="1200" cap="none" normalizeH="0" baseline="0" dirty="0" err="1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mecanisme</a:t>
                      </a:r>
                      <a:r>
                        <a:rPr kumimoji="0" lang="es-ES" sz="14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 </a:t>
                      </a:r>
                      <a:r>
                        <a:rPr kumimoji="0" lang="es-ES" sz="1400" b="0" i="0" u="none" strike="noStrike" kern="1200" cap="none" normalizeH="0" baseline="0" dirty="0" err="1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complicat</a:t>
                      </a:r>
                      <a:r>
                        <a:rPr kumimoji="0" lang="es-ES" sz="14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 de </a:t>
                      </a:r>
                      <a:r>
                        <a:rPr kumimoji="0" lang="es-ES" sz="1400" b="0" i="0" u="none" strike="noStrike" kern="1200" cap="none" normalizeH="0" baseline="0" dirty="0" err="1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reaccions</a:t>
                      </a:r>
                      <a:r>
                        <a:rPr kumimoji="0" lang="es-ES" sz="14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 </a:t>
                      </a:r>
                      <a:r>
                        <a:rPr kumimoji="0" lang="es-ES" sz="1400" b="0" i="0" u="none" strike="noStrike" kern="1200" cap="none" normalizeH="0" baseline="0" dirty="0" err="1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parcials</a:t>
                      </a:r>
                      <a:r>
                        <a:rPr kumimoji="0" lang="es-ES" sz="14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, el </a:t>
                      </a:r>
                      <a:r>
                        <a:rPr kumimoji="0" lang="es-ES" sz="1400" b="0" i="0" u="none" strike="noStrike" kern="1200" cap="none" normalizeH="0" baseline="0" dirty="0" err="1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pas</a:t>
                      </a:r>
                      <a:r>
                        <a:rPr kumimoji="0" lang="es-ES" sz="14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 que determina la </a:t>
                      </a:r>
                      <a:r>
                        <a:rPr kumimoji="0" lang="es-ES" sz="1400" b="0" i="0" u="none" strike="noStrike" kern="1200" cap="none" normalizeH="0" baseline="0" dirty="0" err="1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velocitat</a:t>
                      </a:r>
                      <a:r>
                        <a:rPr kumimoji="0" lang="es-ES" sz="14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 de la </a:t>
                      </a:r>
                      <a:r>
                        <a:rPr kumimoji="0" lang="es-ES" sz="1400" b="0" i="0" u="none" strike="noStrike" kern="1200" cap="none" normalizeH="0" baseline="0" dirty="0" err="1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reacció</a:t>
                      </a:r>
                      <a:r>
                        <a:rPr kumimoji="0" lang="es-ES" sz="14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 </a:t>
                      </a:r>
                      <a:r>
                        <a:rPr kumimoji="0" lang="es-ES" sz="1400" b="0" i="0" u="none" strike="noStrike" kern="1200" cap="none" normalizeH="0" baseline="0" dirty="0" err="1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és</a:t>
                      </a:r>
                      <a:r>
                        <a:rPr kumimoji="0" lang="es-ES" sz="14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 el de la </a:t>
                      </a:r>
                      <a:r>
                        <a:rPr kumimoji="0" lang="es-ES" sz="1400" b="1" i="0" u="none" strike="noStrike" kern="1200" cap="none" normalizeH="0" baseline="0" dirty="0" err="1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reacció</a:t>
                      </a:r>
                      <a:r>
                        <a:rPr kumimoji="0" lang="es-ES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 </a:t>
                      </a:r>
                      <a:r>
                        <a:rPr kumimoji="0" lang="es-ES" sz="1400" b="1" i="0" u="none" strike="noStrike" kern="1200" cap="none" normalizeH="0" baseline="0" dirty="0" err="1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més</a:t>
                      </a:r>
                      <a:r>
                        <a:rPr kumimoji="0" lang="es-ES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 lenta</a:t>
                      </a:r>
                      <a:r>
                        <a:rPr kumimoji="0" lang="es-ES" sz="14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, que per </a:t>
                      </a:r>
                      <a:r>
                        <a:rPr kumimoji="0" lang="es-ES" sz="1400" b="0" i="0" u="none" strike="noStrike" kern="1200" cap="none" normalizeH="0" baseline="0" dirty="0" err="1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això</a:t>
                      </a:r>
                      <a:r>
                        <a:rPr kumimoji="0" lang="es-ES" sz="14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 </a:t>
                      </a:r>
                      <a:r>
                        <a:rPr kumimoji="0" lang="es-ES" sz="1400" b="0" i="0" u="none" strike="noStrike" kern="1200" cap="none" normalizeH="0" baseline="0" dirty="0" err="1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s’anomena</a:t>
                      </a:r>
                      <a:r>
                        <a:rPr kumimoji="0" lang="es-ES" sz="14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 </a:t>
                      </a:r>
                      <a:r>
                        <a:rPr kumimoji="0" lang="es-ES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etapa </a:t>
                      </a:r>
                      <a:r>
                        <a:rPr kumimoji="0" lang="es-ES" sz="1400" b="1" i="0" u="none" strike="noStrike" kern="1200" cap="none" normalizeH="0" baseline="0" dirty="0" err="1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determinant</a:t>
                      </a:r>
                      <a:r>
                        <a:rPr kumimoji="0" lang="es-ES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 de la </a:t>
                      </a:r>
                      <a:r>
                        <a:rPr kumimoji="0" lang="es-ES" sz="1400" b="1" i="0" u="none" strike="noStrike" kern="1200" cap="none" normalizeH="0" baseline="0" dirty="0" err="1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velocitat</a:t>
                      </a:r>
                      <a:r>
                        <a:rPr kumimoji="0" lang="es-ES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.</a:t>
                      </a: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kumimoji="0" lang="es-ES" sz="1400" b="0" i="0" u="none" strike="noStrike" kern="1200" cap="none" normalizeH="0" baseline="0" dirty="0" err="1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L’etapa</a:t>
                      </a:r>
                      <a:r>
                        <a:rPr kumimoji="0" lang="es-ES" sz="14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 </a:t>
                      </a:r>
                      <a:r>
                        <a:rPr kumimoji="0" lang="es-ES" sz="1400" b="0" i="0" u="none" strike="noStrike" kern="1200" cap="none" normalizeH="0" baseline="0" dirty="0" err="1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més</a:t>
                      </a:r>
                      <a:r>
                        <a:rPr kumimoji="0" lang="es-ES" sz="14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 lenta </a:t>
                      </a:r>
                      <a:r>
                        <a:rPr kumimoji="0" lang="es-ES" sz="1400" b="0" i="0" u="none" strike="noStrike" kern="1200" cap="none" normalizeH="0" baseline="0" dirty="0" err="1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és</a:t>
                      </a:r>
                      <a:r>
                        <a:rPr kumimoji="0" lang="es-ES" sz="14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 la que té </a:t>
                      </a:r>
                      <a:r>
                        <a:rPr kumimoji="0" lang="es-ES" sz="1400" b="0" i="0" u="none" strike="noStrike" kern="1200" cap="none" normalizeH="0" baseline="0" dirty="0" err="1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l’</a:t>
                      </a:r>
                      <a:r>
                        <a:rPr kumimoji="0" lang="es-ES" sz="1400" b="1" i="0" u="none" strike="noStrike" kern="1200" cap="none" normalizeH="0" baseline="0" dirty="0" err="1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energia</a:t>
                      </a:r>
                      <a:r>
                        <a:rPr kumimoji="0" lang="es-ES" sz="14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 </a:t>
                      </a:r>
                      <a:r>
                        <a:rPr kumimoji="0" lang="es-ES" sz="1400" b="1" i="0" u="none" strike="noStrike" kern="1200" cap="none" normalizeH="0" baseline="0" dirty="0" err="1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d’activació</a:t>
                      </a:r>
                      <a:r>
                        <a:rPr kumimoji="0" lang="es-ES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 </a:t>
                      </a:r>
                      <a:r>
                        <a:rPr kumimoji="0" lang="es-ES" sz="1400" b="1" i="0" u="none" strike="noStrike" kern="1200" cap="none" normalizeH="0" baseline="0" dirty="0" err="1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més</a:t>
                      </a:r>
                      <a:r>
                        <a:rPr kumimoji="0" lang="es-ES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 alta</a:t>
                      </a:r>
                      <a:r>
                        <a:rPr kumimoji="0" lang="es-ES" sz="14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.</a:t>
                      </a:r>
                    </a:p>
                  </a:txBody>
                  <a:tcPr marL="91441" marR="91441" marT="45727" marB="45727" anchor="ctr" horzOverflow="overflow">
                    <a:lnL w="6350" cap="flat" cmpd="sng" algn="ctr">
                      <a:solidFill>
                        <a:srgbClr val="9ACC3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ACC3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ACC3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ACC3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</p:cSld>
  <p:clrMapOvr>
    <a:masterClrMapping/>
  </p:clrMapOvr>
  <p:transition spd="med"/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1365</TotalTime>
  <Words>1057</Words>
  <Application>Microsoft Office PowerPoint</Application>
  <PresentationFormat>Presentació en pantalla (4:3)</PresentationFormat>
  <Paragraphs>124</Paragraphs>
  <Slides>9</Slides>
  <Notes>0</Notes>
  <HiddenSlides>0</HiddenSlides>
  <MMClips>0</MMClips>
  <ScaleCrop>false</ScaleCrop>
  <HeadingPairs>
    <vt:vector size="6" baseType="variant">
      <vt:variant>
        <vt:lpstr>Tipus de lletra utilitzats</vt:lpstr>
      </vt:variant>
      <vt:variant>
        <vt:i4>4</vt:i4>
      </vt:variant>
      <vt:variant>
        <vt:lpstr>Tema</vt:lpstr>
      </vt:variant>
      <vt:variant>
        <vt:i4>2</vt:i4>
      </vt:variant>
      <vt:variant>
        <vt:lpstr>Títols de les diapositives</vt:lpstr>
      </vt:variant>
      <vt:variant>
        <vt:i4>9</vt:i4>
      </vt:variant>
    </vt:vector>
  </HeadingPairs>
  <TitlesOfParts>
    <vt:vector size="15" baseType="lpstr">
      <vt:lpstr>Arial</vt:lpstr>
      <vt:lpstr>Calibri</vt:lpstr>
      <vt:lpstr>StarSymbol</vt:lpstr>
      <vt:lpstr>Verdana</vt:lpstr>
      <vt:lpstr>Office Theme</vt:lpstr>
      <vt:lpstr>Office Theme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Portatil</dc:creator>
  <cp:lastModifiedBy>Lluís Ribas Duran</cp:lastModifiedBy>
  <cp:revision>152</cp:revision>
  <dcterms:modified xsi:type="dcterms:W3CDTF">2025-11-05T19:07:09Z</dcterms:modified>
</cp:coreProperties>
</file>