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73" r:id="rId5"/>
    <p:sldId id="276" r:id="rId6"/>
    <p:sldId id="274" r:id="rId7"/>
    <p:sldId id="277" r:id="rId8"/>
    <p:sldId id="279" r:id="rId9"/>
    <p:sldId id="281" r:id="rId10"/>
    <p:sldId id="280" r:id="rId11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D4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 mitjà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Imagen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37 Imagen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6" name="75 Imagen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76 Imagen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a-ES" sz="4400">
                <a:solidFill>
                  <a:srgbClr val="000000"/>
                </a:solidFill>
                <a:latin typeface="Calibri"/>
              </a:rPr>
              <a:t>Feu clic per editar el format del text del títolHaga clic para modificar el estilo de título del patrón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a-ES" sz="1200">
                <a:solidFill>
                  <a:srgbClr val="8B8B8B"/>
                </a:solidFill>
                <a:latin typeface="Calibri"/>
              </a:rPr>
              <a:t>18/02/17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0945526-1BFE-43ED-9768-4389BDBB027D}" type="slidenum">
              <a:rPr lang="ca-ES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a-ES" sz="3200">
                <a:latin typeface="Calibri"/>
              </a:rPr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 sz="2400">
                <a:latin typeface="Calibri"/>
              </a:rPr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 sz="2000">
                <a:latin typeface="Calibri"/>
              </a:rPr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 sz="2000">
                <a:latin typeface="Calibri"/>
              </a:rPr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 sz="2000">
                <a:latin typeface="Calibri"/>
              </a:rPr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 sz="2000">
                <a:latin typeface="Calibri"/>
              </a:rPr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 sz="2000">
                <a:latin typeface="Calibri"/>
              </a:rPr>
              <a:t>Setè nivell d'esquema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a-ES" sz="4400">
                <a:solidFill>
                  <a:srgbClr val="000000"/>
                </a:solidFill>
                <a:latin typeface="Calibri"/>
              </a:rPr>
              <a:t>Feu clic per editar el format del text del títolHaga clic para modificar el estilo de título del patrón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Sisè nivell d'esquema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a-ES" sz="3200">
                <a:solidFill>
                  <a:srgbClr val="000000"/>
                </a:solidFill>
                <a:latin typeface="Calibri"/>
              </a:rPr>
              <a:t>Setè nivell d'esquemaHaga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ca-ES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ca-ES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ca-ES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ca-ES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a-ES" sz="1200">
                <a:solidFill>
                  <a:srgbClr val="8B8B8B"/>
                </a:solidFill>
                <a:latin typeface="Calibri"/>
              </a:rPr>
              <a:t>18/02/17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1C5DF98-E6B6-403B-94CE-9A69637DA423}" type="slidenum">
              <a:rPr lang="ca-ES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Imagen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1760" y="3304440"/>
            <a:ext cx="6208560" cy="1595520"/>
          </a:xfrm>
          <a:prstGeom prst="rect">
            <a:avLst/>
          </a:prstGeom>
          <a:ln>
            <a:noFill/>
          </a:ln>
        </p:spPr>
      </p:pic>
      <p:pic>
        <p:nvPicPr>
          <p:cNvPr id="79" name="Imagen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71934" y="1571612"/>
            <a:ext cx="1212840" cy="1212840"/>
          </a:xfrm>
          <a:prstGeom prst="rect">
            <a:avLst/>
          </a:prstGeom>
          <a:ln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0" y="652788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81" name="CustomShape 2"/>
          <p:cNvSpPr/>
          <p:nvPr/>
        </p:nvSpPr>
        <p:spPr>
          <a:xfrm>
            <a:off x="2949480" y="656460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sp>
        <p:nvSpPr>
          <p:cNvPr id="82" name="CustomShape 3"/>
          <p:cNvSpPr/>
          <p:nvPr/>
        </p:nvSpPr>
        <p:spPr>
          <a:xfrm>
            <a:off x="3071802" y="4071942"/>
            <a:ext cx="2366640" cy="5778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400" dirty="0">
                <a:solidFill>
                  <a:srgbClr val="000000"/>
                </a:solidFill>
                <a:latin typeface="Verdana"/>
              </a:rPr>
              <a:t>Cinètica química</a:t>
            </a:r>
            <a:endParaRPr sz="2400" dirty="0"/>
          </a:p>
        </p:txBody>
      </p:sp>
      <p:sp>
        <p:nvSpPr>
          <p:cNvPr id="7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8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12">
            <a:extLst>
              <a:ext uri="{FF2B5EF4-FFF2-40B4-BE49-F238E27FC236}">
                <a16:creationId xmlns:a16="http://schemas.microsoft.com/office/drawing/2014/main" id="{42886525-6051-45D3-9368-1ADE7E30167E}"/>
              </a:ext>
            </a:extLst>
          </p:cNvPr>
          <p:cNvSpPr/>
          <p:nvPr/>
        </p:nvSpPr>
        <p:spPr>
          <a:xfrm>
            <a:off x="728160" y="357532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5" name="CustomShape 1"/>
          <p:cNvSpPr/>
          <p:nvPr/>
        </p:nvSpPr>
        <p:spPr>
          <a:xfrm>
            <a:off x="735840" y="173304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799200" y="178308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87" name="Line 3"/>
          <p:cNvSpPr/>
          <p:nvPr/>
        </p:nvSpPr>
        <p:spPr>
          <a:xfrm>
            <a:off x="1237680" y="218916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89" name="CustomShape 5"/>
          <p:cNvSpPr/>
          <p:nvPr/>
        </p:nvSpPr>
        <p:spPr>
          <a:xfrm>
            <a:off x="1289880" y="1823922"/>
            <a:ext cx="4925194" cy="4838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Velocitat de reacció</a:t>
            </a:r>
            <a:endParaRPr dirty="0"/>
          </a:p>
        </p:txBody>
      </p:sp>
      <p:sp>
        <p:nvSpPr>
          <p:cNvPr id="90" name="CustomShape 6"/>
          <p:cNvSpPr/>
          <p:nvPr/>
        </p:nvSpPr>
        <p:spPr>
          <a:xfrm>
            <a:off x="735840" y="232812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1" name="CustomShape 7"/>
          <p:cNvSpPr/>
          <p:nvPr/>
        </p:nvSpPr>
        <p:spPr>
          <a:xfrm>
            <a:off x="799200" y="237780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2" name="Line 8"/>
          <p:cNvSpPr/>
          <p:nvPr/>
        </p:nvSpPr>
        <p:spPr>
          <a:xfrm>
            <a:off x="1237680" y="278424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93" name="CustomShape 9"/>
          <p:cNvSpPr/>
          <p:nvPr/>
        </p:nvSpPr>
        <p:spPr>
          <a:xfrm>
            <a:off x="735840" y="292284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779400" y="298309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5" name="Line 11"/>
          <p:cNvSpPr/>
          <p:nvPr/>
        </p:nvSpPr>
        <p:spPr>
          <a:xfrm>
            <a:off x="1237680" y="337896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96" name="CustomShape 12"/>
          <p:cNvSpPr/>
          <p:nvPr/>
        </p:nvSpPr>
        <p:spPr>
          <a:xfrm>
            <a:off x="721726" y="422424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7" name="CustomShape 13"/>
          <p:cNvSpPr/>
          <p:nvPr/>
        </p:nvSpPr>
        <p:spPr>
          <a:xfrm>
            <a:off x="779400" y="362590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8" name="Line 14"/>
          <p:cNvSpPr/>
          <p:nvPr/>
        </p:nvSpPr>
        <p:spPr>
          <a:xfrm>
            <a:off x="1237680" y="4025736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99" name="CustomShape 15"/>
          <p:cNvSpPr/>
          <p:nvPr/>
        </p:nvSpPr>
        <p:spPr>
          <a:xfrm>
            <a:off x="1295280" y="2426040"/>
            <a:ext cx="6373064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Teoria de les col·lisions</a:t>
            </a:r>
            <a:endParaRPr lang="ca-ES" dirty="0"/>
          </a:p>
        </p:txBody>
      </p:sp>
      <p:sp>
        <p:nvSpPr>
          <p:cNvPr id="100" name="CustomShape 16"/>
          <p:cNvSpPr/>
          <p:nvPr/>
        </p:nvSpPr>
        <p:spPr>
          <a:xfrm>
            <a:off x="1282840" y="3643456"/>
            <a:ext cx="6385504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Factors que intervenen en la velocitat de reacció</a:t>
            </a:r>
            <a:endParaRPr lang="ca-ES" dirty="0"/>
          </a:p>
        </p:txBody>
      </p:sp>
      <p:sp>
        <p:nvSpPr>
          <p:cNvPr id="101" name="CustomShape 17"/>
          <p:cNvSpPr/>
          <p:nvPr/>
        </p:nvSpPr>
        <p:spPr>
          <a:xfrm>
            <a:off x="1313202" y="3034748"/>
            <a:ext cx="7051398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Teoria de l’estat de transició</a:t>
            </a:r>
            <a:endParaRPr lang="ca-ES" sz="2000"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sp>
        <p:nvSpPr>
          <p:cNvPr id="24" name="CustomShape 3"/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25" name="CustomShape 13">
            <a:extLst>
              <a:ext uri="{FF2B5EF4-FFF2-40B4-BE49-F238E27FC236}">
                <a16:creationId xmlns:a16="http://schemas.microsoft.com/office/drawing/2014/main" id="{1A13E81D-D380-47B9-AEC6-5DD2AFB4E47D}"/>
              </a:ext>
            </a:extLst>
          </p:cNvPr>
          <p:cNvSpPr/>
          <p:nvPr/>
        </p:nvSpPr>
        <p:spPr>
          <a:xfrm>
            <a:off x="779400" y="4288161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28" name="CustomShape 16">
            <a:extLst>
              <a:ext uri="{FF2B5EF4-FFF2-40B4-BE49-F238E27FC236}">
                <a16:creationId xmlns:a16="http://schemas.microsoft.com/office/drawing/2014/main" id="{73E3B091-6E29-424F-97F1-9AE058AE5787}"/>
              </a:ext>
            </a:extLst>
          </p:cNvPr>
          <p:cNvSpPr/>
          <p:nvPr/>
        </p:nvSpPr>
        <p:spPr>
          <a:xfrm>
            <a:off x="1267560" y="4288065"/>
            <a:ext cx="6215106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Mecanismes de reacció</a:t>
            </a:r>
            <a:endParaRPr dirty="0"/>
          </a:p>
        </p:txBody>
      </p:sp>
      <p:sp>
        <p:nvSpPr>
          <p:cNvPr id="29" name="Line 14">
            <a:extLst>
              <a:ext uri="{FF2B5EF4-FFF2-40B4-BE49-F238E27FC236}">
                <a16:creationId xmlns:a16="http://schemas.microsoft.com/office/drawing/2014/main" id="{ECD933B1-9B63-4A39-9C6E-C2CF3995F48B}"/>
              </a:ext>
            </a:extLst>
          </p:cNvPr>
          <p:cNvSpPr/>
          <p:nvPr/>
        </p:nvSpPr>
        <p:spPr>
          <a:xfrm>
            <a:off x="1196520" y="468527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pic>
        <p:nvPicPr>
          <p:cNvPr id="29" name="Imagen 1" descr="Sin títul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577" y="5214938"/>
            <a:ext cx="124619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CustomShape 1"/>
          <p:cNvSpPr/>
          <p:nvPr/>
        </p:nvSpPr>
        <p:spPr>
          <a:xfrm>
            <a:off x="517498" y="117462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31" name="CustomShape 2"/>
          <p:cNvSpPr/>
          <p:nvPr/>
        </p:nvSpPr>
        <p:spPr>
          <a:xfrm>
            <a:off x="580858" y="122466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32" name="Line 3"/>
          <p:cNvSpPr/>
          <p:nvPr/>
        </p:nvSpPr>
        <p:spPr>
          <a:xfrm>
            <a:off x="1019338" y="163074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33" name="CustomShape 5"/>
          <p:cNvSpPr/>
          <p:nvPr/>
        </p:nvSpPr>
        <p:spPr>
          <a:xfrm>
            <a:off x="1071538" y="1285860"/>
            <a:ext cx="4925194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Velocitat de reacció (I)</a:t>
            </a:r>
            <a:endParaRPr dirty="0"/>
          </a:p>
        </p:txBody>
      </p:sp>
      <p:sp>
        <p:nvSpPr>
          <p:cNvPr id="16" name="CustomShape 3">
            <a:extLst>
              <a:ext uri="{FF2B5EF4-FFF2-40B4-BE49-F238E27FC236}">
                <a16:creationId xmlns:a16="http://schemas.microsoft.com/office/drawing/2014/main" id="{68073E93-43CA-4D07-9EC9-9FD12618F813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graphicFrame>
        <p:nvGraphicFramePr>
          <p:cNvPr id="15" name="Tabla 2">
            <a:extLst>
              <a:ext uri="{FF2B5EF4-FFF2-40B4-BE49-F238E27FC236}">
                <a16:creationId xmlns:a16="http://schemas.microsoft.com/office/drawing/2014/main" id="{7738040A-4E8D-4FDA-AA2D-130F77BD5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90592"/>
              </p:ext>
            </p:extLst>
          </p:nvPr>
        </p:nvGraphicFramePr>
        <p:xfrm>
          <a:off x="579754" y="1855996"/>
          <a:ext cx="8082101" cy="419400"/>
        </p:xfrm>
        <a:graphic>
          <a:graphicData uri="http://schemas.openxmlformats.org/drawingml/2006/table">
            <a:tbl>
              <a:tblPr/>
              <a:tblGrid>
                <a:gridCol w="8082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9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cinètica química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estudia la velocitat de les reaccions i els factors de què depèn.</a:t>
                      </a: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a 2">
            <a:extLst>
              <a:ext uri="{FF2B5EF4-FFF2-40B4-BE49-F238E27FC236}">
                <a16:creationId xmlns:a16="http://schemas.microsoft.com/office/drawing/2014/main" id="{3BB23D1F-A8C7-4190-856E-023E42B07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117798"/>
              </p:ext>
            </p:extLst>
          </p:nvPr>
        </p:nvGraphicFramePr>
        <p:xfrm>
          <a:off x="579754" y="2477086"/>
          <a:ext cx="8082101" cy="1798370"/>
        </p:xfrm>
        <a:graphic>
          <a:graphicData uri="http://schemas.openxmlformats.org/drawingml/2006/table">
            <a:tbl>
              <a:tblPr/>
              <a:tblGrid>
                <a:gridCol w="8082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17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 de reacció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 la derivada de la concentració de qualsevol reactiu o producte respecte del temps dividida pel coeficient estequiomètric respectiu i expressada en valor absolut: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Imatge 1">
            <a:extLst>
              <a:ext uri="{FF2B5EF4-FFF2-40B4-BE49-F238E27FC236}">
                <a16:creationId xmlns:a16="http://schemas.microsoft.com/office/drawing/2014/main" id="{28498FD5-4737-4BF2-834A-9E7C0F681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304" y="3216126"/>
            <a:ext cx="4981391" cy="838704"/>
          </a:xfrm>
          <a:prstGeom prst="rect">
            <a:avLst/>
          </a:prstGeom>
        </p:spPr>
      </p:pic>
      <p:graphicFrame>
        <p:nvGraphicFramePr>
          <p:cNvPr id="18" name="Tabla 2">
            <a:extLst>
              <a:ext uri="{FF2B5EF4-FFF2-40B4-BE49-F238E27FC236}">
                <a16:creationId xmlns:a16="http://schemas.microsoft.com/office/drawing/2014/main" id="{71058F8D-9B4D-48F8-8C3B-BAC5532F7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281056"/>
              </p:ext>
            </p:extLst>
          </p:nvPr>
        </p:nvGraphicFramePr>
        <p:xfrm>
          <a:off x="579753" y="4477146"/>
          <a:ext cx="8082101" cy="1852621"/>
        </p:xfrm>
        <a:graphic>
          <a:graphicData uri="http://schemas.openxmlformats.org/drawingml/2006/table">
            <a:tbl>
              <a:tblPr/>
              <a:tblGrid>
                <a:gridCol w="8082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26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 a una reacció genèrica del tipus: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L’equació de velocitat per a la reacció és: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 què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s’anomena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constant de velocitat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α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s’anomena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ordre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 reacció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respecte del reactiu A, </a:t>
                      </a: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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 s’anomena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ordre de reacció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 respecte del reactiu B, i </a:t>
                      </a: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α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+ </a:t>
                      </a: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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 és l’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ordre total de reacció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  <a:sym typeface="Symbol" panose="05050102010706020507" pitchFamily="18" charset="2"/>
                        </a:rPr>
                        <a:t>.</a:t>
                      </a: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Imatge 2">
            <a:extLst>
              <a:ext uri="{FF2B5EF4-FFF2-40B4-BE49-F238E27FC236}">
                <a16:creationId xmlns:a16="http://schemas.microsoft.com/office/drawing/2014/main" id="{B5F59363-9155-4E96-8758-0747AFFA6B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0441" y="4679570"/>
            <a:ext cx="2135153" cy="334926"/>
          </a:xfrm>
          <a:prstGeom prst="rect">
            <a:avLst/>
          </a:prstGeom>
        </p:spPr>
      </p:pic>
      <p:pic>
        <p:nvPicPr>
          <p:cNvPr id="21" name="Imatge 20">
            <a:extLst>
              <a:ext uri="{FF2B5EF4-FFF2-40B4-BE49-F238E27FC236}">
                <a16:creationId xmlns:a16="http://schemas.microsoft.com/office/drawing/2014/main" id="{9BA13B7C-7E63-48B3-ABFC-1356A4B34E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1085" y="4983103"/>
            <a:ext cx="1773989" cy="52470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pic>
        <p:nvPicPr>
          <p:cNvPr id="29" name="Imagen 1" descr="Sin títul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577" y="5214938"/>
            <a:ext cx="124619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CustomShape 1"/>
          <p:cNvSpPr/>
          <p:nvPr/>
        </p:nvSpPr>
        <p:spPr>
          <a:xfrm>
            <a:off x="517498" y="117462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31" name="CustomShape 2"/>
          <p:cNvSpPr/>
          <p:nvPr/>
        </p:nvSpPr>
        <p:spPr>
          <a:xfrm>
            <a:off x="580858" y="122466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32" name="Line 3"/>
          <p:cNvSpPr/>
          <p:nvPr/>
        </p:nvSpPr>
        <p:spPr>
          <a:xfrm>
            <a:off x="1019338" y="163074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33" name="CustomShape 5"/>
          <p:cNvSpPr/>
          <p:nvPr/>
        </p:nvSpPr>
        <p:spPr>
          <a:xfrm>
            <a:off x="1071538" y="1285860"/>
            <a:ext cx="4925194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ca-ES" sz="2000" dirty="0">
                <a:solidFill>
                  <a:srgbClr val="808080"/>
                </a:solidFill>
                <a:latin typeface="Verdana"/>
              </a:rPr>
              <a:t>Velocitat de reacció (II)</a:t>
            </a:r>
            <a:endParaRPr dirty="0"/>
          </a:p>
        </p:txBody>
      </p:sp>
      <p:sp>
        <p:nvSpPr>
          <p:cNvPr id="14" name="CustomShape 3">
            <a:extLst>
              <a:ext uri="{FF2B5EF4-FFF2-40B4-BE49-F238E27FC236}">
                <a16:creationId xmlns:a16="http://schemas.microsoft.com/office/drawing/2014/main" id="{B9DCC61B-C98B-435F-8E71-190B96C19AD9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pic>
        <p:nvPicPr>
          <p:cNvPr id="2" name="Imatge 1">
            <a:extLst>
              <a:ext uri="{FF2B5EF4-FFF2-40B4-BE49-F238E27FC236}">
                <a16:creationId xmlns:a16="http://schemas.microsoft.com/office/drawing/2014/main" id="{E219499B-4625-4ECD-86B0-EA8BCA781C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745" y="1786993"/>
            <a:ext cx="7605787" cy="3310911"/>
          </a:xfrm>
          <a:prstGeom prst="rect">
            <a:avLst/>
          </a:prstGeom>
        </p:spPr>
      </p:pic>
      <p:graphicFrame>
        <p:nvGraphicFramePr>
          <p:cNvPr id="18" name="Tabla 2">
            <a:extLst>
              <a:ext uri="{FF2B5EF4-FFF2-40B4-BE49-F238E27FC236}">
                <a16:creationId xmlns:a16="http://schemas.microsoft.com/office/drawing/2014/main" id="{A09AE558-E6F5-4631-AC91-303BBA02CE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0595"/>
              </p:ext>
            </p:extLst>
          </p:nvPr>
        </p:nvGraphicFramePr>
        <p:xfrm>
          <a:off x="606365" y="5220214"/>
          <a:ext cx="7609167" cy="1158290"/>
        </p:xfrm>
        <a:graphic>
          <a:graphicData uri="http://schemas.openxmlformats.org/drawingml/2006/table">
            <a:tbl>
              <a:tblPr/>
              <a:tblGrid>
                <a:gridCol w="760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9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constant de velocitat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només depèn de la temperatura i habitualment augmenta quan la temperatura augmenta. Una mateixa reacció, si es duu a terme a tres temperatures diferents, tindrà tres equacions de velocitat amb tres constants diferents.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Les unitats en què s’expressa la constant depenen de l’ordre de la reacció. </a:t>
                      </a: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sp>
        <p:nvSpPr>
          <p:cNvPr id="16" name="CustomShape 1"/>
          <p:cNvSpPr/>
          <p:nvPr/>
        </p:nvSpPr>
        <p:spPr>
          <a:xfrm>
            <a:off x="436674" y="123582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7" name="CustomShape 2"/>
          <p:cNvSpPr/>
          <p:nvPr/>
        </p:nvSpPr>
        <p:spPr>
          <a:xfrm>
            <a:off x="500034" y="1285860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18" name="Line 3"/>
          <p:cNvSpPr/>
          <p:nvPr/>
        </p:nvSpPr>
        <p:spPr>
          <a:xfrm>
            <a:off x="938514" y="1691940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19" name="CustomShape 5"/>
          <p:cNvSpPr/>
          <p:nvPr/>
        </p:nvSpPr>
        <p:spPr>
          <a:xfrm>
            <a:off x="990714" y="1347060"/>
            <a:ext cx="5166006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Teoria de les col·lisions</a:t>
            </a:r>
            <a:endParaRPr dirty="0"/>
          </a:p>
        </p:txBody>
      </p:sp>
      <p:graphicFrame>
        <p:nvGraphicFramePr>
          <p:cNvPr id="21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862902"/>
              </p:ext>
            </p:extLst>
          </p:nvPr>
        </p:nvGraphicFramePr>
        <p:xfrm>
          <a:off x="588921" y="1843996"/>
          <a:ext cx="7591542" cy="973047"/>
        </p:xfrm>
        <a:graphic>
          <a:graphicData uri="http://schemas.openxmlformats.org/drawingml/2006/table">
            <a:tbl>
              <a:tblPr/>
              <a:tblGrid>
                <a:gridCol w="7591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3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Energia d’activació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7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L’energia mínima necessària per obtenir els productes a partir dels reactius en una reacció química s’anomena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energia d’activació, </a:t>
                      </a:r>
                      <a:r>
                        <a:rPr kumimoji="0" lang="ca-ES" sz="1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</a:t>
                      </a:r>
                      <a:r>
                        <a:rPr kumimoji="0" lang="ca-ES" sz="14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CustomShape 3">
            <a:extLst>
              <a:ext uri="{FF2B5EF4-FFF2-40B4-BE49-F238E27FC236}">
                <a16:creationId xmlns:a16="http://schemas.microsoft.com/office/drawing/2014/main" id="{9209B367-BACA-4DDF-8AC8-64999BBBCC7D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graphicFrame>
        <p:nvGraphicFramePr>
          <p:cNvPr id="24" name="Tabla 17">
            <a:extLst>
              <a:ext uri="{FF2B5EF4-FFF2-40B4-BE49-F238E27FC236}">
                <a16:creationId xmlns:a16="http://schemas.microsoft.com/office/drawing/2014/main" id="{1340AAFE-A09A-497E-B2CE-C177427B0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272190"/>
              </p:ext>
            </p:extLst>
          </p:nvPr>
        </p:nvGraphicFramePr>
        <p:xfrm>
          <a:off x="575376" y="2969099"/>
          <a:ext cx="7591542" cy="3360669"/>
        </p:xfrm>
        <a:graphic>
          <a:graphicData uri="http://schemas.openxmlformats.org/drawingml/2006/table">
            <a:tbl>
              <a:tblPr/>
              <a:tblGrid>
                <a:gridCol w="7591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6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Teoria de les col·lisions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45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 explicar com es produeix una reacció química, 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teoria de les col·lisions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planteja que: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Les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es mouen a molta velocitat i per això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tenen una gran energia cinètica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Les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 col·lideixen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les unes amb les altres contínuament.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Els xocs entre partícules, de vegades donen lloc a un producte nou, però no sempre és així.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L’eficàcia dels xocs depèn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- L’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energia cinètica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 les partícules.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- L’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orientació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les partícules en els xocs.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Perquè la reacció es produeixi cal que les partícules xoquin amb una energia cinètica prou elevada (igual o superior a l’energia d’activació) i que ho facin amb una orientació adequada (xocs de partícules amb prou energia però sense l’orientació correcta no donen lloc a productes nous).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93" name="CustomShape 9"/>
          <p:cNvSpPr/>
          <p:nvPr/>
        </p:nvSpPr>
        <p:spPr>
          <a:xfrm>
            <a:off x="533514" y="1164438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593509" y="1214202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5" name="Line 11"/>
          <p:cNvSpPr/>
          <p:nvPr/>
        </p:nvSpPr>
        <p:spPr>
          <a:xfrm>
            <a:off x="1001874" y="1615254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101" name="CustomShape 17"/>
          <p:cNvSpPr/>
          <p:nvPr/>
        </p:nvSpPr>
        <p:spPr>
          <a:xfrm>
            <a:off x="1121864" y="1201614"/>
            <a:ext cx="4674272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a-E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rPr>
              <a:t>Teoria de l’estat de transició</a:t>
            </a:r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graphicFrame>
        <p:nvGraphicFramePr>
          <p:cNvPr id="15" name="Tabla 2">
            <a:extLst>
              <a:ext uri="{FF2B5EF4-FFF2-40B4-BE49-F238E27FC236}">
                <a16:creationId xmlns:a16="http://schemas.microsoft.com/office/drawing/2014/main" id="{94FBAEBF-B52D-4348-BB52-B46814856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040145"/>
              </p:ext>
            </p:extLst>
          </p:nvPr>
        </p:nvGraphicFramePr>
        <p:xfrm>
          <a:off x="595749" y="1792386"/>
          <a:ext cx="8082101" cy="2788740"/>
        </p:xfrm>
        <a:graphic>
          <a:graphicData uri="http://schemas.openxmlformats.org/drawingml/2006/table">
            <a:tbl>
              <a:tblPr/>
              <a:tblGrid>
                <a:gridCol w="8082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87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teoria de l’estat de transició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pressuposa l’existència d’una espècie química inestable a mig camí entre els reactius i els productes, anomenada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complex activat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complex de transició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i integrada per les partícules dels reactius que han col·lidit.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Perquè es pugui formar el complex activat, l’energia cinètica de les partícules dels reactius ha de ser superior a l’energia d’activació del complex.</a:t>
                      </a: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CustomShape 3">
            <a:extLst>
              <a:ext uri="{FF2B5EF4-FFF2-40B4-BE49-F238E27FC236}">
                <a16:creationId xmlns:a16="http://schemas.microsoft.com/office/drawing/2014/main" id="{BECA8C3A-A381-4303-8D43-9C164EE9AD82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A4B4971C-6FA7-4742-884B-1B7D1491A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4630" y="2557117"/>
            <a:ext cx="3954740" cy="1403295"/>
          </a:xfrm>
          <a:prstGeom prst="rect">
            <a:avLst/>
          </a:prstGeom>
        </p:spPr>
      </p:pic>
      <p:graphicFrame>
        <p:nvGraphicFramePr>
          <p:cNvPr id="18" name="Tabla 2">
            <a:extLst>
              <a:ext uri="{FF2B5EF4-FFF2-40B4-BE49-F238E27FC236}">
                <a16:creationId xmlns:a16="http://schemas.microsoft.com/office/drawing/2014/main" id="{4797228B-8C27-4F58-875B-1E9873EA8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993160"/>
              </p:ext>
            </p:extLst>
          </p:nvPr>
        </p:nvGraphicFramePr>
        <p:xfrm>
          <a:off x="593509" y="4773670"/>
          <a:ext cx="8082101" cy="1546478"/>
        </p:xfrm>
        <a:graphic>
          <a:graphicData uri="http://schemas.openxmlformats.org/drawingml/2006/table">
            <a:tbl>
              <a:tblPr/>
              <a:tblGrid>
                <a:gridCol w="8082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464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Imatge 5">
            <a:extLst>
              <a:ext uri="{FF2B5EF4-FFF2-40B4-BE49-F238E27FC236}">
                <a16:creationId xmlns:a16="http://schemas.microsoft.com/office/drawing/2014/main" id="{A959D9CC-31C3-4A03-AD4C-EC2C5FCCC2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139" y="4813326"/>
            <a:ext cx="2367893" cy="1470114"/>
          </a:xfrm>
          <a:prstGeom prst="rect">
            <a:avLst/>
          </a:prstGeom>
        </p:spPr>
      </p:pic>
      <p:sp>
        <p:nvSpPr>
          <p:cNvPr id="7" name="QuadreDeText 6">
            <a:extLst>
              <a:ext uri="{FF2B5EF4-FFF2-40B4-BE49-F238E27FC236}">
                <a16:creationId xmlns:a16="http://schemas.microsoft.com/office/drawing/2014/main" id="{B750A5FD-4954-430E-B533-4EAC663494D6}"/>
              </a:ext>
            </a:extLst>
          </p:cNvPr>
          <p:cNvSpPr txBox="1"/>
          <p:nvPr/>
        </p:nvSpPr>
        <p:spPr>
          <a:xfrm>
            <a:off x="3275856" y="4813326"/>
            <a:ext cx="5305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Els reactius, per arribar a productes, han de superar la barrera energètica que representa el complex activat. </a:t>
            </a:r>
          </a:p>
          <a:p>
            <a:endParaRPr lang="ca-ES" sz="14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a-E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Aquesta barrera energètica depèn de la </a:t>
            </a:r>
            <a:r>
              <a:rPr lang="ca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força dels enllaços</a:t>
            </a:r>
            <a:r>
              <a:rPr lang="ca-E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dels reactius, que s’han de relaxar per formar el complex activat.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93" name="CustomShape 9"/>
          <p:cNvSpPr/>
          <p:nvPr/>
        </p:nvSpPr>
        <p:spPr>
          <a:xfrm>
            <a:off x="560154" y="1174425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626754" y="1208662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5" name="Line 11"/>
          <p:cNvSpPr/>
          <p:nvPr/>
        </p:nvSpPr>
        <p:spPr>
          <a:xfrm>
            <a:off x="1001874" y="1628062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101" name="CustomShape 17"/>
          <p:cNvSpPr/>
          <p:nvPr/>
        </p:nvSpPr>
        <p:spPr>
          <a:xfrm>
            <a:off x="1095114" y="1257802"/>
            <a:ext cx="7047012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a-E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rPr>
              <a:t>Factors que intervenen en la velocitat de reacció (I)</a:t>
            </a:r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graphicFrame>
        <p:nvGraphicFramePr>
          <p:cNvPr id="16" name="Tabla 17">
            <a:extLst>
              <a:ext uri="{FF2B5EF4-FFF2-40B4-BE49-F238E27FC236}">
                <a16:creationId xmlns:a16="http://schemas.microsoft.com/office/drawing/2014/main" id="{97094B7F-DB34-4BFF-9FC5-E4F4061A2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841820"/>
              </p:ext>
            </p:extLst>
          </p:nvPr>
        </p:nvGraphicFramePr>
        <p:xfrm>
          <a:off x="620579" y="3356936"/>
          <a:ext cx="3735397" cy="3109335"/>
        </p:xfrm>
        <a:graphic>
          <a:graphicData uri="http://schemas.openxmlformats.org/drawingml/2006/table">
            <a:tbl>
              <a:tblPr/>
              <a:tblGrid>
                <a:gridCol w="3735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Concentració dels reactius</a:t>
                      </a: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24" marB="45724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7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Tal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podem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deduir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l’equació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si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augmenta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concentració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dels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reactius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augmentarà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</a:pPr>
                      <a:endParaRPr kumimoji="0" lang="es-E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L’ordre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cada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reactiu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determinarà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quantitativament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l’efecte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variació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conentració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sobre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</a:txBody>
                  <a:tcPr marL="91441" marR="91441" marT="45724" marB="45724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CustomShape 3">
            <a:extLst>
              <a:ext uri="{FF2B5EF4-FFF2-40B4-BE49-F238E27FC236}">
                <a16:creationId xmlns:a16="http://schemas.microsoft.com/office/drawing/2014/main" id="{AFC20A92-E883-4961-A6A6-DD3D86480EB9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la 2">
            <a:extLst>
              <a:ext uri="{FF2B5EF4-FFF2-40B4-BE49-F238E27FC236}">
                <a16:creationId xmlns:a16="http://schemas.microsoft.com/office/drawing/2014/main" id="{59AB8EF9-4018-45D7-A6E6-E22E8270B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637485"/>
              </p:ext>
            </p:extLst>
          </p:nvPr>
        </p:nvGraphicFramePr>
        <p:xfrm>
          <a:off x="642910" y="1819184"/>
          <a:ext cx="7609167" cy="1371650"/>
        </p:xfrm>
        <a:graphic>
          <a:graphicData uri="http://schemas.openxmlformats.org/drawingml/2006/table">
            <a:tbl>
              <a:tblPr/>
              <a:tblGrid>
                <a:gridCol w="760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9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Els factors que influeixen en la velocitat d’una reacció química són:</a:t>
                      </a:r>
                    </a:p>
                    <a:p>
                      <a:pPr marL="285750" marR="0" lvl="0" indent="-28575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concentració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dels reactius (o 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pressió dels gasos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reactants).</a:t>
                      </a:r>
                    </a:p>
                    <a:p>
                      <a:pPr marL="285750" marR="0" lvl="0" indent="-28575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temperatura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  <a:p>
                      <a:pPr marL="285750" marR="0" lvl="0" indent="-28575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estat físic dels reactius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  <a:p>
                      <a:pPr marL="285750" marR="0" lvl="0" indent="-28575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naturalesa química dels reactius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  <a:p>
                      <a:pPr marL="285750" marR="0" lvl="0" indent="-28575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presència 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absència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catalitzadors.</a:t>
                      </a:r>
                    </a:p>
                  </a:txBody>
                  <a:tcPr marL="91441" marR="91441" marT="45745" marB="45745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Imatge 1">
            <a:extLst>
              <a:ext uri="{FF2B5EF4-FFF2-40B4-BE49-F238E27FC236}">
                <a16:creationId xmlns:a16="http://schemas.microsoft.com/office/drawing/2014/main" id="{2BFBD093-BDBE-42B4-9F43-CA4E9F6A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1282" y="4919708"/>
            <a:ext cx="1773989" cy="524701"/>
          </a:xfrm>
          <a:prstGeom prst="rect">
            <a:avLst/>
          </a:prstGeom>
        </p:spPr>
      </p:pic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85BE7948-5849-4316-98C2-7B2AA48C0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858468"/>
              </p:ext>
            </p:extLst>
          </p:nvPr>
        </p:nvGraphicFramePr>
        <p:xfrm>
          <a:off x="4551247" y="3356935"/>
          <a:ext cx="3735397" cy="3109335"/>
        </p:xfrm>
        <a:graphic>
          <a:graphicData uri="http://schemas.openxmlformats.org/drawingml/2006/table">
            <a:tbl>
              <a:tblPr/>
              <a:tblGrid>
                <a:gridCol w="3735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4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Temperatura</a:t>
                      </a:r>
                      <a:endParaRPr kumimoji="0" lang="ca-E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1" marR="91441" marT="45724" marB="45724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7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Quan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augmenta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la temperatura,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augmenta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també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mitjana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les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i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això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comporta que hi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hagi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un nombre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molt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superior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activades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dir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amb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una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energia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igual o superior 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l’energia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d’activació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L’increment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les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partícules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activades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dona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lloc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 un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augment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</a:txBody>
                  <a:tcPr marL="91441" marR="91441" marT="45724" marB="45724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93" name="CustomShape 9"/>
          <p:cNvSpPr/>
          <p:nvPr/>
        </p:nvSpPr>
        <p:spPr>
          <a:xfrm>
            <a:off x="501209" y="1172288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556587" y="1213756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5" name="Line 11"/>
          <p:cNvSpPr/>
          <p:nvPr/>
        </p:nvSpPr>
        <p:spPr>
          <a:xfrm>
            <a:off x="969569" y="1633156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101" name="CustomShape 17"/>
          <p:cNvSpPr/>
          <p:nvPr/>
        </p:nvSpPr>
        <p:spPr>
          <a:xfrm>
            <a:off x="1080325" y="1243774"/>
            <a:ext cx="7094106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a-E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rPr>
              <a:t>Factors que intervenen en la velocitat de reacció (II)</a:t>
            </a:r>
          </a:p>
          <a:p>
            <a:pPr>
              <a:lnSpc>
                <a:spcPct val="100000"/>
              </a:lnSpc>
            </a:pPr>
            <a:endParaRPr lang="ca-ES" sz="2000"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sp>
        <p:nvSpPr>
          <p:cNvPr id="17" name="CustomShape 3">
            <a:extLst>
              <a:ext uri="{FF2B5EF4-FFF2-40B4-BE49-F238E27FC236}">
                <a16:creationId xmlns:a16="http://schemas.microsoft.com/office/drawing/2014/main" id="{B87454DB-1DF0-4E6D-ABEF-2D47DC80A520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graphicFrame>
        <p:nvGraphicFramePr>
          <p:cNvPr id="20" name="Tabla 17">
            <a:extLst>
              <a:ext uri="{FF2B5EF4-FFF2-40B4-BE49-F238E27FC236}">
                <a16:creationId xmlns:a16="http://schemas.microsoft.com/office/drawing/2014/main" id="{5A78C439-88BF-4B94-B11F-D516F4DDE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368745"/>
              </p:ext>
            </p:extLst>
          </p:nvPr>
        </p:nvGraphicFramePr>
        <p:xfrm>
          <a:off x="588920" y="1843996"/>
          <a:ext cx="7871512" cy="1568569"/>
        </p:xfrm>
        <a:graphic>
          <a:graphicData uri="http://schemas.openxmlformats.org/drawingml/2006/table">
            <a:tbl>
              <a:tblPr/>
              <a:tblGrid>
                <a:gridCol w="7871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3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Estat físic dels reactius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7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 més alta és la possibilitat de contacte entre partícules, més ràpida és la reacció:</a:t>
                      </a:r>
                    </a:p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 la reacció entre sòlid i líquid,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augmenta si el sòlid està en pols.</a:t>
                      </a:r>
                    </a:p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Entre dos líquids </a:t>
                      </a:r>
                      <a:r>
                        <a:rPr kumimoji="0" lang="ca-E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immmiscibles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augmenta si hi ha agitació.</a:t>
                      </a:r>
                    </a:p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Entre gasos i sòlids,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augmenta si les partícules del sòlid són més petites.</a:t>
                      </a:r>
                    </a:p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Entre dos sòlids,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augmenta si els sòlids estan polvoritzats.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a 17">
            <a:extLst>
              <a:ext uri="{FF2B5EF4-FFF2-40B4-BE49-F238E27FC236}">
                <a16:creationId xmlns:a16="http://schemas.microsoft.com/office/drawing/2014/main" id="{2BA88025-A989-4B70-9619-9063C39D5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310937"/>
              </p:ext>
            </p:extLst>
          </p:nvPr>
        </p:nvGraphicFramePr>
        <p:xfrm>
          <a:off x="582642" y="3586350"/>
          <a:ext cx="2981246" cy="2743418"/>
        </p:xfrm>
        <a:graphic>
          <a:graphicData uri="http://schemas.openxmlformats.org/drawingml/2006/table">
            <a:tbl>
              <a:tblPr/>
              <a:tblGrid>
                <a:gridCol w="2981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7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Naturalesa química dels reactius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61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 més enllaços hi ha en els reactius i més forts són aquests enllaços, més elevada és l’energia d’activació de la reacció, de manera que </a:t>
                      </a:r>
                      <a:r>
                        <a:rPr kumimoji="0" lang="ca-E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és inferior. Per això si els reactius estan en estat iònic les reaccions normalment són més ràpides.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" name="Tabla 17">
            <a:extLst>
              <a:ext uri="{FF2B5EF4-FFF2-40B4-BE49-F238E27FC236}">
                <a16:creationId xmlns:a16="http://schemas.microsoft.com/office/drawing/2014/main" id="{38EE25EE-7BE9-4A23-990C-C4BECB6E6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063671"/>
              </p:ext>
            </p:extLst>
          </p:nvPr>
        </p:nvGraphicFramePr>
        <p:xfrm>
          <a:off x="3707904" y="3586349"/>
          <a:ext cx="4752528" cy="2743419"/>
        </p:xfrm>
        <a:graphic>
          <a:graphicData uri="http://schemas.openxmlformats.org/drawingml/2006/table">
            <a:tbl>
              <a:tblPr/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1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Presència o absència de catalitzadors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Els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catalitzadors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són substàncies que modifiquen la velocitat d’una reacció química sense aparèixer en els productes finals de la reacció. Poden ser: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Biocatalitzadors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 </a:t>
                      </a: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enzims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 proteïnes que intervenen en moltes reaccions bioquímiques.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Catalitzadors químics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 </a:t>
                      </a:r>
                    </a:p>
                    <a:p>
                      <a:pPr marL="811213" marR="0" lvl="0" indent="-2809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 contacte; </a:t>
                      </a:r>
                    </a:p>
                    <a:p>
                      <a:pPr marL="811213" marR="0" lvl="0" indent="-2809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transportadors (en fase homogènia); </a:t>
                      </a:r>
                    </a:p>
                    <a:p>
                      <a:pPr marL="811213" marR="0" lvl="0" indent="-2809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inhibidors;  </a:t>
                      </a:r>
                    </a:p>
                    <a:p>
                      <a:pPr marL="811213" marR="0" lvl="0" indent="-2809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a-E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autocatalitzadors</a:t>
                      </a:r>
                      <a:r>
                        <a:rPr kumimoji="0" lang="ca-E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n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0000" y="245520"/>
            <a:ext cx="3977640" cy="1022040"/>
          </a:xfrm>
          <a:prstGeom prst="rect">
            <a:avLst/>
          </a:prstGeom>
          <a:ln>
            <a:noFill/>
          </a:ln>
        </p:spPr>
      </p:pic>
      <p:pic>
        <p:nvPicPr>
          <p:cNvPr id="84" name="Imagen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800" y="315720"/>
            <a:ext cx="750960" cy="75096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6156720" y="683280"/>
            <a:ext cx="2927520" cy="61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endParaRPr sz="1600" dirty="0"/>
          </a:p>
        </p:txBody>
      </p:sp>
      <p:sp>
        <p:nvSpPr>
          <p:cNvPr id="93" name="CustomShape 9"/>
          <p:cNvSpPr/>
          <p:nvPr/>
        </p:nvSpPr>
        <p:spPr>
          <a:xfrm>
            <a:off x="494478" y="1246223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4" name="CustomShape 10"/>
          <p:cNvSpPr/>
          <p:nvPr/>
        </p:nvSpPr>
        <p:spPr>
          <a:xfrm>
            <a:off x="561078" y="1296803"/>
            <a:ext cx="468360" cy="419400"/>
          </a:xfrm>
          <a:prstGeom prst="triangle">
            <a:avLst>
              <a:gd name="adj" fmla="val 100000"/>
            </a:avLst>
          </a:prstGeom>
          <a:solidFill>
            <a:srgbClr val="93C01E"/>
          </a:solidFill>
          <a:ln w="93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a-ES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  <p:sp>
        <p:nvSpPr>
          <p:cNvPr id="95" name="Line 11"/>
          <p:cNvSpPr/>
          <p:nvPr/>
        </p:nvSpPr>
        <p:spPr>
          <a:xfrm>
            <a:off x="1029438" y="1696423"/>
            <a:ext cx="1607040" cy="0"/>
          </a:xfrm>
          <a:prstGeom prst="line">
            <a:avLst/>
          </a:prstGeom>
          <a:ln w="25560">
            <a:solidFill>
              <a:srgbClr val="93C01E"/>
            </a:solidFill>
            <a:round/>
          </a:ln>
        </p:spPr>
      </p:sp>
      <p:sp>
        <p:nvSpPr>
          <p:cNvPr id="101" name="CustomShape 17"/>
          <p:cNvSpPr/>
          <p:nvPr/>
        </p:nvSpPr>
        <p:spPr>
          <a:xfrm>
            <a:off x="1090481" y="1301143"/>
            <a:ext cx="5066239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2000" dirty="0">
                <a:solidFill>
                  <a:srgbClr val="808080"/>
                </a:solidFill>
                <a:latin typeface="Verdana"/>
              </a:rPr>
              <a:t>Mecanismes de reacció</a:t>
            </a:r>
            <a:endParaRPr dirty="0"/>
          </a:p>
        </p:txBody>
      </p:sp>
      <p:sp>
        <p:nvSpPr>
          <p:cNvPr id="22" name="CustomShape 1"/>
          <p:cNvSpPr/>
          <p:nvPr/>
        </p:nvSpPr>
        <p:spPr>
          <a:xfrm>
            <a:off x="0" y="6515640"/>
            <a:ext cx="9187920" cy="329760"/>
          </a:xfrm>
          <a:prstGeom prst="rect">
            <a:avLst/>
          </a:prstGeom>
          <a:solidFill>
            <a:srgbClr val="BFBFBF"/>
          </a:solidFill>
          <a:ln w="9360">
            <a:noFill/>
          </a:ln>
        </p:spPr>
      </p:sp>
      <p:sp>
        <p:nvSpPr>
          <p:cNvPr id="23" name="CustomShape 2"/>
          <p:cNvSpPr/>
          <p:nvPr/>
        </p:nvSpPr>
        <p:spPr>
          <a:xfrm>
            <a:off x="2949480" y="6552360"/>
            <a:ext cx="3374640" cy="61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ca-ES" sz="1000">
                <a:solidFill>
                  <a:srgbClr val="000000"/>
                </a:solidFill>
                <a:latin typeface="Verdana"/>
              </a:rPr>
              <a:t>© McGraw-Hill</a:t>
            </a:r>
            <a:endParaRPr/>
          </a:p>
        </p:txBody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id="{F7CCFFB0-7107-4601-9D76-043F458BD1E4}"/>
              </a:ext>
            </a:extLst>
          </p:cNvPr>
          <p:cNvSpPr/>
          <p:nvPr/>
        </p:nvSpPr>
        <p:spPr>
          <a:xfrm>
            <a:off x="6215074" y="718603"/>
            <a:ext cx="2366640" cy="3944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ca-ES" sz="1400" dirty="0">
                <a:solidFill>
                  <a:schemeClr val="bg1"/>
                </a:solidFill>
                <a:latin typeface="Verdana"/>
              </a:rPr>
              <a:t>Cinètica química</a:t>
            </a:r>
            <a:endParaRPr sz="1400" dirty="0">
              <a:solidFill>
                <a:schemeClr val="bg1"/>
              </a:solidFill>
            </a:endParaRPr>
          </a:p>
        </p:txBody>
      </p: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27395466-3B99-421F-BDB5-5A83F631E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712703"/>
              </p:ext>
            </p:extLst>
          </p:nvPr>
        </p:nvGraphicFramePr>
        <p:xfrm>
          <a:off x="588921" y="1843996"/>
          <a:ext cx="7591542" cy="2266879"/>
        </p:xfrm>
        <a:graphic>
          <a:graphicData uri="http://schemas.openxmlformats.org/drawingml/2006/table">
            <a:tbl>
              <a:tblPr/>
              <a:tblGrid>
                <a:gridCol w="7591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3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Mecanisme de reacció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7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indent="0" algn="just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mecanisme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d’una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seqüència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xocs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intermoleculars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descomposicions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que té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lloc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 escala molecular.</a:t>
                      </a: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vegades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les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es donen en una sola etapa.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Però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molt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sovint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hi ha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algunes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eptapes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intermèdies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diverses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parcials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que donen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lloc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diferents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productes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intermedis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Això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sempre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així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 les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què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l’ordre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global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superior a 3,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però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també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ocorre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amb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ordre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global igual o inferior a 3.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la 17">
            <a:extLst>
              <a:ext uri="{FF2B5EF4-FFF2-40B4-BE49-F238E27FC236}">
                <a16:creationId xmlns:a16="http://schemas.microsoft.com/office/drawing/2014/main" id="{61F16ACA-15C8-4158-8138-6494EB46E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415557"/>
              </p:ext>
            </p:extLst>
          </p:nvPr>
        </p:nvGraphicFramePr>
        <p:xfrm>
          <a:off x="588921" y="4238668"/>
          <a:ext cx="7591542" cy="1900729"/>
        </p:xfrm>
        <a:graphic>
          <a:graphicData uri="http://schemas.openxmlformats.org/drawingml/2006/table">
            <a:tbl>
              <a:tblPr/>
              <a:tblGrid>
                <a:gridCol w="7591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4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a-E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Etapa determinant de la velocitat</a:t>
                      </a:r>
                    </a:p>
                  </a:txBody>
                  <a:tcPr marL="91441" marR="91441" marT="45727" marB="45727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C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qualsevol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química que es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produeixi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mitjançant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un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mecanisme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complicat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reaccions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parcials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el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que determina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el de la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reacció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més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lenta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que per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això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s’anomena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etapa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determinant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velocitat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L’etapa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lenta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és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la que té </a:t>
                      </a:r>
                      <a:r>
                        <a:rPr kumimoji="0" lang="es-E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l’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energia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d’activació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kumimoji="0" lang="es-ES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més</a:t>
                      </a:r>
                      <a:r>
                        <a:rPr kumimoji="0" lang="es-E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alta</a:t>
                      </a:r>
                      <a:r>
                        <a:rPr kumimoji="0" lang="es-E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</a:p>
                  </a:txBody>
                  <a:tcPr marL="91441" marR="91441" marT="45727" marB="45727" anchor="ctr" horzOverflow="overflow">
                    <a:lnL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ACC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1057</Words>
  <Application>Microsoft Office PowerPoint</Application>
  <PresentationFormat>Presentació en pantalla (4:3)</PresentationFormat>
  <Paragraphs>124</Paragraphs>
  <Slides>9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2</vt:i4>
      </vt:variant>
      <vt:variant>
        <vt:lpstr>Títols de les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StarSymbol</vt:lpstr>
      <vt:lpstr>Verdana</vt:lpstr>
      <vt:lpstr>Office Theme</vt:lpstr>
      <vt:lpstr>Office Theme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Portatil</dc:creator>
  <cp:lastModifiedBy>Lluís Ribas Duran</cp:lastModifiedBy>
  <cp:revision>152</cp:revision>
  <dcterms:modified xsi:type="dcterms:W3CDTF">2025-11-05T19:07:09Z</dcterms:modified>
</cp:coreProperties>
</file>