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138652-DA92-4EC1-B223-111030D31C5A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64004E-0C54-4ED5-8CD8-F72831878E3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L’ART GÒTIC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1" dirty="0" smtClean="0"/>
              <a:t>REGNES HISPÀNICS</a:t>
            </a:r>
          </a:p>
          <a:p>
            <a:r>
              <a:rPr lang="es-ES" b="1" i="1" dirty="0" smtClean="0"/>
              <a:t>( SEGLES XIII-XV)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8319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ocials 2n\gòticcat\polis2u06s07i0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031" y="1481138"/>
            <a:ext cx="424793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020273" y="3789040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Catedral de   </a:t>
            </a:r>
            <a:r>
              <a:rPr lang="ca-ES" b="1" i="1" dirty="0" smtClean="0"/>
              <a:t>Lleó</a:t>
            </a:r>
          </a:p>
          <a:p>
            <a:r>
              <a:rPr lang="es-ES" b="1" i="1" dirty="0" smtClean="0"/>
              <a:t>1255-1302</a:t>
            </a:r>
            <a:endParaRPr lang="es-ES" b="1" i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2492896"/>
            <a:ext cx="1346448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altura</a:t>
            </a:r>
            <a:endParaRPr lang="ca-ES" dirty="0"/>
          </a:p>
        </p:txBody>
      </p:sp>
      <p:cxnSp>
        <p:nvCxnSpPr>
          <p:cNvPr id="6" name="5 Conector recto de flecha"/>
          <p:cNvCxnSpPr>
            <a:stCxn id="3" idx="3"/>
          </p:cNvCxnSpPr>
          <p:nvPr/>
        </p:nvCxnSpPr>
        <p:spPr>
          <a:xfrm>
            <a:off x="2102024" y="2852936"/>
            <a:ext cx="16778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95536" y="4509120"/>
            <a:ext cx="1512168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lluminositat</a:t>
            </a:r>
            <a:endParaRPr lang="ca-ES" dirty="0"/>
          </a:p>
        </p:txBody>
      </p:sp>
      <p:cxnSp>
        <p:nvCxnSpPr>
          <p:cNvPr id="9" name="8 Conector recto de flecha"/>
          <p:cNvCxnSpPr>
            <a:stCxn id="7" idx="3"/>
          </p:cNvCxnSpPr>
          <p:nvPr/>
        </p:nvCxnSpPr>
        <p:spPr>
          <a:xfrm flipV="1">
            <a:off x="1907704" y="4712370"/>
            <a:ext cx="1656184" cy="192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2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ocials 2n\gòticcat\polis2u05s07i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250" y="1481138"/>
            <a:ext cx="40115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948265" y="50851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Santa María del Mar</a:t>
            </a:r>
          </a:p>
          <a:p>
            <a:r>
              <a:rPr lang="es-ES" b="1" i="1" dirty="0" smtClean="0"/>
              <a:t>Barcelona, </a:t>
            </a:r>
            <a:r>
              <a:rPr lang="ca-ES" b="1" i="1" dirty="0" smtClean="0"/>
              <a:t>segle </a:t>
            </a:r>
            <a:r>
              <a:rPr lang="es-ES" b="1" i="1" dirty="0" smtClean="0"/>
              <a:t>XV</a:t>
            </a:r>
            <a:endParaRPr lang="es-ES" b="1" i="1" dirty="0"/>
          </a:p>
        </p:txBody>
      </p:sp>
      <p:sp>
        <p:nvSpPr>
          <p:cNvPr id="3" name="2 Rectángulo"/>
          <p:cNvSpPr/>
          <p:nvPr/>
        </p:nvSpPr>
        <p:spPr>
          <a:xfrm>
            <a:off x="611560" y="2708920"/>
            <a:ext cx="1346448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Nau central</a:t>
            </a:r>
            <a:endParaRPr lang="ca-ES" dirty="0"/>
          </a:p>
        </p:txBody>
      </p:sp>
      <p:cxnSp>
        <p:nvCxnSpPr>
          <p:cNvPr id="6" name="5 Conector recto de flecha"/>
          <p:cNvCxnSpPr>
            <a:stCxn id="3" idx="3"/>
          </p:cNvCxnSpPr>
          <p:nvPr/>
        </p:nvCxnSpPr>
        <p:spPr>
          <a:xfrm>
            <a:off x="1958008" y="3166120"/>
            <a:ext cx="2686000" cy="2423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3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ocials 2n\gòticcat\polis2u06s07i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23" y="1481138"/>
            <a:ext cx="37177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ocials 2n\gòticcat\polis2u05s07i0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28000"/>
            <a:ext cx="4038600" cy="34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63093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i="1" dirty="0" smtClean="0"/>
              <a:t>Transsepte</a:t>
            </a:r>
            <a:r>
              <a:rPr lang="es-ES" b="1" i="1" dirty="0" smtClean="0"/>
              <a:t> i </a:t>
            </a:r>
            <a:r>
              <a:rPr lang="ca-ES" b="1" i="1" dirty="0" smtClean="0"/>
              <a:t>nau </a:t>
            </a:r>
            <a:r>
              <a:rPr lang="es-ES" b="1" i="1" dirty="0" smtClean="0"/>
              <a:t>central</a:t>
            </a:r>
            <a:endParaRPr lang="ca-ES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6056" y="594928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i="1" dirty="0" smtClean="0"/>
              <a:t>Llotja de València</a:t>
            </a:r>
            <a:endParaRPr lang="ca-ES" b="1" i="1" dirty="0"/>
          </a:p>
        </p:txBody>
      </p:sp>
      <p:sp>
        <p:nvSpPr>
          <p:cNvPr id="3" name="2 Elipse"/>
          <p:cNvSpPr/>
          <p:nvPr/>
        </p:nvSpPr>
        <p:spPr>
          <a:xfrm>
            <a:off x="5436096" y="980728"/>
            <a:ext cx="1632540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Volta de creueria</a:t>
            </a:r>
            <a:endParaRPr lang="ca-ES" dirty="0"/>
          </a:p>
        </p:txBody>
      </p:sp>
      <p:cxnSp>
        <p:nvCxnSpPr>
          <p:cNvPr id="5" name="4 Conector recto de flecha"/>
          <p:cNvCxnSpPr>
            <a:stCxn id="3" idx="2"/>
          </p:cNvCxnSpPr>
          <p:nvPr/>
        </p:nvCxnSpPr>
        <p:spPr>
          <a:xfrm flipH="1">
            <a:off x="3707904" y="1448780"/>
            <a:ext cx="1728192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3" idx="6"/>
          </p:cNvCxnSpPr>
          <p:nvPr/>
        </p:nvCxnSpPr>
        <p:spPr>
          <a:xfrm>
            <a:off x="7068636" y="1448780"/>
            <a:ext cx="1103764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ocials 2n\gòticcat\polis2u06s07i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8902" y="1481138"/>
            <a:ext cx="344619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L’ESCULTURA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588224" y="522920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La Porta del </a:t>
            </a:r>
            <a:r>
              <a:rPr lang="es-ES" b="1" i="1" dirty="0" err="1" smtClean="0"/>
              <a:t>Sarmental</a:t>
            </a:r>
            <a:endParaRPr lang="es-ES" b="1" i="1" dirty="0" smtClean="0"/>
          </a:p>
          <a:p>
            <a:r>
              <a:rPr lang="es-ES" b="1" i="1" dirty="0" smtClean="0"/>
              <a:t>Burgos, 1230-1240</a:t>
            </a:r>
            <a:endParaRPr lang="es-ES" b="1" i="1" dirty="0"/>
          </a:p>
        </p:txBody>
      </p:sp>
      <p:sp>
        <p:nvSpPr>
          <p:cNvPr id="2" name="1 Elipse"/>
          <p:cNvSpPr/>
          <p:nvPr/>
        </p:nvSpPr>
        <p:spPr>
          <a:xfrm>
            <a:off x="611560" y="2276872"/>
            <a:ext cx="1656184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Arcs apuntats</a:t>
            </a:r>
            <a:endParaRPr lang="ca-ES" dirty="0"/>
          </a:p>
        </p:txBody>
      </p:sp>
      <p:cxnSp>
        <p:nvCxnSpPr>
          <p:cNvPr id="4" name="3 Conector recto de flecha"/>
          <p:cNvCxnSpPr>
            <a:stCxn id="2" idx="6"/>
          </p:cNvCxnSpPr>
          <p:nvPr/>
        </p:nvCxnSpPr>
        <p:spPr>
          <a:xfrm flipV="1">
            <a:off x="2267744" y="1916832"/>
            <a:ext cx="2304256" cy="817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6300192" y="1700808"/>
            <a:ext cx="2088232" cy="7200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arquivoltes</a:t>
            </a:r>
            <a:endParaRPr lang="ca-E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5292080" y="206084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6300192" y="3861048"/>
            <a:ext cx="1562472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timpà</a:t>
            </a:r>
            <a:endParaRPr lang="ca-ES" dirty="0"/>
          </a:p>
        </p:txBody>
      </p:sp>
      <p:cxnSp>
        <p:nvCxnSpPr>
          <p:cNvPr id="12" name="11 Conector recto de flecha"/>
          <p:cNvCxnSpPr>
            <a:stCxn id="10" idx="2"/>
          </p:cNvCxnSpPr>
          <p:nvPr/>
        </p:nvCxnSpPr>
        <p:spPr>
          <a:xfrm flipH="1" flipV="1">
            <a:off x="5004048" y="3191272"/>
            <a:ext cx="1296144" cy="1126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ocials 2n\gòticcat\polis2u05s07i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83609"/>
            <a:ext cx="4038600" cy="41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socials 2n\gòticcat\polis2u06s07i0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356" y="1481138"/>
            <a:ext cx="286428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L’ESCULTURA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6237312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i="1" dirty="0" smtClean="0"/>
              <a:t>Sant </a:t>
            </a:r>
            <a:r>
              <a:rPr lang="es-ES" b="1" i="1" dirty="0" smtClean="0"/>
              <a:t>Jordi</a:t>
            </a:r>
            <a:r>
              <a:rPr lang="es-ES" b="1" i="1" dirty="0" smtClean="0"/>
              <a:t>, </a:t>
            </a:r>
            <a:r>
              <a:rPr lang="ca-ES" b="1" i="1" dirty="0" smtClean="0"/>
              <a:t>Palau </a:t>
            </a:r>
            <a:r>
              <a:rPr lang="es-ES" b="1" i="1" dirty="0" smtClean="0"/>
              <a:t>de </a:t>
            </a:r>
            <a:r>
              <a:rPr lang="es-ES" b="1" i="1" dirty="0" smtClean="0"/>
              <a:t>la Generalitat</a:t>
            </a:r>
            <a:endParaRPr lang="es-ES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8064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i="1" dirty="0" smtClean="0"/>
              <a:t>Sepulcre de l’Infant Alfons, s. XV</a:t>
            </a:r>
            <a:endParaRPr lang="ca-ES" b="1" i="1" dirty="0"/>
          </a:p>
        </p:txBody>
      </p:sp>
      <p:sp>
        <p:nvSpPr>
          <p:cNvPr id="2" name="1 Elipse"/>
          <p:cNvSpPr/>
          <p:nvPr/>
        </p:nvSpPr>
        <p:spPr>
          <a:xfrm>
            <a:off x="2699792" y="1340768"/>
            <a:ext cx="1872208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volum</a:t>
            </a:r>
            <a:endParaRPr lang="ca-ES" dirty="0"/>
          </a:p>
        </p:txBody>
      </p:sp>
      <p:cxnSp>
        <p:nvCxnSpPr>
          <p:cNvPr id="5" name="4 Conector recto de flecha"/>
          <p:cNvCxnSpPr>
            <a:stCxn id="2" idx="2"/>
          </p:cNvCxnSpPr>
          <p:nvPr/>
        </p:nvCxnSpPr>
        <p:spPr>
          <a:xfrm flipH="1">
            <a:off x="2555776" y="1797968"/>
            <a:ext cx="144016" cy="1487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6804247" y="620688"/>
            <a:ext cx="1710639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Gòtic flamíger</a:t>
            </a:r>
            <a:endParaRPr lang="ca-ES" dirty="0"/>
          </a:p>
        </p:txBody>
      </p:sp>
      <p:cxnSp>
        <p:nvCxnSpPr>
          <p:cNvPr id="10" name="9 Conector recto de flecha"/>
          <p:cNvCxnSpPr>
            <a:stCxn id="6" idx="2"/>
          </p:cNvCxnSpPr>
          <p:nvPr/>
        </p:nvCxnSpPr>
        <p:spPr>
          <a:xfrm flipH="1">
            <a:off x="6444208" y="1124744"/>
            <a:ext cx="360039" cy="673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6939487" y="5013176"/>
            <a:ext cx="2204513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naturalisme</a:t>
            </a:r>
            <a:endParaRPr lang="ca-ES" dirty="0"/>
          </a:p>
        </p:txBody>
      </p:sp>
      <p:cxnSp>
        <p:nvCxnSpPr>
          <p:cNvPr id="13" name="12 Conector recto de flecha"/>
          <p:cNvCxnSpPr>
            <a:stCxn id="11" idx="2"/>
          </p:cNvCxnSpPr>
          <p:nvPr/>
        </p:nvCxnSpPr>
        <p:spPr>
          <a:xfrm flipH="1" flipV="1">
            <a:off x="6516216" y="4581128"/>
            <a:ext cx="423271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ocials 2n\gòticcat\polis2u05s05i0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22" y="1481138"/>
            <a:ext cx="456475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PINTURA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23728" y="6093296"/>
            <a:ext cx="583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Lluís </a:t>
            </a:r>
            <a:r>
              <a:rPr lang="ca-ES" b="1" i="1" dirty="0" smtClean="0"/>
              <a:t>Dalmau:</a:t>
            </a:r>
            <a:r>
              <a:rPr lang="es-ES" b="1" i="1" dirty="0" smtClean="0"/>
              <a:t> </a:t>
            </a:r>
            <a:r>
              <a:rPr lang="es-ES" b="1" i="1" dirty="0" smtClean="0"/>
              <a:t>La Mare de </a:t>
            </a:r>
            <a:r>
              <a:rPr lang="ca-ES" b="1" i="1" dirty="0" smtClean="0"/>
              <a:t>Déu dels Consellers</a:t>
            </a:r>
            <a:r>
              <a:rPr lang="es-ES" b="1" i="1" dirty="0" smtClean="0"/>
              <a:t>, </a:t>
            </a:r>
            <a:r>
              <a:rPr lang="es-ES" b="1" i="1" dirty="0" smtClean="0"/>
              <a:t>			</a:t>
            </a:r>
            <a:r>
              <a:rPr lang="ca-ES" b="1" i="1" dirty="0" smtClean="0"/>
              <a:t>segle </a:t>
            </a:r>
            <a:r>
              <a:rPr lang="es-ES" b="1" i="1" dirty="0" smtClean="0"/>
              <a:t>XV</a:t>
            </a:r>
            <a:endParaRPr lang="es-ES" b="1" i="1" dirty="0"/>
          </a:p>
        </p:txBody>
      </p:sp>
      <p:sp>
        <p:nvSpPr>
          <p:cNvPr id="3" name="2 Elipse"/>
          <p:cNvSpPr/>
          <p:nvPr/>
        </p:nvSpPr>
        <p:spPr>
          <a:xfrm>
            <a:off x="251520" y="1988840"/>
            <a:ext cx="2376264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Fons arquitectònic</a:t>
            </a:r>
            <a:endParaRPr lang="ca-ES" dirty="0"/>
          </a:p>
        </p:txBody>
      </p:sp>
      <p:cxnSp>
        <p:nvCxnSpPr>
          <p:cNvPr id="6" name="5 Conector recto de flecha"/>
          <p:cNvCxnSpPr>
            <a:stCxn id="3" idx="6"/>
          </p:cNvCxnSpPr>
          <p:nvPr/>
        </p:nvCxnSpPr>
        <p:spPr>
          <a:xfrm>
            <a:off x="2627784" y="2456892"/>
            <a:ext cx="1584176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6948264" y="4005064"/>
            <a:ext cx="2195736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Proporcions naturals</a:t>
            </a:r>
            <a:endParaRPr lang="ca-ES" dirty="0"/>
          </a:p>
        </p:txBody>
      </p:sp>
      <p:cxnSp>
        <p:nvCxnSpPr>
          <p:cNvPr id="9" name="8 Conector recto de flecha"/>
          <p:cNvCxnSpPr>
            <a:stCxn id="7" idx="2"/>
          </p:cNvCxnSpPr>
          <p:nvPr/>
        </p:nvCxnSpPr>
        <p:spPr>
          <a:xfrm flipH="1">
            <a:off x="5724128" y="446226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107504" y="4293096"/>
            <a:ext cx="2304256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expressivitat</a:t>
            </a:r>
            <a:endParaRPr lang="ca-ES" dirty="0"/>
          </a:p>
        </p:txBody>
      </p:sp>
      <p:cxnSp>
        <p:nvCxnSpPr>
          <p:cNvPr id="12" name="11 Conector recto de flecha"/>
          <p:cNvCxnSpPr>
            <a:stCxn id="10" idx="6"/>
          </p:cNvCxnSpPr>
          <p:nvPr/>
        </p:nvCxnSpPr>
        <p:spPr>
          <a:xfrm flipV="1">
            <a:off x="2411760" y="3789040"/>
            <a:ext cx="2016224" cy="961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ocials 2n\gòticcat\polis2u05s07i0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817" y="1481138"/>
            <a:ext cx="412836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PINTURA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04249" y="508518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B. </a:t>
            </a:r>
            <a:r>
              <a:rPr lang="ca-ES" b="1" i="1" dirty="0" smtClean="0"/>
              <a:t>Martorell: Retaule</a:t>
            </a:r>
          </a:p>
          <a:p>
            <a:r>
              <a:rPr lang="ca-ES" b="1" i="1" dirty="0" smtClean="0"/>
              <a:t>de Sant Vicenç</a:t>
            </a:r>
            <a:r>
              <a:rPr lang="es-ES" b="1" i="1" dirty="0" smtClean="0"/>
              <a:t>, </a:t>
            </a:r>
            <a:r>
              <a:rPr lang="es-ES" b="1" i="1" dirty="0" smtClean="0"/>
              <a:t>1440</a:t>
            </a:r>
            <a:endParaRPr lang="es-ES" b="1" i="1" dirty="0"/>
          </a:p>
        </p:txBody>
      </p:sp>
      <p:sp>
        <p:nvSpPr>
          <p:cNvPr id="3" name="2 Elipse"/>
          <p:cNvSpPr/>
          <p:nvPr/>
        </p:nvSpPr>
        <p:spPr>
          <a:xfrm>
            <a:off x="6156176" y="1196752"/>
            <a:ext cx="2376264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Decoració daurada</a:t>
            </a:r>
            <a:endParaRPr lang="ca-ES" dirty="0"/>
          </a:p>
        </p:txBody>
      </p:sp>
      <p:cxnSp>
        <p:nvCxnSpPr>
          <p:cNvPr id="6" name="5 Conector recto de flecha"/>
          <p:cNvCxnSpPr>
            <a:stCxn id="3" idx="2"/>
          </p:cNvCxnSpPr>
          <p:nvPr/>
        </p:nvCxnSpPr>
        <p:spPr>
          <a:xfrm flipH="1">
            <a:off x="4644008" y="1653952"/>
            <a:ext cx="1512168" cy="550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3" idx="3"/>
          </p:cNvCxnSpPr>
          <p:nvPr/>
        </p:nvCxnSpPr>
        <p:spPr>
          <a:xfrm flipH="1">
            <a:off x="6084168" y="1977241"/>
            <a:ext cx="420004" cy="731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179512" y="1929408"/>
            <a:ext cx="2520280" cy="7795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Motius arquitectònics</a:t>
            </a:r>
            <a:endParaRPr lang="ca-ES" dirty="0"/>
          </a:p>
        </p:txBody>
      </p:sp>
      <p:cxnSp>
        <p:nvCxnSpPr>
          <p:cNvPr id="12" name="11 Conector recto de flecha"/>
          <p:cNvCxnSpPr>
            <a:stCxn id="10" idx="6"/>
          </p:cNvCxnSpPr>
          <p:nvPr/>
        </p:nvCxnSpPr>
        <p:spPr>
          <a:xfrm>
            <a:off x="2699792" y="2319164"/>
            <a:ext cx="648072" cy="173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323528" y="4653136"/>
            <a:ext cx="1872208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Escenes del martiri</a:t>
            </a:r>
            <a:endParaRPr lang="ca-ES" dirty="0"/>
          </a:p>
        </p:txBody>
      </p:sp>
      <p:cxnSp>
        <p:nvCxnSpPr>
          <p:cNvPr id="15" name="14 Conector recto de flecha"/>
          <p:cNvCxnSpPr>
            <a:stCxn id="13" idx="6"/>
          </p:cNvCxnSpPr>
          <p:nvPr/>
        </p:nvCxnSpPr>
        <p:spPr>
          <a:xfrm>
            <a:off x="2195736" y="5110336"/>
            <a:ext cx="648072" cy="262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105</Words>
  <Application>Microsoft Office PowerPoint</Application>
  <PresentationFormat>Presentación en pantalla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Concurrencia</vt:lpstr>
      <vt:lpstr>L’ART GÒTIC</vt:lpstr>
      <vt:lpstr>L’ARQUITECTURA</vt:lpstr>
      <vt:lpstr>L’ARQUITECTURA</vt:lpstr>
      <vt:lpstr>L’ARQUITECTURA</vt:lpstr>
      <vt:lpstr>L’ESCULTURA</vt:lpstr>
      <vt:lpstr>L’ESCULTURA</vt:lpstr>
      <vt:lpstr>LA PINTURA</vt:lpstr>
      <vt:lpstr>LA PINTURA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 GÒTIC</dc:title>
  <dc:creator>Usuario</dc:creator>
  <cp:lastModifiedBy>Usuario</cp:lastModifiedBy>
  <cp:revision>8</cp:revision>
  <dcterms:created xsi:type="dcterms:W3CDTF">2014-01-13T11:35:33Z</dcterms:created>
  <dcterms:modified xsi:type="dcterms:W3CDTF">2014-01-13T19:29:56Z</dcterms:modified>
</cp:coreProperties>
</file>