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4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ca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docs.google.com/document/d/16PnvvlvdY8SmoI9ITBEGZzaMWmnyF6SsBgtBWXB_YGo/edit" TargetMode="Externa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7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11760" y="744480"/>
            <a:ext cx="8519760" cy="20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a" sz="5200" spc="-1" strike="noStrike">
                <a:solidFill>
                  <a:srgbClr val="000000"/>
                </a:solidFill>
                <a:latin typeface="Arial"/>
                <a:ea typeface="Arial"/>
              </a:rPr>
              <a:t>Lengua castellana</a:t>
            </a:r>
            <a:br/>
            <a:r>
              <a:rPr b="0" lang="ca" sz="5200" spc="-1" strike="noStrike">
                <a:solidFill>
                  <a:srgbClr val="666666"/>
                </a:solidFill>
                <a:latin typeface="Arial"/>
                <a:ea typeface="Arial"/>
              </a:rPr>
              <a:t>2º bachillerato</a:t>
            </a:r>
            <a:endParaRPr b="0" lang="ca-ES" sz="52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11760" y="2834280"/>
            <a:ext cx="851976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48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a" sz="4100" spc="-1" strike="noStrike">
                <a:solidFill>
                  <a:srgbClr val="980000"/>
                </a:solidFill>
                <a:latin typeface="Arial"/>
                <a:ea typeface="Arial"/>
              </a:rPr>
              <a:t>Curso 23-24</a:t>
            </a:r>
            <a:endParaRPr b="0" lang="ca-ES" sz="41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a" sz="2800" spc="-1" strike="noStrike">
                <a:solidFill>
                  <a:srgbClr val="980000"/>
                </a:solidFill>
                <a:latin typeface="Arial"/>
                <a:ea typeface="Arial"/>
              </a:rPr>
              <a:t>(Presentación)</a:t>
            </a:r>
            <a:endParaRPr b="0" lang="ca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7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34880" y="144432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ca" sz="4280" spc="-1" strike="noStrike">
                <a:solidFill>
                  <a:srgbClr val="980000"/>
                </a:solidFill>
                <a:latin typeface="Century Gothic"/>
                <a:ea typeface="Century Gothic"/>
              </a:rPr>
              <a:t>CONTENIDOS del curso y distribución por trimestres</a:t>
            </a:r>
            <a:br/>
            <a:endParaRPr b="0" lang="ca-ES" sz="428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632880" y="90720"/>
            <a:ext cx="743580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11760" y="157680"/>
            <a:ext cx="8519760" cy="47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marL="2286000" indent="457200" algn="just">
              <a:lnSpc>
                <a:spcPct val="115000"/>
              </a:lnSpc>
              <a:tabLst>
                <a:tab algn="l" pos="0"/>
              </a:tabLst>
            </a:pPr>
            <a:r>
              <a:rPr b="1" lang="ca" sz="50000" spc="-1" strike="noStrike" u="sng">
                <a:solidFill>
                  <a:srgbClr val="4c1130"/>
                </a:solidFill>
                <a:uFillTx/>
                <a:latin typeface="Lucida Sans"/>
                <a:ea typeface="Lucida Sans"/>
              </a:rPr>
              <a:t>1º TRIMESTRE</a:t>
            </a:r>
            <a:endParaRPr b="0" lang="ca-ES" sz="50000" spc="-1" strike="noStrike">
              <a:latin typeface="Arial"/>
            </a:endParaRPr>
          </a:p>
          <a:p>
            <a:pPr marL="2286000" indent="457200" algn="just">
              <a:lnSpc>
                <a:spcPct val="115000"/>
              </a:lnSpc>
              <a:tabLst>
                <a:tab algn="l" pos="0"/>
              </a:tabLst>
            </a:pPr>
            <a:endParaRPr b="0" lang="ca-ES" sz="50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45000" spc="-1" strike="noStrike" u="sng">
                <a:solidFill>
                  <a:srgbClr val="4e054e"/>
                </a:solidFill>
                <a:uFillTx/>
                <a:latin typeface="Lucida Sans"/>
                <a:ea typeface="Lucida Sans"/>
              </a:rPr>
              <a:t>Lengua</a:t>
            </a:r>
            <a:endParaRPr b="0" lang="ca-ES" sz="45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45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40000" spc="-1" strike="noStrike">
                <a:solidFill>
                  <a:srgbClr val="5d1e5d"/>
                </a:solidFill>
                <a:latin typeface="Lucida Sans"/>
                <a:ea typeface="Lucida Sans"/>
              </a:rPr>
              <a:t>*Comunicación (breve inicio):</a:t>
            </a:r>
            <a:endParaRPr b="0" lang="ca-ES" sz="40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40000" spc="-1" strike="noStrike">
              <a:latin typeface="Arial"/>
            </a:endParaRPr>
          </a:p>
          <a:p>
            <a:pPr marL="914400" indent="-380160">
              <a:lnSpc>
                <a:spcPct val="100000"/>
              </a:lnSpc>
              <a:buClr>
                <a:srgbClr val="000000"/>
              </a:buClr>
              <a:buSzPct val="99000"/>
              <a:buFont typeface="Lucida Sans"/>
              <a:buChar char="-"/>
              <a:tabLst>
                <a:tab algn="l" pos="0"/>
              </a:tabLst>
            </a:pPr>
            <a:r>
              <a:rPr b="0" lang="ca" sz="37200" spc="-1" strike="noStrike">
                <a:solidFill>
                  <a:srgbClr val="000000"/>
                </a:solidFill>
                <a:latin typeface="Lucida Sans"/>
                <a:ea typeface="Lucida Sans"/>
              </a:rPr>
              <a:t> </a:t>
            </a:r>
            <a:r>
              <a:rPr b="0" lang="ca" sz="37200" spc="-1" strike="noStrike">
                <a:solidFill>
                  <a:srgbClr val="000000"/>
                </a:solidFill>
                <a:latin typeface="Lucida Sans"/>
                <a:ea typeface="Lucida Sans"/>
              </a:rPr>
              <a:t>Elementos del proceso de comunicación. - Funciones del lenguaje.</a:t>
            </a:r>
            <a:endParaRPr b="0" lang="ca-ES" sz="37200" spc="-1" strike="noStrike">
              <a:latin typeface="Arial"/>
            </a:endParaRPr>
          </a:p>
          <a:p>
            <a:pPr marL="914400" indent="-380160">
              <a:lnSpc>
                <a:spcPct val="100000"/>
              </a:lnSpc>
              <a:buClr>
                <a:srgbClr val="000000"/>
              </a:buClr>
              <a:buSzPct val="99000"/>
              <a:buFont typeface="Lucida Sans"/>
              <a:buChar char="-"/>
              <a:tabLst>
                <a:tab algn="l" pos="0"/>
              </a:tabLst>
            </a:pPr>
            <a:r>
              <a:rPr b="0" lang="ca" sz="37200" spc="-1" strike="noStrike">
                <a:solidFill>
                  <a:srgbClr val="000000"/>
                </a:solidFill>
                <a:latin typeface="Lucida Sans"/>
                <a:ea typeface="Lucida Sans"/>
              </a:rPr>
              <a:t> </a:t>
            </a:r>
            <a:r>
              <a:rPr b="0" lang="ca" sz="37200" spc="-1" strike="noStrike">
                <a:solidFill>
                  <a:srgbClr val="000000"/>
                </a:solidFill>
                <a:latin typeface="Lucida Sans"/>
                <a:ea typeface="Lucida Sans"/>
              </a:rPr>
              <a:t>El signo. El signo lingüístico.</a:t>
            </a:r>
            <a:endParaRPr b="0" lang="ca-ES" sz="37200" spc="-1" strike="noStrike"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ca-ES" sz="37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40000" spc="-1" strike="noStrike">
                <a:solidFill>
                  <a:srgbClr val="753d6c"/>
                </a:solidFill>
                <a:latin typeface="Lucida Sans"/>
                <a:ea typeface="Lucida Sans"/>
              </a:rPr>
              <a:t>*Nivel léxico (breve apunte):</a:t>
            </a:r>
            <a:r>
              <a:rPr b="1" lang="ca" sz="40000" spc="-1" strike="noStrike">
                <a:solidFill>
                  <a:srgbClr val="753d6c"/>
                </a:solidFill>
                <a:latin typeface="Lucida Sans"/>
                <a:ea typeface="Lucida Sans"/>
              </a:rPr>
              <a:t>	</a:t>
            </a:r>
            <a:endParaRPr b="0" lang="ca-ES" sz="40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30800" spc="-1" strike="noStrike">
                <a:solidFill>
                  <a:srgbClr val="000000"/>
                </a:solidFill>
                <a:latin typeface="Lucida Sans"/>
                <a:ea typeface="Lucida Sans"/>
              </a:rPr>
              <a:t> </a:t>
            </a:r>
            <a:r>
              <a:rPr b="0" lang="ca" sz="31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31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endParaRPr b="0" lang="ca-ES" sz="31600" spc="-1" strike="noStrike">
              <a:latin typeface="Arial"/>
            </a:endParaRPr>
          </a:p>
          <a:p>
            <a:pPr marL="914400" indent="-416520">
              <a:lnSpc>
                <a:spcPct val="100000"/>
              </a:lnSpc>
              <a:buClr>
                <a:srgbClr val="000000"/>
              </a:buClr>
              <a:buSzPct val="105000"/>
              <a:buFont typeface="Lucida Sans"/>
              <a:buChar char="-"/>
              <a:tabLst>
                <a:tab algn="l" pos="0"/>
              </a:tabLst>
            </a:pPr>
            <a:r>
              <a:rPr b="0" lang="ca" sz="37200" spc="-1" strike="noStrike">
                <a:solidFill>
                  <a:srgbClr val="000000"/>
                </a:solidFill>
                <a:latin typeface="Lucida Sans"/>
                <a:ea typeface="Lucida Sans"/>
              </a:rPr>
              <a:t>Origen del castellano: base latina y préstamos.</a:t>
            </a:r>
            <a:endParaRPr b="0" lang="ca-ES" sz="37200" spc="-1" strike="noStrike"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ca-ES" sz="37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40000" spc="-1" strike="noStrike">
                <a:solidFill>
                  <a:srgbClr val="953e95"/>
                </a:solidFill>
                <a:latin typeface="Lucida Sans"/>
                <a:ea typeface="Lucida Sans"/>
              </a:rPr>
              <a:t>*Nivel morfológico:</a:t>
            </a:r>
            <a:endParaRPr b="0" lang="ca-ES" sz="40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40000" spc="-1" strike="noStrike">
              <a:latin typeface="Arial"/>
            </a:endParaRPr>
          </a:p>
          <a:p>
            <a:pPr marL="914400" indent="-379440">
              <a:lnSpc>
                <a:spcPct val="100000"/>
              </a:lnSpc>
              <a:buClr>
                <a:srgbClr val="000000"/>
              </a:buClr>
              <a:buFont typeface="Lucida Sans"/>
              <a:buChar char="-"/>
              <a:tabLst>
                <a:tab algn="l" pos="0"/>
              </a:tabLst>
            </a:pPr>
            <a:r>
              <a:rPr b="0" lang="ca" sz="35000" spc="-1" strike="noStrike">
                <a:solidFill>
                  <a:srgbClr val="000000"/>
                </a:solidFill>
                <a:latin typeface="Lucida Sans"/>
                <a:ea typeface="Lucida Sans"/>
              </a:rPr>
              <a:t>Mecanismos de formación de léxico: derivación, composición, parasíntesis…otros.</a:t>
            </a:r>
            <a:endParaRPr b="0" lang="ca-ES" sz="35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35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35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35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35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11760" y="157680"/>
            <a:ext cx="8519760" cy="47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7000"/>
          </a:bodyPr>
          <a:p>
            <a:pPr marL="2286000" indent="457200" algn="just">
              <a:lnSpc>
                <a:spcPct val="115000"/>
              </a:lnSpc>
              <a:tabLst>
                <a:tab algn="l" pos="0"/>
              </a:tabLst>
            </a:pPr>
            <a:r>
              <a:rPr b="1" lang="ca" sz="8000" spc="-1" strike="noStrike" u="sng">
                <a:solidFill>
                  <a:srgbClr val="4c1130"/>
                </a:solidFill>
                <a:uFillTx/>
                <a:latin typeface="Lucida Sans"/>
                <a:ea typeface="Lucida Sans"/>
              </a:rPr>
              <a:t>1º TRIMESTRE</a:t>
            </a:r>
            <a:endParaRPr b="0" lang="ca-ES" sz="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7200" spc="-1" strike="noStrike" u="sng">
                <a:solidFill>
                  <a:srgbClr val="4e054e"/>
                </a:solidFill>
                <a:uFillTx/>
                <a:latin typeface="Lucida Sans"/>
                <a:ea typeface="Lucida Sans"/>
              </a:rPr>
              <a:t>Lengua</a:t>
            </a:r>
            <a:endParaRPr b="0" lang="ca-ES" sz="7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7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7200" spc="-1" strike="noStrike"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ca-ES" sz="7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6400" spc="-1" strike="noStrike">
                <a:solidFill>
                  <a:srgbClr val="d5a6bd"/>
                </a:solidFill>
                <a:latin typeface="Lucida Sans"/>
                <a:ea typeface="Lucida Sans"/>
              </a:rPr>
              <a:t>*</a:t>
            </a:r>
            <a:r>
              <a:rPr b="1" lang="ca" sz="6400" spc="-1" strike="noStrike">
                <a:solidFill>
                  <a:srgbClr val="af61af"/>
                </a:solidFill>
                <a:latin typeface="Lucida Sans"/>
                <a:ea typeface="Lucida Sans"/>
              </a:rPr>
              <a:t>Nivel semántico:</a:t>
            </a:r>
            <a:endParaRPr b="0" lang="ca-ES" sz="6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6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6400" spc="-1" strike="noStrike">
              <a:latin typeface="Arial"/>
            </a:endParaRPr>
          </a:p>
          <a:p>
            <a:pPr marL="914400" indent="-370800">
              <a:lnSpc>
                <a:spcPct val="100000"/>
              </a:lnSpc>
              <a:buClr>
                <a:srgbClr val="000000"/>
              </a:buClr>
              <a:buSzPct val="95000"/>
              <a:buFont typeface="Lucida Sans"/>
              <a:buChar char="-"/>
              <a:tabLst>
                <a:tab algn="l" pos="0"/>
              </a:tabLst>
            </a:pP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Significado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 de las palabras.</a:t>
            </a:r>
            <a:endParaRPr b="0" lang="ca-ES" sz="5600" spc="-1" strike="noStrike">
              <a:latin typeface="Arial"/>
            </a:endParaRPr>
          </a:p>
          <a:p>
            <a:pPr marL="914400" indent="-370800">
              <a:lnSpc>
                <a:spcPct val="100000"/>
              </a:lnSpc>
              <a:buClr>
                <a:srgbClr val="000000"/>
              </a:buClr>
              <a:buSzPct val="95000"/>
              <a:buFont typeface="Lucida Sans"/>
              <a:buChar char="-"/>
              <a:tabLst>
                <a:tab algn="l" pos="0"/>
              </a:tabLst>
            </a:pP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Relaciones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 semánticas: sinonimia, antonimia, polisemia, homonimia…</a:t>
            </a:r>
            <a:endParaRPr b="0" lang="ca-ES" sz="5600" spc="-1" strike="noStrike">
              <a:latin typeface="Arial"/>
            </a:endParaRPr>
          </a:p>
          <a:p>
            <a:pPr marL="914400" indent="-370800">
              <a:lnSpc>
                <a:spcPct val="100000"/>
              </a:lnSpc>
              <a:buClr>
                <a:srgbClr val="000000"/>
              </a:buClr>
              <a:buSzPct val="95000"/>
              <a:buFont typeface="Lucida Sans"/>
              <a:buChar char="-"/>
              <a:tabLst>
                <a:tab algn="l" pos="0"/>
              </a:tabLst>
            </a:pP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Asociaciones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 semánticas.</a:t>
            </a:r>
            <a:endParaRPr b="0" lang="ca-ES" sz="5600" spc="-1" strike="noStrike">
              <a:latin typeface="Arial"/>
            </a:endParaRPr>
          </a:p>
          <a:p>
            <a:pPr marL="914400" indent="-370800">
              <a:lnSpc>
                <a:spcPct val="100000"/>
              </a:lnSpc>
              <a:buClr>
                <a:srgbClr val="000000"/>
              </a:buClr>
              <a:buSzPct val="95000"/>
              <a:buFont typeface="Lucida Sans"/>
              <a:buChar char="-"/>
              <a:tabLst>
                <a:tab algn="l" pos="0"/>
              </a:tabLst>
            </a:pP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Cambios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 semánticos.</a:t>
            </a: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br/>
            <a:endParaRPr b="0" lang="ca-ES" sz="5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6400" spc="-1" strike="noStrike">
                <a:solidFill>
                  <a:srgbClr val="c27ba0"/>
                </a:solidFill>
                <a:latin typeface="Lucida Sans"/>
                <a:ea typeface="Lucida Sans"/>
              </a:rPr>
              <a:t>*Nivel sintáctico:</a:t>
            </a:r>
            <a:r>
              <a:rPr b="1" lang="ca" sz="6400" spc="-1" strike="noStrike">
                <a:solidFill>
                  <a:srgbClr val="e37be3"/>
                </a:solidFill>
                <a:latin typeface="Lucida Sans"/>
                <a:ea typeface="Lucida Sans"/>
              </a:rPr>
              <a:t> </a:t>
            </a:r>
            <a:r>
              <a:rPr b="0" lang="ca" sz="6400" spc="-1" strike="noStrike">
                <a:solidFill>
                  <a:srgbClr val="000000"/>
                </a:solidFill>
                <a:latin typeface="Lucida Sans"/>
                <a:ea typeface="Lucida Sans"/>
              </a:rPr>
              <a:t>LA ORACIÓN</a:t>
            </a:r>
            <a:endParaRPr b="0" lang="ca-ES" sz="6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6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OS/OC: 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oración y </a:t>
            </a:r>
            <a:r>
              <a:rPr b="0" lang="ca" sz="5600" spc="-1" strike="noStrike">
                <a:solidFill>
                  <a:srgbClr val="ff0000"/>
                </a:solidFill>
                <a:latin typeface="Lucida Sans"/>
                <a:ea typeface="Lucida Sans"/>
              </a:rPr>
              <a:t>proposición (término descartado).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Estructura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 de la oración (la concordancia, o. personales e impersonales, sujeto </a:t>
            </a:r>
            <a:r>
              <a:rPr b="0" lang="ca" sz="5600" spc="-1" strike="noStrike">
                <a:solidFill>
                  <a:srgbClr val="ff0000"/>
                </a:solidFill>
                <a:latin typeface="Lucida Sans"/>
                <a:ea typeface="Lucida Sans"/>
              </a:rPr>
              <a:t>tácito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...)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SN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 (Sadj SP)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28960" y="863640"/>
            <a:ext cx="8519760" cy="42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36000" spc="-1" strike="noStrike" u="sng">
                <a:solidFill>
                  <a:srgbClr val="4e054e"/>
                </a:solidFill>
                <a:uFillTx/>
                <a:latin typeface="Lucida Sans"/>
                <a:ea typeface="Lucida Sans"/>
              </a:rPr>
              <a:t>Tipología textual</a:t>
            </a:r>
            <a:r>
              <a:rPr b="0" lang="ca" sz="36000" spc="-1" strike="noStrike">
                <a:solidFill>
                  <a:srgbClr val="4e054e"/>
                </a:solidFill>
                <a:latin typeface="Lucida Sans"/>
                <a:ea typeface="Lucida Sans"/>
              </a:rPr>
              <a:t>	</a:t>
            </a:r>
            <a:r>
              <a:rPr b="1" lang="ca" sz="36000" spc="-1" strike="noStrike" u="sng">
                <a:solidFill>
                  <a:srgbClr val="4e054e"/>
                </a:solidFill>
                <a:uFillTx/>
                <a:latin typeface="Lucida Sans"/>
                <a:ea typeface="Lucida Sans"/>
              </a:rPr>
              <a:t>Expresión escrita:</a:t>
            </a:r>
            <a:r>
              <a:rPr b="0" lang="ca" sz="36000" spc="-1" strike="noStrike">
                <a:solidFill>
                  <a:srgbClr val="4e054e"/>
                </a:solidFill>
                <a:latin typeface="Lucida Sans"/>
                <a:ea typeface="Lucida Sans"/>
              </a:rPr>
              <a:t> </a:t>
            </a:r>
            <a:endParaRPr b="0" lang="ca-ES" sz="36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Realización de un texto escrito por trimestre: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Características</a:t>
            </a: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 textuales.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- Texto </a:t>
            </a:r>
            <a:r>
              <a:rPr b="1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expositivo</a:t>
            </a: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,  texto </a:t>
            </a:r>
            <a:r>
              <a:rPr b="1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argumentativo.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36000" spc="-1" strike="noStrike" u="sng">
                <a:solidFill>
                  <a:srgbClr val="4e054e"/>
                </a:solidFill>
                <a:uFillTx/>
                <a:latin typeface="Lucida Sans"/>
                <a:ea typeface="Lucida Sans"/>
              </a:rPr>
              <a:t>Lectura</a:t>
            </a:r>
            <a:endParaRPr b="0" lang="ca-ES" sz="36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Carmen Laforet. </a:t>
            </a:r>
            <a:r>
              <a:rPr b="1" i="1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Nada. </a:t>
            </a: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Austral Educación.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(El control y la nota de esta lectura servirán para el 2º trimestre, aunque su análisis a través de exposiciones orales se inicie en el primero)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36000" spc="-1" strike="noStrike" u="sng">
                <a:solidFill>
                  <a:srgbClr val="4e054e"/>
                </a:solidFill>
                <a:uFillTx/>
                <a:latin typeface="Lucida Sans"/>
                <a:ea typeface="Lucida Sans"/>
              </a:rPr>
              <a:t>Exposiciones Orales</a:t>
            </a:r>
            <a:r>
              <a:rPr b="0" lang="ca" sz="36000" spc="-1" strike="noStrike">
                <a:solidFill>
                  <a:srgbClr val="5d1e5d"/>
                </a:solidFill>
                <a:latin typeface="Lucida Sans"/>
                <a:ea typeface="Lucida Sans"/>
              </a:rPr>
              <a:t> </a:t>
            </a: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(Se debe consultar el calendario con la propuesta)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28000" spc="-1" strike="noStrike">
                <a:solidFill>
                  <a:srgbClr val="000000"/>
                </a:solidFill>
                <a:latin typeface="Lucida Sans"/>
                <a:ea typeface="Lucida Sans"/>
              </a:rPr>
              <a:t>Una por persona sobre tipología textual, lectura u otras cuestiones de lengua. (EN GRUPO).</a:t>
            </a:r>
            <a:endParaRPr b="0" lang="ca-ES" sz="280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280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12120" y="18540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marL="2286000" indent="457200" algn="just">
              <a:lnSpc>
                <a:spcPct val="115000"/>
              </a:lnSpc>
              <a:tabLst>
                <a:tab algn="l" pos="0"/>
              </a:tabLst>
            </a:pPr>
            <a:r>
              <a:rPr b="1" lang="ca" sz="2000" spc="-1" strike="noStrike" u="sng">
                <a:solidFill>
                  <a:srgbClr val="4c1130"/>
                </a:solidFill>
                <a:uFillTx/>
                <a:latin typeface="Lucida Sans"/>
                <a:ea typeface="Lucida Sans"/>
              </a:rPr>
              <a:t>1º TRIMESTRE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84" name="Google Shape;132;p4" descr=""/>
          <p:cNvPicPr/>
          <p:nvPr/>
        </p:nvPicPr>
        <p:blipFill>
          <a:blip r:embed="rId1"/>
          <a:stretch/>
        </p:blipFill>
        <p:spPr>
          <a:xfrm>
            <a:off x="5610240" y="326520"/>
            <a:ext cx="1808280" cy="272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03400" y="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a" sz="2000" spc="-1" strike="noStrike" u="sng">
                <a:solidFill>
                  <a:srgbClr val="660000"/>
                </a:solidFill>
                <a:uFillTx/>
                <a:latin typeface="Century Gothic"/>
                <a:ea typeface="Century Gothic"/>
              </a:rPr>
              <a:t>2º TRIMESTRE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11760" y="408240"/>
            <a:ext cx="8519760" cy="424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20000" spc="-1" strike="noStrike" u="sng">
                <a:solidFill>
                  <a:srgbClr val="990000"/>
                </a:solidFill>
                <a:uFillTx/>
                <a:latin typeface="Lucida Sans"/>
                <a:ea typeface="Lucida Sans"/>
              </a:rPr>
              <a:t>Lengua</a:t>
            </a:r>
            <a:endParaRPr b="0" lang="ca-ES" sz="20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17750" spc="-1" strike="noStrike">
                <a:solidFill>
                  <a:srgbClr val="cc0000"/>
                </a:solidFill>
                <a:latin typeface="Lucida Sans"/>
                <a:ea typeface="Lucida Sans"/>
              </a:rPr>
              <a:t>*Nivel sintáctico</a:t>
            </a:r>
            <a:r>
              <a:rPr b="1" lang="ca" sz="14150" spc="-1" strike="noStrike">
                <a:solidFill>
                  <a:srgbClr val="cc0000"/>
                </a:solidFill>
                <a:latin typeface="Lucida Sans"/>
                <a:ea typeface="Lucida Sans"/>
              </a:rPr>
              <a:t> </a:t>
            </a:r>
            <a:r>
              <a:rPr b="0" lang="ca" sz="15550" spc="-1" strike="noStrike">
                <a:solidFill>
                  <a:srgbClr val="ff0000"/>
                </a:solidFill>
                <a:latin typeface="Lucida Sans"/>
                <a:ea typeface="Lucida Sans"/>
              </a:rPr>
              <a:t>(Continuación)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: LA ORACIÓN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  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SV: 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predicado: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El verbo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: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endParaRPr b="0" lang="ca-ES" sz="15550" spc="-1" strike="noStrike">
              <a:latin typeface="Arial"/>
            </a:endParaRPr>
          </a:p>
          <a:p>
            <a:pPr marL="914400" indent="4572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conjugación verbal (regular e irregular)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perífrasis y locuciones verbales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ff0000"/>
                </a:solidFill>
                <a:latin typeface="Lucida Sans"/>
                <a:ea typeface="Lucida Sans"/>
              </a:rPr>
              <a:t>v. inergativos e inacusativos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usos estilísticos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formas no personales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la voz...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- </a:t>
            </a:r>
            <a:r>
              <a:rPr b="1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Estructura del predicado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: tipos de predicados y tipos de oraciones.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1" lang="ca" sz="15550" spc="-1" strike="noStrike">
                <a:solidFill>
                  <a:srgbClr val="000000"/>
                </a:solidFill>
                <a:latin typeface="Lucida Sans"/>
                <a:ea typeface="Lucida Sans"/>
              </a:rPr>
              <a:t>- Complementos verbales</a:t>
            </a:r>
            <a:r>
              <a:rPr b="1" lang="ca" sz="15550" spc="-1" strike="noStrike">
                <a:solidFill>
                  <a:srgbClr val="ff0000"/>
                </a:solidFill>
                <a:latin typeface="Lucida Sans"/>
                <a:ea typeface="Lucida Sans"/>
              </a:rPr>
              <a:t> </a:t>
            </a:r>
            <a:r>
              <a:rPr b="0" lang="ca" sz="15550" spc="-1" strike="noStrike">
                <a:solidFill>
                  <a:srgbClr val="ff0000"/>
                </a:solidFill>
                <a:latin typeface="Lucida Sans"/>
                <a:ea typeface="Lucida Sans"/>
              </a:rPr>
              <a:t>(Importantes cambios y novedades)</a:t>
            </a:r>
            <a:endParaRPr b="0" lang="ca-ES" sz="1555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5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148;p6" descr=""/>
          <p:cNvPicPr/>
          <p:nvPr/>
        </p:nvPicPr>
        <p:blipFill>
          <a:blip r:embed="rId1"/>
          <a:stretch/>
        </p:blipFill>
        <p:spPr>
          <a:xfrm>
            <a:off x="6309000" y="596160"/>
            <a:ext cx="2522880" cy="379332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312120" y="479520"/>
            <a:ext cx="8519760" cy="49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800" spc="-1" strike="noStrike" u="sng">
                <a:solidFill>
                  <a:srgbClr val="990000"/>
                </a:solidFill>
                <a:uFillTx/>
                <a:latin typeface="Lucida Sans"/>
                <a:ea typeface="Lucida Sans"/>
              </a:rPr>
              <a:t>Tipología textual</a:t>
            </a:r>
            <a:r>
              <a:rPr b="0" lang="ca" sz="1800" spc="-1" strike="noStrike">
                <a:solidFill>
                  <a:srgbClr val="990000"/>
                </a:solidFill>
                <a:latin typeface="Lucida Sans"/>
                <a:ea typeface="Lucida Sans"/>
              </a:rPr>
              <a:t>	</a:t>
            </a:r>
            <a:r>
              <a:rPr b="1" lang="ca" sz="1800" spc="-1" strike="noStrike" u="sng">
                <a:solidFill>
                  <a:srgbClr val="990000"/>
                </a:solidFill>
                <a:uFillTx/>
                <a:latin typeface="Lucida Sans"/>
                <a:ea typeface="Lucida Sans"/>
              </a:rPr>
              <a:t>Expresión escrita:</a:t>
            </a:r>
            <a:r>
              <a:rPr b="0" lang="ca" sz="1800" spc="-1" strike="noStrike">
                <a:solidFill>
                  <a:srgbClr val="990000"/>
                </a:solidFill>
                <a:latin typeface="Lucida Sans"/>
                <a:ea typeface="Lucida Sans"/>
              </a:rPr>
              <a:t> </a:t>
            </a:r>
            <a:r>
              <a:rPr b="0" lang="ca" sz="1750" spc="-1" strike="noStrike">
                <a:solidFill>
                  <a:srgbClr val="000000"/>
                </a:solidFill>
                <a:latin typeface="Lucida Sans"/>
                <a:ea typeface="Lucida Sans"/>
              </a:rPr>
              <a:t>Texto</a:t>
            </a:r>
            <a:endParaRPr b="0" lang="ca-ES" sz="1750" spc="-1" strike="noStrike">
              <a:latin typeface="Arial"/>
            </a:endParaRPr>
          </a:p>
          <a:p>
            <a:pPr marL="457200" indent="-31644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Lucida Sans"/>
              <a:buChar char="-"/>
              <a:tabLst>
                <a:tab algn="l" pos="0"/>
              </a:tabLst>
            </a:pPr>
            <a:r>
              <a:rPr b="0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Texto descriptivo</a:t>
            </a:r>
            <a:endParaRPr b="0" lang="ca-E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1800" spc="-1" strike="noStrike" u="sng">
                <a:solidFill>
                  <a:srgbClr val="990000"/>
                </a:solidFill>
                <a:uFillTx/>
                <a:latin typeface="Lucida Sans"/>
                <a:ea typeface="Lucida Sans"/>
              </a:rPr>
              <a:t>Lectura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Buero Vallejo, Antonio </a:t>
            </a:r>
            <a:r>
              <a:rPr b="1" i="1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La Fundació. </a:t>
            </a:r>
            <a:r>
              <a:rPr b="0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Austral educación.</a:t>
            </a:r>
            <a:endParaRPr b="0" lang="ca-E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(El análisis a través de exposiciones se iniciará en el segundo trimestre, </a:t>
            </a:r>
            <a:endParaRPr b="0" lang="ca-E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pero el control y la nota actuarán en el tercero)</a:t>
            </a:r>
            <a:endParaRPr b="0" lang="ca-ES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1800" spc="-1" strike="noStrike" u="sng">
                <a:solidFill>
                  <a:srgbClr val="990000"/>
                </a:solidFill>
                <a:uFillTx/>
                <a:latin typeface="Lucida Sans"/>
                <a:ea typeface="Lucida Sans"/>
              </a:rPr>
              <a:t>Exposiciones Orales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1400" spc="-1" strike="noStrike">
                <a:solidFill>
                  <a:srgbClr val="000000"/>
                </a:solidFill>
                <a:latin typeface="Lucida Sans"/>
                <a:ea typeface="Lucida Sans"/>
              </a:rPr>
              <a:t>Una por persona sobre tipología textual o lectura.</a:t>
            </a:r>
            <a:endParaRPr b="0" lang="ca-ES" sz="14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11760" y="418680"/>
            <a:ext cx="8519760" cy="47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9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7300" spc="-1" strike="noStrike" u="sng">
                <a:solidFill>
                  <a:srgbClr val="b45f06"/>
                </a:solidFill>
                <a:uFillTx/>
                <a:latin typeface="Lucida Sans"/>
                <a:ea typeface="Lucida Sans"/>
              </a:rPr>
              <a:t>Lengua</a:t>
            </a:r>
            <a:endParaRPr b="0" lang="ca-ES" sz="7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6400" spc="-1" strike="noStrike">
                <a:solidFill>
                  <a:srgbClr val="7f6000"/>
                </a:solidFill>
                <a:latin typeface="Lucida Sans"/>
                <a:ea typeface="Lucida Sans"/>
              </a:rPr>
              <a:t>*Oración compuesta:</a:t>
            </a:r>
            <a:endParaRPr b="0" lang="ca-ES" sz="6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Yuxtaposición.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Coordinación.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Subordinación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6400" spc="-1" strike="noStrike" u="sng">
                <a:solidFill>
                  <a:srgbClr val="b45f06"/>
                </a:solidFill>
                <a:uFillTx/>
                <a:latin typeface="Lucida Sans"/>
                <a:ea typeface="Lucida Sans"/>
              </a:rPr>
              <a:t>Tipología textual</a:t>
            </a:r>
            <a:r>
              <a:rPr b="0" lang="ca" sz="6400" spc="-1" strike="noStrike">
                <a:solidFill>
                  <a:srgbClr val="b45f06"/>
                </a:solidFill>
                <a:latin typeface="Lucida Sans"/>
                <a:ea typeface="Lucida Sans"/>
              </a:rPr>
              <a:t>	</a:t>
            </a:r>
            <a:r>
              <a:rPr b="1" lang="ca" sz="6400" spc="-1" strike="noStrike" u="sng">
                <a:solidFill>
                  <a:srgbClr val="b45f06"/>
                </a:solidFill>
                <a:uFillTx/>
                <a:latin typeface="Lucida Sans"/>
                <a:ea typeface="Lucida Sans"/>
              </a:rPr>
              <a:t>Expresión escrita:</a:t>
            </a:r>
            <a:r>
              <a:rPr b="0" lang="ca" sz="5600" spc="-1" strike="noStrike">
                <a:solidFill>
                  <a:srgbClr val="b45f06"/>
                </a:solidFill>
                <a:latin typeface="Lucida Sans"/>
                <a:ea typeface="Lucida Sans"/>
              </a:rPr>
              <a:t> </a:t>
            </a:r>
            <a:r>
              <a:rPr b="0" lang="ca" sz="4800" spc="-1" strike="noStrike">
                <a:solidFill>
                  <a:srgbClr val="000000"/>
                </a:solidFill>
                <a:latin typeface="Lucida Sans"/>
                <a:ea typeface="Lucida Sans"/>
              </a:rPr>
              <a:t>texto</a:t>
            </a:r>
            <a:endParaRPr b="0" lang="ca-ES" sz="4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Texto narrativo.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	</a:t>
            </a:r>
            <a:r>
              <a:rPr b="0" lang="ca" sz="5600" spc="-1" strike="noStrike">
                <a:solidFill>
                  <a:srgbClr val="000000"/>
                </a:solidFill>
                <a:latin typeface="Lucida Sans"/>
                <a:ea typeface="Lucida Sans"/>
              </a:rPr>
              <a:t>- Otras tipologías.</a:t>
            </a:r>
            <a:endParaRPr b="0" lang="ca-ES" sz="5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6500" spc="-1" strike="noStrike" u="sng">
                <a:solidFill>
                  <a:srgbClr val="b45f06"/>
                </a:solidFill>
                <a:uFillTx/>
                <a:latin typeface="Lucida Sans"/>
                <a:ea typeface="Lucida Sans"/>
              </a:rPr>
              <a:t>Exposiciones Orales</a:t>
            </a:r>
            <a:endParaRPr b="0" lang="ca-ES" sz="6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700" spc="-1" strike="noStrike">
                <a:solidFill>
                  <a:srgbClr val="000000"/>
                </a:solidFill>
                <a:latin typeface="Lucida Sans"/>
                <a:ea typeface="Lucida Sans"/>
              </a:rPr>
              <a:t>Una por persona sobre tipología textual.</a:t>
            </a: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6500" spc="-1" strike="noStrike" u="sng">
                <a:solidFill>
                  <a:srgbClr val="b45f06"/>
                </a:solidFill>
                <a:uFillTx/>
                <a:latin typeface="Lucida Sans"/>
                <a:ea typeface="Lucida Sans"/>
              </a:rPr>
              <a:t>Lecturas: </a:t>
            </a:r>
            <a:r>
              <a:rPr b="0" lang="ca" sz="5700" spc="-1" strike="noStrike">
                <a:solidFill>
                  <a:srgbClr val="000000"/>
                </a:solidFill>
                <a:latin typeface="Lucida Sans"/>
                <a:ea typeface="Lucida Sans"/>
              </a:rPr>
              <a:t>Ya realizadas según calendario.</a:t>
            </a: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7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5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11760" y="100800"/>
            <a:ext cx="8519760" cy="5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a" sz="2000" spc="-1" strike="noStrike" u="sng">
                <a:solidFill>
                  <a:srgbClr val="783f04"/>
                </a:solidFill>
                <a:uFillTx/>
                <a:latin typeface="Century Gothic"/>
                <a:ea typeface="Century Gothic"/>
              </a:rPr>
              <a:t>3º TRIMESTRE</a:t>
            </a: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11760" y="418680"/>
            <a:ext cx="8519760" cy="47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5000"/>
          </a:bodyPr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ca" sz="55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a-ES" sz="55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12120" y="1485000"/>
            <a:ext cx="8519760" cy="13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a" sz="2400" spc="-1" strike="noStrike" u="sng">
                <a:solidFill>
                  <a:srgbClr val="783f04"/>
                </a:solidFill>
                <a:uFillTx/>
                <a:latin typeface="Century Gothic"/>
                <a:ea typeface="Century Gothic"/>
              </a:rPr>
              <a:t>Criteris d’avaluació</a:t>
            </a:r>
            <a:endParaRPr b="0" lang="ca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a" sz="1800" spc="-1" strike="noStrike" u="sng">
                <a:solidFill>
                  <a:srgbClr val="0097a7"/>
                </a:solidFill>
                <a:uFillTx/>
                <a:latin typeface="Century Gothic"/>
                <a:ea typeface="Century Gothic"/>
                <a:hlinkClick r:id="rId1"/>
              </a:rPr>
              <a:t>https://docs.google.com/document/d/16PnvvlvdY8SmoI9ITBEGZzaMWmnyF6SsBgtBWXB_YGo/edit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LibreOffice/7.0.6.2$Windows_X86_64 LibreOffice_project/144abb84a525d8e30c9dbbefa69cbbf2d8d4ae3b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ca-ES</dc:language>
  <cp:lastModifiedBy/>
  <dcterms:modified xsi:type="dcterms:W3CDTF">2023-09-14T18:13:24Z</dcterms:modified>
  <cp:revision>1</cp:revision>
  <dc:subject/>
  <dc:title/>
</cp:coreProperties>
</file>