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14" roundtripDataSignature="AMtx7mjF3nXB44GGifDnMy1PKj4sM3y5o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70EE16E5-817C-469F-89D9-8B514A49B5D1}">
  <a:tblStyle styleId="{70EE16E5-817C-469F-89D9-8B514A49B5D1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4" Type="http://customschemas.google.com/relationships/presentationmetadata" Target="meta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0" y="695325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60" name="Google Shape;6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65" name="Google Shape;6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71" name="Google Shape;7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4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77" name="Google Shape;77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5:notes"/>
          <p:cNvSpPr txBox="1"/>
          <p:nvPr>
            <p:ph idx="1" type="body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" name="Google Shape;83;p5:notes"/>
          <p:cNvSpPr/>
          <p:nvPr>
            <p:ph idx="2" type="sldImg"/>
          </p:nvPr>
        </p:nvSpPr>
        <p:spPr>
          <a:xfrm>
            <a:off x="0" y="695325"/>
            <a:ext cx="0" cy="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6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88" name="Google Shape;8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/>
          <p:nvPr>
            <p:ph idx="2" type="sldImg"/>
          </p:nvPr>
        </p:nvSpPr>
        <p:spPr>
          <a:xfrm>
            <a:off x="1143000" y="695325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524288"/>
            <a:headEnd len="sm" w="sm" type="none"/>
            <a:tailEnd len="sm" w="sm" type="none"/>
          </a:ln>
        </p:spPr>
      </p:sp>
      <p:sp>
        <p:nvSpPr>
          <p:cNvPr id="93" name="Google Shape;9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8"/>
          <p:cNvSpPr txBox="1"/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8"/>
          <p:cNvSpPr txBox="1"/>
          <p:nvPr>
            <p:ph idx="1" type="body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2400"/>
              <a:buNone/>
              <a:defRPr sz="24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2000"/>
              <a:buNone/>
              <a:defRPr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3" name="Google Shape;53;p18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9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9"/>
          <p:cNvSpPr txBox="1"/>
          <p:nvPr>
            <p:ph idx="1" type="body"/>
          </p:nvPr>
        </p:nvSpPr>
        <p:spPr>
          <a:xfrm>
            <a:off x="457200" y="1600200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7" name="Google Shape;57;p19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spcBef>
                <a:spcPts val="80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spcBef>
                <a:spcPts val="7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 rot="5400000">
            <a:off x="4732338" y="2171700"/>
            <a:ext cx="5849937" cy="20558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 rot="5400000">
            <a:off x="542131" y="189706"/>
            <a:ext cx="5849937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2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2"/>
          <p:cNvSpPr txBox="1"/>
          <p:nvPr>
            <p:ph idx="1" type="body"/>
          </p:nvPr>
        </p:nvSpPr>
        <p:spPr>
          <a:xfrm rot="5400000">
            <a:off x="2309018" y="-251618"/>
            <a:ext cx="4524375" cy="822801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2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3"/>
          <p:cNvSpPr/>
          <p:nvPr>
            <p:ph idx="2" type="pic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8" name="Google Shape;28;p13"/>
          <p:cNvSpPr txBox="1"/>
          <p:nvPr>
            <p:ph idx="1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9" name="Google Shape;29;p13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4"/>
          <p:cNvSpPr txBox="1"/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4"/>
          <p:cNvSpPr txBox="1"/>
          <p:nvPr>
            <p:ph idx="1" type="body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 sz="32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 sz="28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00"/>
              <a:buNone/>
              <a:defRPr sz="24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33" name="Google Shape;33;p14"/>
          <p:cNvSpPr txBox="1"/>
          <p:nvPr>
            <p:ph idx="2" type="body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5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6"/>
          <p:cNvSpPr txBox="1"/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6"/>
          <p:cNvSpPr txBox="1"/>
          <p:nvPr>
            <p:ph idx="1" type="body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6"/>
          <p:cNvSpPr txBox="1"/>
          <p:nvPr>
            <p:ph idx="2" type="body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3" type="body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2400"/>
              <a:buNone/>
              <a:defRPr b="1" sz="2400"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6"/>
          <p:cNvSpPr txBox="1"/>
          <p:nvPr>
            <p:ph idx="4" type="body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6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" type="body"/>
          </p:nvPr>
        </p:nvSpPr>
        <p:spPr>
          <a:xfrm>
            <a:off x="457200" y="1600200"/>
            <a:ext cx="4037013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2" type="body"/>
          </p:nvPr>
        </p:nvSpPr>
        <p:spPr>
          <a:xfrm>
            <a:off x="4646613" y="1600200"/>
            <a:ext cx="4038600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algn="l">
              <a:spcBef>
                <a:spcPts val="80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70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500"/>
              </a:spcBef>
              <a:spcAft>
                <a:spcPts val="0"/>
              </a:spcAft>
              <a:buSzPts val="1400"/>
              <a:buNone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457200" y="274637"/>
            <a:ext cx="8228012" cy="11414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457200" y="1600200"/>
            <a:ext cx="8228012" cy="452437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l"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8"/>
          <p:cNvSpPr txBox="1"/>
          <p:nvPr/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;p8"/>
          <p:cNvSpPr txBox="1"/>
          <p:nvPr/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6553200" y="6245225"/>
            <a:ext cx="2132012" cy="474662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"/>
          <p:cNvSpPr txBox="1"/>
          <p:nvPr/>
        </p:nvSpPr>
        <p:spPr>
          <a:xfrm>
            <a:off x="685800" y="2130425"/>
            <a:ext cx="7772400" cy="1470025"/>
          </a:xfrm>
          <a:prstGeom prst="rect">
            <a:avLst/>
          </a:prstGeom>
          <a:solidFill>
            <a:srgbClr val="BBE0E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rPr b="0" i="0" lang="en-US" sz="80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La coordinación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"/>
          <p:cNvSpPr txBox="1"/>
          <p:nvPr/>
        </p:nvSpPr>
        <p:spPr>
          <a:xfrm>
            <a:off x="468312" y="1136650"/>
            <a:ext cx="8507412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1312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Están unidas o enlazadas por 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conjunciones coordinantes, locuciones conjuntivas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y, en algún caso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nexos correlativos. Estos </a:t>
            </a:r>
            <a:r>
              <a:rPr b="1" i="0" lang="en-US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nexos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establecen una relación de equivalencia e indican el matiz de la misma ( tipos de coordinadas) 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Estuvimos de viaje en París</a:t>
            </a:r>
            <a:r>
              <a:rPr b="0" i="0" lang="en-US" sz="1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y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visitamos el Louvre.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No iremos de viaje </a:t>
            </a:r>
            <a:r>
              <a:rPr b="1" i="0" lang="en-US" sz="16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sino que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nos quedaremos en casa.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1600"/>
              <a:t>Era </a:t>
            </a:r>
            <a:r>
              <a:rPr b="1" lang="en-US" sz="1600"/>
              <a:t>tan</a:t>
            </a:r>
            <a:r>
              <a:rPr lang="en-US" sz="1600"/>
              <a:t> rubia </a:t>
            </a:r>
            <a:r>
              <a:rPr b="1" lang="en-US" sz="1600"/>
              <a:t>como</a:t>
            </a:r>
            <a:r>
              <a:rPr lang="en-US" sz="1600"/>
              <a:t> lo fue su abuela.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2. Cada </a:t>
            </a:r>
            <a:r>
              <a:rPr b="1" lang="en-US" sz="1600"/>
              <a:t>ora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ción posee una unidad de sentido, pero se integran en una unidad de </a:t>
            </a:r>
            <a:r>
              <a:rPr b="1" i="0" lang="en-US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significado más amplia.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1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3.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Sintácticamente las </a:t>
            </a:r>
            <a:r>
              <a:rPr lang="en-US" sz="1600"/>
              <a:t>ora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ciones </a:t>
            </a:r>
            <a:r>
              <a:rPr b="1" i="0" lang="en-US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son independientes (sintacticamente) entre sí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aunque gracias a las conjunciones constituyen una oración compleja en la que mantienen una relación significativa. 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1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4. Es frecuente que si las </a:t>
            </a:r>
            <a:r>
              <a:rPr b="1" lang="en-US" sz="1600"/>
              <a:t>ora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ciones comparten elementos, se sobreentiendan en lugar de repetirlos: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 venido María y también 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 ha venido )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Pedro.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libro contiene información y 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 la información)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muy interesante.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1" i="0" sz="1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"/>
          <p:cNvSpPr txBox="1"/>
          <p:nvPr/>
        </p:nvSpPr>
        <p:spPr>
          <a:xfrm>
            <a:off x="468312" y="-635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100"/>
              <a:buFont typeface="Arial"/>
              <a:buNone/>
            </a:pPr>
            <a:br>
              <a:rPr b="1" i="0" lang="en-US" sz="31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1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CARACTERÍSTICAS DE LAS</a:t>
            </a:r>
            <a:r>
              <a:rPr b="1" lang="en-US" sz="3100" u="sng">
                <a:solidFill>
                  <a:srgbClr val="0000FF"/>
                </a:solidFill>
              </a:rPr>
              <a:t> ORA</a:t>
            </a:r>
            <a:r>
              <a:rPr b="1" i="0" lang="en-US" sz="31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CIONES</a:t>
            </a:r>
            <a:endParaRPr b="1" i="0" sz="3100" u="sng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100"/>
              <a:buFont typeface="Arial"/>
              <a:buNone/>
            </a:pPr>
            <a:r>
              <a:rPr b="1" i="0" lang="en-US" sz="31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COORDINADAS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"/>
          <p:cNvSpPr txBox="1"/>
          <p:nvPr/>
        </p:nvSpPr>
        <p:spPr>
          <a:xfrm>
            <a:off x="323850" y="0"/>
            <a:ext cx="8229600" cy="8651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None/>
            </a:pPr>
            <a:r>
              <a:rPr b="1" i="0" lang="en-US" sz="28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CLASES DE</a:t>
            </a:r>
            <a:r>
              <a:rPr b="1" lang="en-US" sz="2800" u="sng">
                <a:solidFill>
                  <a:srgbClr val="0000FF"/>
                </a:solidFill>
              </a:rPr>
              <a:t> ORA</a:t>
            </a:r>
            <a:r>
              <a:rPr b="1" i="0" lang="en-US" sz="28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CIONES COORDINADAS </a:t>
            </a:r>
            <a:r>
              <a:rPr b="1" i="0" lang="en-US" sz="1000" u="sng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(según glosario 21-22)</a:t>
            </a:r>
            <a:r>
              <a:rPr b="0" i="0" lang="en-US" sz="1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graphicFrame>
        <p:nvGraphicFramePr>
          <p:cNvPr id="74" name="Google Shape;74;p3"/>
          <p:cNvGraphicFramePr/>
          <p:nvPr/>
        </p:nvGraphicFramePr>
        <p:xfrm>
          <a:off x="323850" y="865187"/>
          <a:ext cx="3000000" cy="3000000"/>
        </p:xfrm>
        <a:graphic>
          <a:graphicData uri="http://schemas.openxmlformats.org/drawingml/2006/table">
            <a:tbl>
              <a:tblPr>
                <a:noFill/>
                <a:tableStyleId>{70EE16E5-817C-469F-89D9-8B514A49B5D1}</a:tableStyleId>
              </a:tblPr>
              <a:tblGrid>
                <a:gridCol w="1873250"/>
                <a:gridCol w="2376475"/>
                <a:gridCol w="2233600"/>
                <a:gridCol w="2160575"/>
              </a:tblGrid>
              <a:tr h="457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rgbClr val="00006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Coordinada</a:t>
                      </a:r>
                      <a:endParaRPr/>
                    </a:p>
                  </a:txBody>
                  <a:tcPr marT="45725" marB="45725" marR="90000" marL="90000">
                    <a:lnL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rgbClr val="00006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Nexos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rgbClr val="00006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Significado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66"/>
                        </a:buClr>
                        <a:buSzPts val="2400"/>
                        <a:buFont typeface="Arial"/>
                        <a:buNone/>
                      </a:pPr>
                      <a:r>
                        <a:rPr b="0" i="0" lang="en-US" sz="2400" u="none" cap="none" strike="noStrike">
                          <a:solidFill>
                            <a:srgbClr val="00006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Ejemplos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</a:tr>
              <a:tr h="10795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Copulativa</a:t>
                      </a:r>
                      <a:endParaRPr/>
                    </a:p>
                  </a:txBody>
                  <a:tcPr marT="45725" marB="45725" marR="90000" marL="90000">
                    <a:lnL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i="1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y, e</a:t>
                      </a: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(ante "i" o "hi", excepto ante el diptongo "hie")</a:t>
                      </a:r>
                      <a:b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b="1" i="1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ni</a:t>
                      </a: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(</a:t>
                      </a:r>
                      <a:r>
                        <a:rPr b="1" lang="en-US" sz="1000"/>
                        <a:t>ORA</a:t>
                      </a: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ciones negativas)</a:t>
                      </a:r>
                      <a:b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b="1" i="1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junto con, además de, amén de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i="1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ni-…ni, tanto…como, no solo</a:t>
                      </a:r>
                      <a:r>
                        <a:rPr b="1" i="1" lang="en-US" sz="1000"/>
                        <a:t>…sino(que)...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en-US" sz="14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SUMA</a:t>
                      </a: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(el significado de una </a:t>
                      </a:r>
                      <a:r>
                        <a:rPr b="1" lang="en-US"/>
                        <a:t>ora</a:t>
                      </a: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ción se suma al de otra u otras)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Bebe y habla incansablemente.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Ni come ni deja comer.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Lo admiran tanto amigos como enemigos.</a:t>
                      </a:r>
                      <a:endParaRPr b="1" i="1" sz="1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1" lang="en-US" sz="1200"/>
                        <a:t>No solo estudia si no que.</a:t>
                      </a:r>
                      <a:endParaRPr b="1" i="1" sz="1200"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</a:tr>
              <a:tr h="8064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Disyuntiva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(*excluyente/no excluyente)</a:t>
                      </a:r>
                      <a:endParaRPr/>
                    </a:p>
                  </a:txBody>
                  <a:tcPr marT="45725" marB="45725" marR="90000" marL="90000">
                    <a:lnL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i="1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o, u</a:t>
                      </a: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(ante "o" u "ho") </a:t>
                      </a:r>
                      <a:b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b="1" i="1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 bien</a:t>
                      </a:r>
                      <a:r>
                        <a:rPr b="0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i="1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Bien…bien, ya…ya…, ora…ora</a:t>
                      </a: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r>
                        <a:rPr b="0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(antes distributivas)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Plantean varias </a:t>
                      </a:r>
                      <a:r>
                        <a:rPr b="1" i="0" lang="en-US" sz="14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OPCIONES </a:t>
                      </a: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que pueden o no excluirse)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¿Te quedas en casa o te unes a nosotros?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Ya ríe, ya llora.</a:t>
                      </a: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</a:tr>
              <a:tr h="158432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Adversativa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en-US" sz="14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*(ver OBSERVACIONES)</a:t>
                      </a:r>
                      <a:endParaRPr/>
                    </a:p>
                  </a:txBody>
                  <a:tcPr marT="45725" marB="45725" marR="90000" marL="90000">
                    <a:lnL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i="1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pero, mas, (No)... sino (que), sin embargo (discutible), no obstante (discutible), antes, antes bien, excepto, por lo demás,</a:t>
                      </a: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etc.</a:t>
                      </a:r>
                      <a:r>
                        <a:rPr b="0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en-US" sz="14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CONTRARIEDAD, contraste</a:t>
                      </a: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(lo que se afirma en una </a:t>
                      </a:r>
                      <a:r>
                        <a:rPr b="1" lang="en-US"/>
                        <a:t>ora</a:t>
                      </a: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ción contradice o bien corrige total o parcialmente lo que se dice en la otra)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Iría contigo, pero tengo un compromiso</a:t>
                      </a:r>
                      <a:r>
                        <a:rPr lang="en-US" sz="1200"/>
                        <a:t>.</a:t>
                      </a:r>
                      <a:endParaRPr sz="1200"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No se entretuvo sino que fue directo a su casa.</a:t>
                      </a:r>
                      <a:endParaRPr sz="1200"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/>
                        <a:t>Ella esperaba allí mas él no la vio.</a:t>
                      </a:r>
                      <a:endParaRPr sz="1200"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Comparativa</a:t>
                      </a:r>
                      <a:endParaRPr/>
                    </a:p>
                  </a:txBody>
                  <a:tcPr marT="45725" marB="45725" marR="90000" marL="90000">
                    <a:lnL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0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Cuantificador </a:t>
                      </a:r>
                      <a:r>
                        <a:rPr b="1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(más, menos, igual, tan/tanto, según si son de superioridad, inferioridad o igualdad) + una conjunción que suele ser “que” o “como”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en-US" sz="14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IGUALDAD O DESIGUALDAD </a:t>
                      </a: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(entre dos nociones)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Ella es más rubia que lo fue su madre.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</a:tr>
              <a:tr h="7508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800"/>
                        <a:buFont typeface="Arial"/>
                        <a:buNone/>
                      </a:pPr>
                      <a:r>
                        <a:rPr b="1" i="0" lang="en-US" sz="18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Explicativa</a:t>
                      </a:r>
                      <a:endParaRPr/>
                    </a:p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40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200"/>
                        <a:buFont typeface="Arial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(*No la incluye el glosario 21-22. La onsidera yuxtapuesta)</a:t>
                      </a:r>
                      <a:endParaRPr/>
                    </a:p>
                  </a:txBody>
                  <a:tcPr marT="45725" marB="45725" marR="90000" marL="90000">
                    <a:lnL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rPr b="1" i="1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esto es, es decir, o sea (que)</a:t>
                      </a:r>
                      <a:r>
                        <a:rPr b="0" i="0" lang="en-US" sz="1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FF"/>
                        </a:buClr>
                        <a:buSzPts val="1400"/>
                        <a:buFont typeface="Arial"/>
                        <a:buNone/>
                      </a:pPr>
                      <a:r>
                        <a:rPr b="1" i="0" lang="en-US" sz="1400" u="none" cap="none" strike="noStrike">
                          <a:solidFill>
                            <a:srgbClr val="0000FF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ACLARACIÓN</a:t>
                      </a: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(una </a:t>
                      </a:r>
                      <a:r>
                        <a:rPr b="1" lang="en-US"/>
                        <a:t>ora</a:t>
                      </a:r>
                      <a:r>
                        <a:rPr b="1" i="0" lang="en-US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ción explica el sentido de la otra)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Son actrices jóvenes, o sea, no tienen experiencia.</a:t>
                      </a: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</a:t>
                      </a:r>
                      <a:endParaRPr/>
                    </a:p>
                  </a:txBody>
                  <a:tcPr marT="45725" marB="45725" marR="90000" marL="900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36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3EBED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"/>
          <p:cNvSpPr txBox="1"/>
          <p:nvPr/>
        </p:nvSpPr>
        <p:spPr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4400"/>
              <a:buFont typeface="Arial"/>
              <a:buNone/>
            </a:pPr>
            <a:r>
              <a:rPr b="1" i="0" lang="en-US" sz="4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OBSERVACIONES</a:t>
            </a:r>
            <a:endParaRPr/>
          </a:p>
        </p:txBody>
      </p:sp>
      <p:sp>
        <p:nvSpPr>
          <p:cNvPr id="80" name="Google Shape;80;p4"/>
          <p:cNvSpPr txBox="1"/>
          <p:nvPr/>
        </p:nvSpPr>
        <p:spPr>
          <a:xfrm>
            <a:off x="436562" y="981075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1312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1-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 aparecen varias </a:t>
            </a:r>
            <a:r>
              <a:rPr lang="en-US" sz="1600"/>
              <a:t>ora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ciones</a:t>
            </a:r>
            <a:r>
              <a:rPr b="0" i="0" lang="en-US" sz="1600" u="none">
                <a:solidFill>
                  <a:srgbClr val="00206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copulativas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suele 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omitirse la conjunción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en las primeras e incluirse el nexo sólo entre las dos últimas:</a:t>
            </a:r>
            <a:b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1" lang="en-US" sz="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Alejandro trabaja, estudia y ayuda en las tareas de casa.</a:t>
            </a:r>
            <a: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come, no bebe, ni duerme. </a:t>
            </a:r>
            <a:b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1" i="1" sz="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Ni come, ni bebe, ni duerme.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repetición de la conjunción en cada </a:t>
            </a:r>
            <a:r>
              <a:rPr lang="en-US" sz="1600"/>
              <a:t>ora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ción es un recurso estilístico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el polisíndeton</a:t>
            </a:r>
            <a:r>
              <a:rPr b="1" i="0" lang="en-US" sz="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 la eliminación de conjunciones el </a:t>
            </a:r>
            <a: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asíndeton.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200"/>
              </a:spcBef>
              <a:spcAft>
                <a:spcPts val="0"/>
              </a:spcAft>
              <a:buClr>
                <a:schemeClr val="lt1"/>
              </a:buClr>
              <a:buSzPts val="900"/>
              <a:buFont typeface="Arial"/>
              <a:buNone/>
            </a:pPr>
            <a:r>
              <a:t/>
            </a:r>
            <a:endParaRPr b="1" i="0" sz="9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1" lang="en-US" sz="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 estudia y trabaja y cuida de la casa.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</a:pPr>
            <a:r>
              <a:t/>
            </a:r>
            <a:endParaRPr b="1" i="1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1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1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2- Otros valores de Y.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1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Piensa mal </a:t>
            </a: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 </a:t>
            </a:r>
            <a:r>
              <a:rPr b="0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acertarás</a:t>
            </a: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(condicional)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 llovido intensamente </a:t>
            </a: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 </a:t>
            </a:r>
            <a:r>
              <a:rPr b="0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todo está mojado(consecutivo</a:t>
            </a: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 he saludado </a:t>
            </a: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 </a:t>
            </a:r>
            <a:r>
              <a:rPr b="0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me ha contestado </a:t>
            </a:r>
            <a:r>
              <a:rPr b="1" i="1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 adversativo)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800"/>
              <a:buFont typeface="Arial"/>
              <a:buNone/>
            </a:pPr>
            <a:r>
              <a:t/>
            </a:r>
            <a:endParaRPr b="1" i="0" sz="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n-US" sz="9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5"/>
          <p:cNvSpPr txBox="1"/>
          <p:nvPr>
            <p:ph idx="1" type="subTitle"/>
          </p:nvPr>
        </p:nvSpPr>
        <p:spPr>
          <a:xfrm>
            <a:off x="539750" y="476250"/>
            <a:ext cx="7993062" cy="442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3- 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algunas coordinadas puede colocarse también </a:t>
            </a: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el nexo ante la primera </a:t>
            </a:r>
            <a:r>
              <a:rPr b="1" lang="en-US" sz="2000"/>
              <a:t>ora</a:t>
            </a: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ción con valor enfático, 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frecuente en las </a:t>
            </a: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disyuntivas, a veces en las copulativas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/>
          </a:p>
          <a:p>
            <a:pPr indent="0" lvl="0" marL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lo tomas o lo dejas. 		Ni come ni deja comer.</a:t>
            </a:r>
            <a:endParaRPr/>
          </a:p>
          <a:p>
            <a:pPr indent="0" lvl="0" marL="0" rtl="0" algn="ctr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1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4- </a:t>
            </a: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Las coordinadas </a:t>
            </a:r>
            <a:r>
              <a:rPr b="1" i="1" lang="en-US" sz="20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disyuntivas</a:t>
            </a: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plantean dos enunciados alternativos entre los que se debe o puede elegir: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 Relación excluyente: Cocinaremos paella o haremos fideuá. 	(o…o)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-Relación no excluyente: Para este trabajo se requiere una 	licenciatura o tres años de experiencia.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i="1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Las que tradicionalmente se consideraban distributivas (con 	conjunciones correlativas), ahora se 	consideran disyuntivas.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Ya llora, ya ríe sin parar.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Ora ríe, ora llora.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Las distributivas encabezadas por  una categoría gramatical 	distinta de conjunción, se las considera según el glosario como 	yuxtapuestas: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i="1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SzPts val="2000"/>
              <a:buNone/>
            </a:pP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Unas veces está contenta, otras está muy enfadada.</a:t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spcBef>
                <a:spcPts val="800"/>
              </a:spcBef>
              <a:spcAft>
                <a:spcPts val="0"/>
              </a:spcAft>
              <a:buSzPts val="2000"/>
              <a:buNone/>
            </a:pPr>
            <a:r>
              <a:t/>
            </a:r>
            <a:endParaRPr b="0" i="0" sz="20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/>
          <p:nvPr/>
        </p:nvSpPr>
        <p:spPr>
          <a:xfrm>
            <a:off x="468312" y="260350"/>
            <a:ext cx="8229600" cy="53276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1312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4- *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las </a:t>
            </a:r>
            <a:r>
              <a:rPr lang="en-US" sz="1600"/>
              <a:t>ora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ciones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adversativas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oposición puede ser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1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b="1" i="1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parcial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1" i="0" sz="1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</a:t>
            </a:r>
            <a:r>
              <a:rPr b="1" i="1" lang="en-US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total</a:t>
            </a:r>
            <a:r>
              <a:rPr b="1" i="0" lang="en-US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(o exclusiva)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cuando existe una 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incompatibilidad entre las dos </a:t>
            </a:r>
            <a:r>
              <a:rPr b="1" lang="en-US" sz="1600"/>
              <a:t>ora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ciones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de tal manera que una </a:t>
            </a:r>
            <a:r>
              <a:rPr lang="en-US" sz="1600"/>
              <a:t>ora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ción excluye totalmente a la otra. 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1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No estudia sino que trabaja.…no son gigante sino molinos de viento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1" i="1" sz="1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</a:t>
            </a:r>
            <a:r>
              <a:rPr b="1" i="1" lang="en-US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parcial</a:t>
            </a:r>
            <a:r>
              <a:rPr b="0" i="0" lang="en-US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1600" u="sng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(o restrictiva)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cuando expresa sólo una 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restricción o corrección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la primera </a:t>
            </a:r>
            <a:r>
              <a:rPr lang="en-US" sz="1600"/>
              <a:t>ora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ción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1" sz="1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1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1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Estudia, pero no aprueba. Eres pobre pero decente.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1" i="1" sz="1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Las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oraciones con los nexos "</a:t>
            </a:r>
            <a:r>
              <a:rPr b="0" i="1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sino (que)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 y "</a:t>
            </a:r>
            <a:r>
              <a:rPr b="0" i="1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antes bien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" expresan semánticamente una afirmación: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	</a:t>
            </a:r>
            <a:r>
              <a:rPr b="1" i="1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hablaron durante la explicación del profesor sino que estuvieron atentos. 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r>
              <a:t/>
            </a:r>
            <a:endParaRPr b="1" i="1" sz="16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Al añadir “solo” en la construcción aparentemente adversativa “no…sino que”, adquiere un valor copulativo.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No solo ha estudiado toda la tarde sino que ha hecho todos los ejercicios.</a:t>
            </a:r>
            <a:endParaRPr/>
          </a:p>
          <a:p>
            <a:pPr indent="-341312" lvl="0" marL="342900" marR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1" i="0" sz="1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6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“Aunque”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una conjunción con 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valor adversativo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 equivale a “pero”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Es un buen delantero, 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aunque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marca goles.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Su valor es </a:t>
            </a:r>
            <a:r>
              <a:rPr b="1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concesivo </a:t>
            </a: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cuando introduce una subordinada y no se puede sustituir por “pero”. Con verbo en subjuntivo o antepuesta a la 1ª proposición, :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n-US" sz="1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Aunque</a:t>
            </a: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 marque goles es un buen delantero.	</a:t>
            </a:r>
            <a: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Aunque </a:t>
            </a: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hacía frío, salí a correr.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Es un buen delantero </a:t>
            </a:r>
            <a: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aunque</a:t>
            </a: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 marque goles.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"/>
          <p:cNvSpPr txBox="1"/>
          <p:nvPr/>
        </p:nvSpPr>
        <p:spPr>
          <a:xfrm>
            <a:off x="323850" y="1268412"/>
            <a:ext cx="8462962" cy="5761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1312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5- </a:t>
            </a: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b="1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nexo coordinante (conjunción o locución conjuntiva) sólo tiene valor relacional y no desempeña ninguna función sintáctica. 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500"/>
              <a:buFont typeface="Arial"/>
              <a:buNone/>
            </a:pPr>
            <a:r>
              <a:t/>
            </a:r>
            <a:endParaRPr b="1" i="0" sz="5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6- </a:t>
            </a:r>
            <a:r>
              <a:rPr b="1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conjunción comparativa </a:t>
            </a: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introduce el segundo término de la comparación y requiere un cuantificador comparativo (adv., det.) en la proposición principal que realiza la función que le corresponde según su categoría gramatical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Los aviones son </a:t>
            </a:r>
            <a: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seguros </a:t>
            </a:r>
            <a: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</a:t>
            </a: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los coches.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</a:t>
            </a: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           Adv-C adj	 Conj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Arial"/>
              <a:buNone/>
            </a:pPr>
            <a:r>
              <a:t/>
            </a:r>
            <a:endParaRPr b="0" i="0" sz="1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Antes no había </a:t>
            </a:r>
            <a: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tantos</a:t>
            </a: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políticos </a:t>
            </a:r>
            <a:r>
              <a:rPr b="1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b="0" i="0" lang="en-US" sz="1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ahora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500"/>
              <a:buFont typeface="Arial"/>
              <a:buNone/>
            </a:pPr>
            <a:r>
              <a:t/>
            </a:r>
            <a:endParaRPr b="0" i="0" sz="5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b="0" i="0" lang="en-US" sz="5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	                                            </a:t>
            </a:r>
            <a:r>
              <a:rPr b="0" i="0" lang="en-US" sz="1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det- modif	     conj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7- Las</a:t>
            </a:r>
            <a:r>
              <a:rPr b="1" i="0" lang="en-US" sz="1800" u="non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explicativas </a:t>
            </a: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son consideradas por el glosario como yuxtapuestas ya que lo que tradicionalmente se consideraba su nexo, actualmente no se observa así.</a:t>
            </a:r>
            <a:endParaRPr/>
          </a:p>
          <a:p>
            <a:pPr indent="-341312" lvl="0" marL="3429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500"/>
              <a:buFont typeface="Arial"/>
              <a:buNone/>
            </a:pPr>
            <a:r>
              <a:t/>
            </a:r>
            <a:endParaRPr b="0" i="0" sz="5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500"/>
              <a:buFont typeface="Arial"/>
              <a:buNone/>
            </a:pPr>
            <a:r>
              <a:t/>
            </a:r>
            <a:endParaRPr b="0" i="0" sz="5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lt1"/>
              </a:buClr>
              <a:buSzPts val="500"/>
              <a:buFont typeface="Arial"/>
              <a:buNone/>
            </a:pPr>
            <a:r>
              <a:t/>
            </a:r>
            <a:endParaRPr b="0" i="0" sz="5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1312" lvl="0" marL="342900" marR="0" rtl="0" algn="l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500"/>
              <a:buFont typeface="Arial"/>
              <a:buNone/>
            </a:pPr>
            <a:r>
              <a:rPr b="0" i="0" lang="en-US" sz="5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2012-03-15T20:34:52Z</dcterms:created>
  <dc:creator>Xavi i Alicia</dc:creator>
</cp:coreProperties>
</file>