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87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98" r:id="rId27"/>
    <p:sldId id="300" r:id="rId28"/>
    <p:sldId id="301" r:id="rId29"/>
    <p:sldId id="302" r:id="rId30"/>
    <p:sldId id="303" r:id="rId31"/>
    <p:sldId id="304" r:id="rId32"/>
    <p:sldId id="305" r:id="rId33"/>
    <p:sldId id="306" r:id="rId34"/>
  </p:sldIdLst>
  <p:sldSz cx="12192000" cy="6858000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-39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1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2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3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4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5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7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8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19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0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1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2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3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4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5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6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7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8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29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0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1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2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3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5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6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7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8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39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0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1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2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3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4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5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7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8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49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0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1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2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3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4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5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6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7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8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  <p:sp>
          <p:nvSpPr>
            <p:cNvPr id="59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/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60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075" y="541020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56F83-C014-497A-9C95-7012532FA60C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6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5" y="5410200"/>
            <a:ext cx="51244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475" y="5410200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F473E-DFBB-48C9-939E-721BC64F22D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>
              <a:buNone/>
              <a:defRPr lang="en-US"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DAF8A-3973-4BA4-95B9-97FA232CE0D8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9684F-98C5-406C-B2E1-610712DE183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42B11-FF33-45AA-8720-1A088D6F69B9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8AF5F-EC91-443E-80FF-8E6D585ADC4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9"/>
          <p:cNvSpPr txBox="1"/>
          <p:nvPr/>
        </p:nvSpPr>
        <p:spPr>
          <a:xfrm>
            <a:off x="903288" y="731838"/>
            <a:ext cx="609600" cy="585787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en-US" sz="8000" dirty="0">
                <a:effectLst/>
              </a:rPr>
              <a:t>“</a:t>
            </a:r>
          </a:p>
        </p:txBody>
      </p:sp>
      <p:sp>
        <p:nvSpPr>
          <p:cNvPr id="6" name="TextBox 60"/>
          <p:cNvSpPr txBox="1"/>
          <p:nvPr/>
        </p:nvSpPr>
        <p:spPr>
          <a:xfrm>
            <a:off x="10537825" y="2765425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en-US" sz="8000" dirty="0"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1756C-EBA3-4C9E-84DE-B45304AE30CB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2AFBD-2999-4704-A871-6816D0D40B2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2E6A4-D4F0-4833-BC63-09DDF3EDCD9A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83D51-FD30-407D-9D24-DB1E9D73F1D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2AB85-144F-4922-8F18-FF4BCABFEA5F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0D2B5-A944-41CB-A009-731189255EF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>
              <a:buNone/>
              <a:defRPr lang="en-US" sz="2000" dirty="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>
              <a:buNone/>
              <a:defRPr lang="en-US" sz="2000" dirty="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>
              <a:buNone/>
              <a:defRPr lang="en-US" sz="2000" dirty="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AA2A5-9E9F-40D0-A121-3B4C8E0D24AD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1276A-194B-4D80-AF12-470CB5873FA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A5A1F-5660-43CB-8E9E-7C69ABFCDC7C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CBDCC-FE48-43EE-96A8-F139153E0C3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0B797-2B9C-448E-954E-E122FE6C9A98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E8A1A-CBF0-45DD-B224-FF669962CB7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6F4F5-5572-40DF-AFB3-A8BB15FFD479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9A566-D51A-44F6-83D5-414016D2BE4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B167A-CA99-4CAA-B8B9-9B2AAE266075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754CD-B02A-4785-A361-7487FE7F431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6A427-830A-45DA-A023-3A46437D780B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1BCBB-6F5F-4B74-95AF-68875E4C4D8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469B2-E3DD-45ED-BAA7-588904C4441D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5C58D-1E5E-4F79-99D3-F45F3A8F2B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F47F1-9185-43C9-9520-EFEE615AD050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D8690-40ED-4A1D-A3B7-A05308697A7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DA9C3-4ED0-4751-B127-C7276464A01D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9D4A2-B28A-4653-9034-78ABB87C944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6F8E4-0DC3-47E1-94F1-B2C1C710E42B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E2D88-ACD4-479D-876B-DC6B9D115FF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E6B53-0257-44D2-9195-44ABB8ABBEE9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66F11-7BDD-4F38-809A-4C96AD444F4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7"/>
          <p:cNvGrpSpPr>
            <a:grpSpLocks/>
          </p:cNvGrpSpPr>
          <p:nvPr/>
        </p:nvGrpSpPr>
        <p:grpSpPr bwMode="auto">
          <a:xfrm>
            <a:off x="-14288" y="0"/>
            <a:ext cx="12053888" cy="6858000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/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/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9125"/>
            <a:ext cx="9906000" cy="147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1413" y="2249488"/>
            <a:ext cx="9906000" cy="354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488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574B4F-49D9-482A-84A8-72A70D0C43D5}" type="datetimeFigureOut">
              <a:rPr lang="en-US"/>
              <a:pPr>
                <a:defRPr/>
              </a:pPr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3" y="5883275"/>
            <a:ext cx="62388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50" cap="all" baseline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5888" y="5883275"/>
            <a:ext cx="7715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DD8F88-2882-4AA5-9085-F943A3DD6F1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4" r:id="rId3"/>
    <p:sldLayoutId id="2147483693" r:id="rId4"/>
    <p:sldLayoutId id="2147483692" r:id="rId5"/>
    <p:sldLayoutId id="2147483691" r:id="rId6"/>
    <p:sldLayoutId id="2147483690" r:id="rId7"/>
    <p:sldLayoutId id="2147483689" r:id="rId8"/>
    <p:sldLayoutId id="2147483688" r:id="rId9"/>
    <p:sldLayoutId id="2147483687" r:id="rId10"/>
    <p:sldLayoutId id="2147483686" r:id="rId11"/>
    <p:sldLayoutId id="2147483697" r:id="rId12"/>
    <p:sldLayoutId id="2147483685" r:id="rId13"/>
    <p:sldLayoutId id="2147483684" r:id="rId14"/>
    <p:sldLayoutId id="2147483683" r:id="rId15"/>
    <p:sldLayoutId id="2147483682" r:id="rId16"/>
    <p:sldLayoutId id="2147483681" r:id="rId17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itchFamily="34" charset="0"/>
        </a:defRPr>
      </a:lvl9pPr>
    </p:titleStyle>
    <p:bodyStyle>
      <a:lvl1pPr marL="228600" indent="-228600" algn="l" rtl="0" fontAlgn="base">
        <a:lnSpc>
          <a:spcPct val="120000"/>
        </a:lnSpc>
        <a:spcBef>
          <a:spcPts val="1000"/>
        </a:spcBef>
        <a:spcAft>
          <a:spcPct val="0"/>
        </a:spcAft>
        <a:buSzPct val="12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120000"/>
        </a:lnSpc>
        <a:spcBef>
          <a:spcPts val="500"/>
        </a:spcBef>
        <a:spcAft>
          <a:spcPct val="0"/>
        </a:spcAft>
        <a:buSzPct val="125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http://3.bp.blogspot.com/-BBQpgv0J0T4/UUIMBPjiIrI/AAAAAAAAAEU/jkovcwg61Z4/s320/MI+HERMANA+ELB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640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84700" y="1312863"/>
            <a:ext cx="7607300" cy="1244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LOS ALTILLOS DE BRUMAL </a:t>
            </a:r>
            <a:endParaRPr lang="en-US" b="1" dirty="0"/>
          </a:p>
        </p:txBody>
      </p:sp>
      <p:sp>
        <p:nvSpPr>
          <p:cNvPr id="7" name="Rectángulo 6"/>
          <p:cNvSpPr/>
          <p:nvPr/>
        </p:nvSpPr>
        <p:spPr>
          <a:xfrm>
            <a:off x="9969500" y="5808663"/>
            <a:ext cx="2073275" cy="8366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Carles Blanco Oriol López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966913" y="373063"/>
            <a:ext cx="8791575" cy="1462087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4400" dirty="0" smtClean="0">
                <a:latin typeface="Century Gothic" panose="020B0502020202020204" pitchFamily="34" charset="0"/>
              </a:rPr>
              <a:t>EN EL HEMISFERIO SUR</a:t>
            </a:r>
            <a:endParaRPr lang="es-ES" sz="4400" dirty="0">
              <a:latin typeface="Century Gothic" panose="020B0502020202020204" pitchFamily="34" charset="0"/>
            </a:endParaRPr>
          </a:p>
        </p:txBody>
      </p:sp>
      <p:pic>
        <p:nvPicPr>
          <p:cNvPr id="28674" name="Picture 2" descr="http://img.xatakaciencia.com/2010/05/1343627696_388ff58f0e_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63" y="1835150"/>
            <a:ext cx="5829300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ESTRUCTURA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29698" name="2 Marcador de contenido"/>
          <p:cNvSpPr>
            <a:spLocks noGrp="1"/>
          </p:cNvSpPr>
          <p:nvPr>
            <p:ph idx="1"/>
          </p:nvPr>
        </p:nvSpPr>
        <p:spPr>
          <a:xfrm>
            <a:off x="1141413" y="2097088"/>
            <a:ext cx="9906000" cy="3541712"/>
          </a:xfrm>
        </p:spPr>
        <p:txBody>
          <a:bodyPr/>
          <a:lstStyle/>
          <a:p>
            <a:pPr algn="just">
              <a:lnSpc>
                <a:spcPct val="160000"/>
              </a:lnSpc>
            </a:pPr>
            <a:r>
              <a:rPr lang="es-ES" sz="2200" smtClean="0">
                <a:latin typeface="Century Gothic" pitchFamily="34" charset="0"/>
              </a:rPr>
              <a:t>Estructura externa: 8 partes.</a:t>
            </a:r>
          </a:p>
          <a:p>
            <a:pPr algn="just">
              <a:lnSpc>
                <a:spcPct val="160000"/>
              </a:lnSpc>
            </a:pPr>
            <a:r>
              <a:rPr lang="es-ES" sz="2200" smtClean="0">
                <a:latin typeface="Century Gothic" pitchFamily="34" charset="0"/>
              </a:rPr>
              <a:t>Estructura interna: Estructura clásica.</a:t>
            </a:r>
          </a:p>
          <a:p>
            <a:pPr lvl="1" algn="just">
              <a:lnSpc>
                <a:spcPct val="160000"/>
              </a:lnSpc>
            </a:pPr>
            <a:r>
              <a:rPr lang="es-ES" sz="2200" smtClean="0">
                <a:latin typeface="Century Gothic" pitchFamily="34" charset="0"/>
              </a:rPr>
              <a:t>Planteamiento: Introducción de los personajes y llegada de Clara al despacho.</a:t>
            </a:r>
          </a:p>
          <a:p>
            <a:pPr lvl="1" algn="just">
              <a:lnSpc>
                <a:spcPct val="160000"/>
              </a:lnSpc>
            </a:pPr>
            <a:r>
              <a:rPr lang="es-ES" sz="2200" smtClean="0">
                <a:latin typeface="Century Gothic" pitchFamily="34" charset="0"/>
              </a:rPr>
              <a:t>Nudo: Problemas de Clara.</a:t>
            </a:r>
          </a:p>
          <a:p>
            <a:pPr lvl="1" algn="just">
              <a:lnSpc>
                <a:spcPct val="160000"/>
              </a:lnSpc>
            </a:pPr>
            <a:r>
              <a:rPr lang="es-ES" sz="2200" smtClean="0">
                <a:latin typeface="Century Gothic" pitchFamily="34" charset="0"/>
              </a:rPr>
              <a:t>Desenlace: Fallecimiento de Clara y descubrimiento de la verdad de Sonia.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NARRADOR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3072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Narrador interno.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PERSONAJES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31746" name="2 Marcador de contenido"/>
          <p:cNvSpPr>
            <a:spLocks noGrp="1"/>
          </p:cNvSpPr>
          <p:nvPr>
            <p:ph idx="1"/>
          </p:nvPr>
        </p:nvSpPr>
        <p:spPr>
          <a:xfrm>
            <a:off x="1141413" y="1866900"/>
            <a:ext cx="9906000" cy="4186238"/>
          </a:xfrm>
        </p:spPr>
        <p:txBody>
          <a:bodyPr/>
          <a:lstStyle/>
          <a:p>
            <a:pPr algn="just"/>
            <a:r>
              <a:rPr lang="es-ES" sz="2200" smtClean="0">
                <a:latin typeface="Century Gothic" pitchFamily="34" charset="0"/>
              </a:rPr>
              <a:t>Clara.</a:t>
            </a:r>
          </a:p>
          <a:p>
            <a:pPr lvl="1" algn="just"/>
            <a:r>
              <a:rPr lang="es-ES" sz="2200" smtClean="0">
                <a:latin typeface="Century Gothic" pitchFamily="34" charset="0"/>
              </a:rPr>
              <a:t>Escritora de éxito, mimada por la fama.</a:t>
            </a:r>
          </a:p>
          <a:p>
            <a:pPr lvl="1" algn="just"/>
            <a:r>
              <a:rPr lang="es-ES" sz="2200" smtClean="0">
                <a:latin typeface="Century Gothic" pitchFamily="34" charset="0"/>
              </a:rPr>
              <a:t>Desaliñada y obsesionada con la Voz.</a:t>
            </a:r>
          </a:p>
          <a:p>
            <a:pPr algn="just"/>
            <a:r>
              <a:rPr lang="es-ES" sz="2200" smtClean="0">
                <a:latin typeface="Century Gothic" pitchFamily="34" charset="0"/>
              </a:rPr>
              <a:t>Narrador.</a:t>
            </a:r>
          </a:p>
          <a:p>
            <a:pPr lvl="1"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Editor. Se considera un escritor fracasado.</a:t>
            </a:r>
          </a:p>
          <a:p>
            <a:pPr algn="just"/>
            <a:r>
              <a:rPr lang="es-ES" sz="2200" smtClean="0">
                <a:latin typeface="Century Gothic" pitchFamily="34" charset="0"/>
              </a:rPr>
              <a:t>Tía Alicia.</a:t>
            </a:r>
          </a:p>
          <a:p>
            <a:pPr lvl="1" algn="just"/>
            <a:r>
              <a:rPr lang="es-ES" sz="2200" smtClean="0">
                <a:latin typeface="Century Gothic" pitchFamily="34" charset="0"/>
              </a:rPr>
              <a:t>Viajera, paciente, amante de lo natural.</a:t>
            </a:r>
          </a:p>
          <a:p>
            <a:pPr lvl="1" algn="just"/>
            <a:r>
              <a:rPr lang="es-ES" sz="2200" smtClean="0">
                <a:latin typeface="Century Gothic" pitchFamily="34" charset="0"/>
              </a:rPr>
              <a:t>Representa la tranquilidad.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ESPACIO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32770" name="2 Marcador de contenido"/>
          <p:cNvSpPr>
            <a:spLocks noGrp="1"/>
          </p:cNvSpPr>
          <p:nvPr>
            <p:ph idx="1"/>
          </p:nvPr>
        </p:nvSpPr>
        <p:spPr>
          <a:xfrm>
            <a:off x="1141413" y="2249488"/>
            <a:ext cx="9906000" cy="3675062"/>
          </a:xfrm>
        </p:spPr>
        <p:txBody>
          <a:bodyPr/>
          <a:lstStyle/>
          <a:p>
            <a:pPr algn="just"/>
            <a:r>
              <a:rPr lang="es-ES" sz="2200" smtClean="0">
                <a:latin typeface="Century Gothic" pitchFamily="34" charset="0"/>
              </a:rPr>
              <a:t>Despacho del editor.</a:t>
            </a:r>
          </a:p>
          <a:p>
            <a:pPr algn="just"/>
            <a:r>
              <a:rPr lang="es-ES" sz="2200" smtClean="0">
                <a:latin typeface="Century Gothic" pitchFamily="34" charset="0"/>
              </a:rPr>
              <a:t>Restaurante.</a:t>
            </a:r>
          </a:p>
          <a:p>
            <a:pPr algn="just"/>
            <a:r>
              <a:rPr lang="es-ES" sz="2200" smtClean="0">
                <a:latin typeface="Century Gothic" pitchFamily="34" charset="0"/>
              </a:rPr>
              <a:t>Casa de la tía Alicia.</a:t>
            </a:r>
          </a:p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Datos del exterior:</a:t>
            </a:r>
          </a:p>
          <a:p>
            <a:pPr lvl="1" algn="just"/>
            <a:r>
              <a:rPr lang="es-ES" sz="2200" smtClean="0">
                <a:latin typeface="Century Gothic" pitchFamily="34" charset="0"/>
              </a:rPr>
              <a:t>Verano muy caluroso.</a:t>
            </a:r>
          </a:p>
          <a:p>
            <a:pPr lvl="1" algn="just"/>
            <a:r>
              <a:rPr lang="es-ES" sz="2200" smtClean="0">
                <a:latin typeface="Century Gothic" pitchFamily="34" charset="0"/>
              </a:rPr>
              <a:t>Bochorno.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TIEMPO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Tiempo interno: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    - Una semana.</a:t>
            </a:r>
            <a:endParaRPr lang="es-ES" sz="2200" dirty="0">
              <a:latin typeface="Century Gothic" panose="020B0502020202020204" pitchFamily="34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Tiempo externo:</a:t>
            </a:r>
          </a:p>
          <a:p>
            <a:pPr marL="457200" lvl="1" indent="0"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- Años 60.</a:t>
            </a:r>
            <a:endParaRPr lang="es-ES" sz="22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ESTILO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3481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Diálogo.</a:t>
            </a:r>
          </a:p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Uso del monólogo interior.</a:t>
            </a:r>
          </a:p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Uso de la elipsis y de la ruptura de la linead temporal.</a:t>
            </a:r>
          </a:p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Relación título-tema.</a:t>
            </a:r>
          </a:p>
          <a:p>
            <a:pPr lvl="1"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Vida en dirección contraria.</a:t>
            </a:r>
          </a:p>
          <a:p>
            <a:pPr>
              <a:buFont typeface="Arial" charset="0"/>
              <a:buNone/>
            </a:pPr>
            <a:endParaRPr lang="es-ES" smtClean="0"/>
          </a:p>
          <a:p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41413" y="309563"/>
            <a:ext cx="9906000" cy="147796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>
                <a:latin typeface="Century Gothic" panose="020B0502020202020204" pitchFamily="34" charset="0"/>
              </a:rPr>
              <a:t/>
            </a:r>
            <a:br>
              <a:rPr lang="es-ES" dirty="0">
                <a:latin typeface="Century Gothic" panose="020B0502020202020204" pitchFamily="34" charset="0"/>
              </a:rPr>
            </a:br>
            <a:r>
              <a:rPr lang="es-ES" dirty="0" smtClean="0">
                <a:latin typeface="Century Gothic" panose="020B0502020202020204" pitchFamily="34" charset="0"/>
              </a:rPr>
              <a:t>TEMA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3584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Doble personalidad.</a:t>
            </a:r>
          </a:p>
          <a:p>
            <a:pPr algn="just">
              <a:lnSpc>
                <a:spcPct val="150000"/>
              </a:lnSpc>
            </a:pPr>
            <a:endParaRPr lang="es-ES" smtClean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Los altillos de brumal </a:t>
            </a:r>
            <a:endParaRPr lang="es-ES" dirty="0">
              <a:latin typeface="Century Gothic" panose="020B0502020202020204" pitchFamily="34" charset="0"/>
            </a:endParaRPr>
          </a:p>
        </p:txBody>
      </p:sp>
      <p:pic>
        <p:nvPicPr>
          <p:cNvPr id="36866" name="Picture 2" descr="http://image.casadellibro.com/a/l/t1/27/978847223612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759325" y="1641475"/>
            <a:ext cx="2670175" cy="44434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Estructura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37890" name="Marcador de contenido 2"/>
          <p:cNvSpPr>
            <a:spLocks noGrp="1"/>
          </p:cNvSpPr>
          <p:nvPr>
            <p:ph idx="1"/>
          </p:nvPr>
        </p:nvSpPr>
        <p:spPr>
          <a:xfrm>
            <a:off x="1141413" y="2097088"/>
            <a:ext cx="9906000" cy="369411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Estructura externa: El relato está dividido en diez apartados. </a:t>
            </a:r>
          </a:p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 Estructura interna: Sigue la estructura clásica.	 </a:t>
            </a:r>
          </a:p>
          <a:p>
            <a:pPr lvl="1"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 Planteamiento</a:t>
            </a:r>
          </a:p>
          <a:p>
            <a:pPr lvl="1"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Nudo</a:t>
            </a:r>
          </a:p>
          <a:p>
            <a:pPr lvl="1"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Desenlace </a:t>
            </a:r>
          </a:p>
          <a:p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177800"/>
            <a:ext cx="9906000" cy="147796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4400" dirty="0" smtClean="0">
                <a:latin typeface="Century Gothic" panose="020B0502020202020204" pitchFamily="34" charset="0"/>
              </a:rPr>
              <a:t>El reloj de bagdad</a:t>
            </a:r>
            <a:endParaRPr lang="es-ES" sz="4400" dirty="0">
              <a:latin typeface="Century Gothic" panose="020B0502020202020204" pitchFamily="34" charset="0"/>
            </a:endParaRPr>
          </a:p>
        </p:txBody>
      </p:sp>
      <p:pic>
        <p:nvPicPr>
          <p:cNvPr id="20482" name="Picture 2" descr="http://tr1.cbsistatic.com/hub/i/2010/11/15/d7df865d-c3ac-11e2-bc00-02911874f8c8/ClockAllBlwRt1_00Lo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92563" y="1260475"/>
            <a:ext cx="4203700" cy="53562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Narrador 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38914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Narrador interno. </a:t>
            </a:r>
          </a:p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La protagonista narra la historia siempre desde un punto de vista subjetivo.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Personajes 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1413" y="1828800"/>
            <a:ext cx="9906000" cy="3962400"/>
          </a:xfrm>
        </p:spPr>
        <p:txBody>
          <a:bodyPr rtlCol="0">
            <a:normAutofit fontScale="85000" lnSpcReduction="10000"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_tradnl" dirty="0">
                <a:latin typeface="Century Gothic" panose="020B0502020202020204" pitchFamily="34" charset="0"/>
              </a:rPr>
              <a:t>Adriana: Es el personaje protagonista. Es una chica alta y bastante </a:t>
            </a:r>
            <a:r>
              <a:rPr lang="es-ES_tradnl" dirty="0" smtClean="0">
                <a:latin typeface="Century Gothic" panose="020B0502020202020204" pitchFamily="34" charset="0"/>
              </a:rPr>
              <a:t>delgada. 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dirty="0" smtClean="0">
                <a:latin typeface="Century Gothic" panose="020B0502020202020204" pitchFamily="34" charset="0"/>
              </a:rPr>
              <a:t>Madre de Adriana: Quería a </a:t>
            </a:r>
            <a:r>
              <a:rPr lang="es-ES" dirty="0">
                <a:latin typeface="Century Gothic" panose="020B0502020202020204" pitchFamily="34" charset="0"/>
              </a:rPr>
              <a:t>su hija aunque jamás se mostraba demasiado cariñosa con </a:t>
            </a:r>
            <a:r>
              <a:rPr lang="es-ES" dirty="0" smtClean="0">
                <a:latin typeface="Century Gothic" panose="020B0502020202020204" pitchFamily="34" charset="0"/>
              </a:rPr>
              <a:t>ella.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_tradnl" dirty="0">
                <a:latin typeface="Century Gothic" panose="020B0502020202020204" pitchFamily="34" charset="0"/>
              </a:rPr>
              <a:t>Hermanos: No se habla mucho de ellos. De lo poco que se dice es que no mantienen una relación cercana con </a:t>
            </a:r>
            <a:r>
              <a:rPr lang="es-ES_tradnl" dirty="0" smtClean="0">
                <a:latin typeface="Century Gothic" panose="020B0502020202020204" pitchFamily="34" charset="0"/>
              </a:rPr>
              <a:t>Adriana.  </a:t>
            </a:r>
            <a:endParaRPr lang="es-ES_tradnl" dirty="0">
              <a:latin typeface="Century Gothic" panose="020B0502020202020204" pitchFamily="34" charset="0"/>
            </a:endParaRPr>
          </a:p>
          <a:p>
            <a:pPr algn="just" fontAlgn="auto">
              <a:lnSpc>
                <a:spcPct val="16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_tradnl" dirty="0" smtClean="0">
                <a:latin typeface="Century Gothic" panose="020B0502020202020204" pitchFamily="34" charset="0"/>
              </a:rPr>
              <a:t>Editor: Siente un </a:t>
            </a:r>
            <a:r>
              <a:rPr lang="es-ES_tradnl" dirty="0">
                <a:latin typeface="Century Gothic" panose="020B0502020202020204" pitchFamily="34" charset="0"/>
              </a:rPr>
              <a:t>gran interés por </a:t>
            </a:r>
            <a:r>
              <a:rPr lang="es-ES_tradnl" dirty="0" smtClean="0">
                <a:latin typeface="Century Gothic" panose="020B0502020202020204" pitchFamily="34" charset="0"/>
              </a:rPr>
              <a:t>la protagonista. </a:t>
            </a:r>
          </a:p>
          <a:p>
            <a:pPr algn="just" fontAlgn="auto">
              <a:lnSpc>
                <a:spcPct val="16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_tradnl" dirty="0" smtClean="0">
                <a:latin typeface="Century Gothic" panose="020B0502020202020204" pitchFamily="34" charset="0"/>
              </a:rPr>
              <a:t>Rebeca: La tía de Adriana que hacía mermeladas en un altillo de la aldea. </a:t>
            </a:r>
          </a:p>
          <a:p>
            <a:pPr algn="just" fontAlgn="auto">
              <a:lnSpc>
                <a:spcPct val="16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ES_tradnl" sz="2200" dirty="0" smtClean="0">
              <a:latin typeface="Century Gothic" panose="020B0502020202020204" pitchFamily="34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ES" dirty="0">
              <a:latin typeface="Comic Sans MS" panose="030F0702030302020204" pitchFamily="66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ESPACIO 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40962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La ciudad.</a:t>
            </a:r>
          </a:p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El pueblo costero.  </a:t>
            </a:r>
          </a:p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Brumal.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TIEMPO 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41986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Externo: 2 de Octubre de 1954 (fecha de inicio de las clases escolares). </a:t>
            </a:r>
          </a:p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 Interno: La historia podría durar días o semanas.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ESTILO 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>
                <a:latin typeface="Century Gothic" panose="020B0502020202020204" pitchFamily="34" charset="0"/>
              </a:rPr>
              <a:t>Escrito en prosa.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>
                <a:latin typeface="Century Gothic" panose="020B0502020202020204" pitchFamily="34" charset="0"/>
              </a:rPr>
              <a:t>Abundancia del pretérito</a:t>
            </a:r>
            <a:r>
              <a:rPr lang="es-ES" sz="2200" dirty="0" smtClean="0">
                <a:latin typeface="Century Gothic" panose="020B0502020202020204" pitchFamily="34" charset="0"/>
              </a:rPr>
              <a:t>.</a:t>
            </a:r>
            <a:endParaRPr lang="es-ES" sz="2200" dirty="0">
              <a:latin typeface="Century Gothic" panose="020B0502020202020204" pitchFamily="34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>
                <a:latin typeface="Century Gothic" panose="020B0502020202020204" pitchFamily="34" charset="0"/>
              </a:rPr>
              <a:t>Elipsis y ruptura de línea temporal</a:t>
            </a:r>
            <a:r>
              <a:rPr lang="es-ES" sz="2200" dirty="0" smtClean="0">
                <a:latin typeface="Century Gothic" panose="020B0502020202020204" pitchFamily="34" charset="0"/>
              </a:rPr>
              <a:t>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La literatura dentro de la literatura.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s-ES" sz="2200" dirty="0" smtClean="0">
              <a:latin typeface="Century Gothic" panose="020B0502020202020204" pitchFamily="34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ES" sz="2200" dirty="0" smtClean="0">
              <a:latin typeface="Century Gothic" panose="020B0502020202020204" pitchFamily="34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E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Temas </a:t>
            </a:r>
            <a:r>
              <a:rPr lang="es-ES" dirty="0">
                <a:latin typeface="Century Gothic" panose="020B0502020202020204" pitchFamily="34" charset="0"/>
              </a:rPr>
              <a:t>e</a:t>
            </a:r>
            <a:r>
              <a:rPr lang="es-ES" dirty="0" smtClean="0">
                <a:latin typeface="Century Gothic" panose="020B0502020202020204" pitchFamily="34" charset="0"/>
              </a:rPr>
              <a:t> </a:t>
            </a:r>
            <a:r>
              <a:rPr lang="es-ES" dirty="0">
                <a:latin typeface="Century Gothic" panose="020B0502020202020204" pitchFamily="34" charset="0"/>
              </a:rPr>
              <a:t>interpretación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Búsqueda del pasado.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Búsqueda de la identidad. 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Comparación de lugares (Brumal – pueblo costero). 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Doble personalidad (Adriana </a:t>
            </a:r>
            <a:r>
              <a:rPr lang="es-ES" sz="2200" dirty="0">
                <a:latin typeface="Century Gothic" panose="020B0502020202020204" pitchFamily="34" charset="0"/>
              </a:rPr>
              <a:t>– Anairda</a:t>
            </a:r>
            <a:r>
              <a:rPr lang="es-ES" sz="2200" dirty="0" smtClean="0">
                <a:latin typeface="Century Gothic" panose="020B0502020202020204" pitchFamily="34" charset="0"/>
              </a:rPr>
              <a:t>). 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s-ES" sz="2200" dirty="0">
              <a:latin typeface="Century Gothic" panose="020B0502020202020204" pitchFamily="34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ES" sz="22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070100" y="566738"/>
            <a:ext cx="8791575" cy="1397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4400" dirty="0" smtClean="0">
                <a:latin typeface="Century Gothic" panose="020B0502020202020204" pitchFamily="34" charset="0"/>
              </a:rPr>
              <a:t>LA NOCHE DE JEZABEL</a:t>
            </a:r>
            <a:endParaRPr lang="es-ES" sz="4400" dirty="0">
              <a:latin typeface="Century Gothic" panose="020B0502020202020204" pitchFamily="34" charset="0"/>
            </a:endParaRPr>
          </a:p>
        </p:txBody>
      </p:sp>
      <p:pic>
        <p:nvPicPr>
          <p:cNvPr id="45058" name="Picture 2" descr="http://i1337.photobucket.com/albums/o670/darksider4140/012_zps984fdc7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91088" y="1963738"/>
            <a:ext cx="3148012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/>
              <a:t>ESTRUCTURA</a:t>
            </a:r>
            <a:endParaRPr lang="es-ES" dirty="0"/>
          </a:p>
        </p:txBody>
      </p:sp>
      <p:sp>
        <p:nvSpPr>
          <p:cNvPr id="46082" name="2 Marcador de contenido"/>
          <p:cNvSpPr>
            <a:spLocks noGrp="1"/>
          </p:cNvSpPr>
          <p:nvPr>
            <p:ph idx="1"/>
          </p:nvPr>
        </p:nvSpPr>
        <p:spPr>
          <a:xfrm>
            <a:off x="1141413" y="1901825"/>
            <a:ext cx="9906000" cy="354171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Estructura externa.</a:t>
            </a:r>
          </a:p>
          <a:p>
            <a:pPr lvl="1"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Siete partes.</a:t>
            </a:r>
          </a:p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Estructura interna: Estructura clásica.</a:t>
            </a:r>
          </a:p>
          <a:p>
            <a:pPr lvl="1"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Planteamiento: Historia de Arganza y organización de la cena.</a:t>
            </a:r>
          </a:p>
          <a:p>
            <a:pPr lvl="1"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Nudo: La cena. Conversas y sucesos paranormales.</a:t>
            </a:r>
          </a:p>
          <a:p>
            <a:pPr lvl="1"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Desenlace: Laura no es prima de Jezabel. Es el fantasma que causa todo los sucesos.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NARRADOR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47106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200" smtClean="0">
                <a:latin typeface="Century Gothic" pitchFamily="34" charset="0"/>
              </a:rPr>
              <a:t>Narrador interno protagonista.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PERSONAJES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>
                <a:latin typeface="Century Gothic" panose="020B0502020202020204" pitchFamily="34" charset="0"/>
              </a:rPr>
              <a:t>Narradora: Mujer con complejo de inferioridad.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>
                <a:latin typeface="Century Gothic" panose="020B0502020202020204" pitchFamily="34" charset="0"/>
              </a:rPr>
              <a:t>Jezabel: Amiga de la infancia de la narradora. Prepotente.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 err="1">
                <a:latin typeface="Century Gothic" panose="020B0502020202020204" pitchFamily="34" charset="0"/>
              </a:rPr>
              <a:t>Arganza</a:t>
            </a:r>
            <a:r>
              <a:rPr lang="es-ES" sz="2200" dirty="0">
                <a:latin typeface="Century Gothic" panose="020B0502020202020204" pitchFamily="34" charset="0"/>
              </a:rPr>
              <a:t>: Amigo de la narradora. Es médico.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>
                <a:latin typeface="Century Gothic" panose="020B0502020202020204" pitchFamily="34" charset="0"/>
              </a:rPr>
              <a:t>Laura: </a:t>
            </a:r>
            <a:r>
              <a:rPr lang="es-ES" sz="2200" dirty="0" smtClean="0">
                <a:latin typeface="Century Gothic" panose="020B0502020202020204" pitchFamily="34" charset="0"/>
              </a:rPr>
              <a:t>Joven </a:t>
            </a:r>
            <a:r>
              <a:rPr lang="es-ES" sz="2200" dirty="0">
                <a:latin typeface="Century Gothic" panose="020B0502020202020204" pitchFamily="34" charset="0"/>
              </a:rPr>
              <a:t>de baja estatura y rechoncha. Chica extrovertida y alegre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 err="1">
                <a:latin typeface="Century Gothic" panose="020B0502020202020204" pitchFamily="34" charset="0"/>
              </a:rPr>
              <a:t>Mortimer</a:t>
            </a:r>
            <a:r>
              <a:rPr lang="es-ES" sz="2200" dirty="0">
                <a:latin typeface="Century Gothic" panose="020B0502020202020204" pitchFamily="34" charset="0"/>
              </a:rPr>
              <a:t>: Hombre inglés. Muestra gran interés por los temas de espíritus.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>
                <a:latin typeface="Century Gothic" panose="020B0502020202020204" pitchFamily="34" charset="0"/>
              </a:rPr>
              <a:t>Óscar Pérez: Amigo de Jezabel. Tímido y de pocas palabras.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ES" sz="22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238125"/>
            <a:ext cx="9906000" cy="147796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Century Gothic" panose="020B0502020202020204" pitchFamily="34" charset="0"/>
              </a:rPr>
              <a:t>ESTRUCTURA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1141413" y="1716088"/>
            <a:ext cx="9906000" cy="4710112"/>
          </a:xfrm>
        </p:spPr>
        <p:txBody>
          <a:bodyPr rtlCol="0">
            <a:norm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Estructura externa: El relato está dividido en seis apartados, el último es una frase de la narradora que cierra el cuento.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 Estructura interna: Sigue la estructura clásica.	 </a:t>
            </a:r>
          </a:p>
          <a:p>
            <a:pPr lvl="1"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 Planteamiento</a:t>
            </a:r>
          </a:p>
          <a:p>
            <a:pPr lvl="1"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Nudo</a:t>
            </a:r>
          </a:p>
          <a:p>
            <a:pPr lvl="1"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Desenlace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s-ES" dirty="0" smtClean="0"/>
              <a:t>ESPACIO</a:t>
            </a:r>
            <a:endParaRPr lang="es-ES" dirty="0"/>
          </a:p>
        </p:txBody>
      </p:sp>
      <p:sp>
        <p:nvSpPr>
          <p:cNvPr id="4915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Pueblo costero.</a:t>
            </a:r>
          </a:p>
          <a:p>
            <a:pPr lvl="1"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Café del puerto.</a:t>
            </a:r>
          </a:p>
          <a:p>
            <a:pPr lvl="1"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Casa de la narradora.</a:t>
            </a:r>
          </a:p>
          <a:p>
            <a:pPr lvl="1"/>
            <a:endParaRPr lang="es-ES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TIEMPO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5017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sz="2200" smtClean="0">
                <a:latin typeface="Century Gothic" pitchFamily="34" charset="0"/>
              </a:rPr>
              <a:t>Tiempo externo: Siglo XX</a:t>
            </a:r>
          </a:p>
          <a:p>
            <a:pPr algn="just"/>
            <a:r>
              <a:rPr lang="es-ES" sz="2200" smtClean="0">
                <a:latin typeface="Century Gothic" pitchFamily="34" charset="0"/>
              </a:rPr>
              <a:t>Tiempo Interno.</a:t>
            </a:r>
          </a:p>
          <a:p>
            <a:pPr marL="457200" lvl="1" indent="0" algn="just">
              <a:buFont typeface="Arial" charset="0"/>
              <a:buNone/>
            </a:pPr>
            <a:r>
              <a:rPr lang="es-ES" sz="2200" smtClean="0">
                <a:latin typeface="Century Gothic" pitchFamily="34" charset="0"/>
              </a:rPr>
              <a:t>- Un día.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ESTILO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5120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Uso de elipsis y ruptura de la linealidad temporal</a:t>
            </a:r>
            <a:r>
              <a:rPr lang="es-ES" sz="220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El texto dentro del texto.</a:t>
            </a:r>
          </a:p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Utilización del flash-back.</a:t>
            </a:r>
          </a:p>
          <a:p>
            <a:pPr algn="just">
              <a:lnSpc>
                <a:spcPct val="150000"/>
              </a:lnSpc>
            </a:pPr>
            <a:endParaRPr lang="es-ES" sz="2200" smtClean="0"/>
          </a:p>
          <a:p>
            <a:endParaRPr lang="es-ES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smtClean="0">
                <a:latin typeface="Century Gothic" panose="020B0502020202020204" pitchFamily="34" charset="0"/>
              </a:rPr>
              <a:t>TEMAS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52226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Paranormal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468313"/>
            <a:ext cx="9906000" cy="147955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Century Gothic" panose="020B0502020202020204" pitchFamily="34" charset="0"/>
              </a:rPr>
              <a:t>NARRADOR 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22530" name="Marcador de contenido 2"/>
          <p:cNvSpPr>
            <a:spLocks noGrp="1"/>
          </p:cNvSpPr>
          <p:nvPr>
            <p:ph idx="1"/>
          </p:nvPr>
        </p:nvSpPr>
        <p:spPr>
          <a:xfrm>
            <a:off x="1141413" y="2063750"/>
            <a:ext cx="9906000" cy="354171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s-ES" sz="2000" smtClean="0">
                <a:latin typeface="Century Gothic" pitchFamily="34" charset="0"/>
              </a:rPr>
              <a:t>Narrador interno. La protagonista (la hija nos cuenta los hechos que observa. </a:t>
            </a:r>
          </a:p>
          <a:p>
            <a:pPr algn="just">
              <a:lnSpc>
                <a:spcPct val="150000"/>
              </a:lnSpc>
            </a:pPr>
            <a:r>
              <a:rPr lang="es-ES" sz="2000" smtClean="0">
                <a:latin typeface="Century Gothic" pitchFamily="34" charset="0"/>
              </a:rPr>
              <a:t>1ra persona del singular.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Century Gothic" panose="020B0502020202020204" pitchFamily="34" charset="0"/>
              </a:rPr>
              <a:t>PERSONAJES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23554" name="Marcador de contenido 2"/>
          <p:cNvSpPr>
            <a:spLocks noGrp="1"/>
          </p:cNvSpPr>
          <p:nvPr>
            <p:ph idx="1"/>
          </p:nvPr>
        </p:nvSpPr>
        <p:spPr>
          <a:xfrm>
            <a:off x="1141413" y="1828800"/>
            <a:ext cx="9906000" cy="4662488"/>
          </a:xfrm>
        </p:spPr>
        <p:txBody>
          <a:bodyPr/>
          <a:lstStyle/>
          <a:p>
            <a:pPr algn="just">
              <a:lnSpc>
                <a:spcPct val="150000"/>
              </a:lnSpc>
              <a:buFontTx/>
              <a:buChar char="-"/>
            </a:pPr>
            <a:r>
              <a:rPr lang="es-ES" sz="2200" smtClean="0">
                <a:latin typeface="Century Gothic" pitchFamily="34" charset="0"/>
              </a:rPr>
              <a:t>La niña </a:t>
            </a:r>
            <a:r>
              <a:rPr lang="es-ES" sz="2200" smtClean="0">
                <a:latin typeface="Century Gothic" pitchFamily="34" charset="0"/>
                <a:sym typeface="Wingdings" pitchFamily="2" charset="2"/>
              </a:rPr>
              <a:t> La narradora de la historia y tiene 12 años.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s-ES" sz="2200" smtClean="0">
                <a:latin typeface="Century Gothic" pitchFamily="34" charset="0"/>
                <a:sym typeface="Wingdings" pitchFamily="2" charset="2"/>
              </a:rPr>
              <a:t>Olvido  Una mujer muy mayor que se encarga de cuidar a los niños.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s-ES" sz="2200" smtClean="0">
                <a:latin typeface="Century Gothic" pitchFamily="34" charset="0"/>
                <a:sym typeface="Wingdings" pitchFamily="2" charset="2"/>
              </a:rPr>
              <a:t>Matilde  Más joven que Olvido. También cuida de los niños y de la casa.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s-ES" sz="2200" smtClean="0">
                <a:latin typeface="Century Gothic" pitchFamily="34" charset="0"/>
                <a:sym typeface="Wingdings" pitchFamily="2" charset="2"/>
              </a:rPr>
              <a:t> Los padres  Están bastante ausentes durante el relato.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s-ES" sz="2200" smtClean="0">
                <a:latin typeface="Century Gothic" pitchFamily="34" charset="0"/>
                <a:sym typeface="Wingdings" pitchFamily="2" charset="2"/>
              </a:rPr>
              <a:t>Los niños  Son los hermanos de la protagonista.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Century Gothic" panose="020B0502020202020204" pitchFamily="34" charset="0"/>
              </a:rPr>
              <a:t>ESPACIO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1413" y="2097088"/>
            <a:ext cx="9906000" cy="3694112"/>
          </a:xfrm>
        </p:spPr>
        <p:txBody>
          <a:bodyPr rtlCol="0">
            <a:norm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Espacio cerrado: La acción se desarrolla en una casa cerca de la costa. 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 También interviene: </a:t>
            </a:r>
          </a:p>
          <a:p>
            <a:pPr lvl="1" algn="just" fontAlgn="auto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Bagdad (procedencia del reloj). </a:t>
            </a:r>
          </a:p>
          <a:p>
            <a:pPr lvl="1" algn="just" fontAlgn="auto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Pueblo donde vivían. </a:t>
            </a:r>
          </a:p>
          <a:p>
            <a:pPr lvl="1" algn="just" fontAlgn="auto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Casa de familiares lejanos. 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endParaRPr lang="es-ES" dirty="0" smtClean="0">
              <a:latin typeface="Century Gothic" panose="020B0502020202020204" pitchFamily="34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s-ES" dirty="0" smtClean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Century Gothic" panose="020B0502020202020204" pitchFamily="34" charset="0"/>
              </a:rPr>
              <a:t>TIEMPO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25602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s-ES" sz="2000" smtClean="0">
                <a:latin typeface="Century Gothic" pitchFamily="34" charset="0"/>
              </a:rPr>
              <a:t>Externo: Segunda mitad de siglo XX( 1960-1970) ya que se habla de coches</a:t>
            </a:r>
          </a:p>
          <a:p>
            <a:pPr algn="just">
              <a:lnSpc>
                <a:spcPct val="150000"/>
              </a:lnSpc>
            </a:pPr>
            <a:r>
              <a:rPr lang="es-ES" sz="2000" smtClean="0">
                <a:latin typeface="Century Gothic" pitchFamily="34" charset="0"/>
              </a:rPr>
              <a:t>Interno: Los hechos duran aproximadamente medio año. Desde Diciembre hasta el 24 de Junio.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>
                <a:latin typeface="Century Gothic" panose="020B0502020202020204" pitchFamily="34" charset="0"/>
              </a:rPr>
              <a:t>ESTILO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26626" name="Marcador de contenido 2"/>
          <p:cNvSpPr>
            <a:spLocks noGrp="1"/>
          </p:cNvSpPr>
          <p:nvPr>
            <p:ph idx="1"/>
          </p:nvPr>
        </p:nvSpPr>
        <p:spPr>
          <a:xfrm>
            <a:off x="1141413" y="2236788"/>
            <a:ext cx="9906000" cy="372586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Escrito en prosa.</a:t>
            </a:r>
          </a:p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Abundancia del pretérito.</a:t>
            </a:r>
          </a:p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Elipsis y ruptura de línea temporal.</a:t>
            </a:r>
          </a:p>
          <a:p>
            <a:pPr algn="just">
              <a:lnSpc>
                <a:spcPct val="150000"/>
              </a:lnSpc>
            </a:pPr>
            <a:r>
              <a:rPr lang="es-ES" sz="2200" smtClean="0">
                <a:latin typeface="Century Gothic" pitchFamily="34" charset="0"/>
              </a:rPr>
              <a:t>Presencia de un elemento misterioso que perturba, el reloj.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dirty="0" err="1" smtClean="0">
                <a:latin typeface="Century Gothic" panose="020B0502020202020204" pitchFamily="34" charset="0"/>
              </a:rPr>
              <a:t>TEMAs</a:t>
            </a:r>
            <a:r>
              <a:rPr lang="es-ES" dirty="0" smtClean="0">
                <a:latin typeface="Century Gothic" panose="020B0502020202020204" pitchFamily="34" charset="0"/>
              </a:rPr>
              <a:t> e interpretación 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Evocación de la infancia</a:t>
            </a:r>
            <a:r>
              <a:rPr lang="en-US" sz="2200" dirty="0" smtClean="0">
                <a:latin typeface="Century Gothic" panose="020B0502020202020204" pitchFamily="34" charset="0"/>
              </a:rPr>
              <a:t>. 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 smtClean="0">
                <a:latin typeface="Century Gothic" panose="020B0502020202020204" pitchFamily="34" charset="0"/>
              </a:rPr>
              <a:t>La muerte.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 smtClean="0">
                <a:latin typeface="Century Gothic" panose="020B0502020202020204" pitchFamily="34" charset="0"/>
              </a:rPr>
              <a:t>El miedo.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ES" sz="2200" dirty="0" smtClean="0">
                <a:latin typeface="Century Gothic" panose="020B0502020202020204" pitchFamily="34" charset="0"/>
              </a:rPr>
              <a:t>Se podría tratar de una niña esquizofrénica, que creyó en ánimas, producto de alucinaciones que le provocó la enfermedad.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Verde amarill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ircuito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</TotalTime>
  <Words>670</Words>
  <Application>Microsoft Office PowerPoint</Application>
  <PresentationFormat>Personalizado</PresentationFormat>
  <Paragraphs>143</Paragraphs>
  <Slides>33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Plantilla de diseño</vt:lpstr>
      </vt:variant>
      <vt:variant>
        <vt:i4>3</vt:i4>
      </vt:variant>
      <vt:variant>
        <vt:lpstr>Títulos de diapositiva</vt:lpstr>
      </vt:variant>
      <vt:variant>
        <vt:i4>33</vt:i4>
      </vt:variant>
    </vt:vector>
  </HeadingPairs>
  <TitlesOfParts>
    <vt:vector size="42" baseType="lpstr">
      <vt:lpstr>Tw Cen MT</vt:lpstr>
      <vt:lpstr>Arial</vt:lpstr>
      <vt:lpstr>Calibri</vt:lpstr>
      <vt:lpstr>Century Gothic</vt:lpstr>
      <vt:lpstr>Wingdings</vt:lpstr>
      <vt:lpstr>Comic Sans MS</vt:lpstr>
      <vt:lpstr>Circuito</vt:lpstr>
      <vt:lpstr>Circuito</vt:lpstr>
      <vt:lpstr>Circuito</vt:lpstr>
      <vt:lpstr>LOS ALTILLOS DE BRUMAL </vt:lpstr>
      <vt:lpstr>EL RELOJ DE BAGDAD</vt:lpstr>
      <vt:lpstr>ESTRUCTURA </vt:lpstr>
      <vt:lpstr>NARRADOR </vt:lpstr>
      <vt:lpstr>PERSONAJES</vt:lpstr>
      <vt:lpstr>ESPACIO</vt:lpstr>
      <vt:lpstr>TIEMPO</vt:lpstr>
      <vt:lpstr>ESTILO</vt:lpstr>
      <vt:lpstr>TEMAS E INTERPRETACIÓN </vt:lpstr>
      <vt:lpstr>EN EL HEMISFERIO SUR</vt:lpstr>
      <vt:lpstr>ESTRUCTURA</vt:lpstr>
      <vt:lpstr>NARRADOR</vt:lpstr>
      <vt:lpstr>PERSONAJES</vt:lpstr>
      <vt:lpstr>ESPACIO</vt:lpstr>
      <vt:lpstr>TIEMPO</vt:lpstr>
      <vt:lpstr>ESTILO</vt:lpstr>
      <vt:lpstr> TEMA</vt:lpstr>
      <vt:lpstr>LOS ALTILLOS DE BRUMAL </vt:lpstr>
      <vt:lpstr>ESTRUCTURA</vt:lpstr>
      <vt:lpstr>NARRADOR </vt:lpstr>
      <vt:lpstr>PERSONAJES </vt:lpstr>
      <vt:lpstr>ESPACIO </vt:lpstr>
      <vt:lpstr>TIEMPO </vt:lpstr>
      <vt:lpstr>ESTILO </vt:lpstr>
      <vt:lpstr>TEMAS E INTERPRETACIÓN </vt:lpstr>
      <vt:lpstr>LA NOCHE DE JEZABEL</vt:lpstr>
      <vt:lpstr>ESTRUCTURA</vt:lpstr>
      <vt:lpstr>NARRADOR</vt:lpstr>
      <vt:lpstr>PERSONAJES</vt:lpstr>
      <vt:lpstr>ESPACIO</vt:lpstr>
      <vt:lpstr>TIEMPO</vt:lpstr>
      <vt:lpstr>ESTILO</vt:lpstr>
      <vt:lpstr>TEMAS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ALTILLOS DE BRUMAL</dc:title>
  <dc:creator>oriol</dc:creator>
  <cp:lastModifiedBy>Xavi i Alicia_2</cp:lastModifiedBy>
  <cp:revision>47</cp:revision>
  <dcterms:created xsi:type="dcterms:W3CDTF">2015-03-09T15:07:41Z</dcterms:created>
  <dcterms:modified xsi:type="dcterms:W3CDTF">2015-03-14T12:02:00Z</dcterms:modified>
</cp:coreProperties>
</file>