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:go="http://customooxmlschemas.google.com/" r:id="rId12" roundtripDataSignature="AMtx7miIgXtwdt/lM9FTueEmcMlzUNJt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/>
          <p:nvPr>
            <p:ph idx="2" type="sldImg"/>
          </p:nvPr>
        </p:nvSpPr>
        <p:spPr>
          <a:xfrm>
            <a:off x="0" y="695325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" name="Google Shape;7;n"/>
          <p:cNvSpPr txBox="1"/>
          <p:nvPr>
            <p:ph idx="1" type="body"/>
          </p:nvPr>
        </p:nvSpPr>
        <p:spPr>
          <a:xfrm>
            <a:off x="685800" y="4343400"/>
            <a:ext cx="5480050" cy="4108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:notes"/>
          <p:cNvSpPr/>
          <p:nvPr>
            <p:ph idx="2" type="sldImg"/>
          </p:nvPr>
        </p:nvSpPr>
        <p:spPr>
          <a:xfrm>
            <a:off x="0" y="695325"/>
            <a:ext cx="1587" cy="15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" name="Google Shape;20;p1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:notes"/>
          <p:cNvSpPr/>
          <p:nvPr>
            <p:ph idx="2" type="sldImg"/>
          </p:nvPr>
        </p:nvSpPr>
        <p:spPr>
          <a:xfrm>
            <a:off x="0" y="695325"/>
            <a:ext cx="1587" cy="15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5" name="Google Shape;25;p2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2" name="Google Shape;3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8" name="Google Shape;3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4" name="Google Shape;4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0" name="Google Shape;5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8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8"/>
          <p:cNvSpPr txBox="1"/>
          <p:nvPr>
            <p:ph idx="12" type="sldNum"/>
          </p:nvPr>
        </p:nvSpPr>
        <p:spPr>
          <a:xfrm>
            <a:off x="6553200" y="6245225"/>
            <a:ext cx="2127250" cy="4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7"/>
          <p:cNvSpPr txBox="1"/>
          <p:nvPr>
            <p:ph type="title"/>
          </p:nvPr>
        </p:nvSpPr>
        <p:spPr>
          <a:xfrm>
            <a:off x="457200" y="274637"/>
            <a:ext cx="8223250" cy="11366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" type="body"/>
          </p:nvPr>
        </p:nvSpPr>
        <p:spPr>
          <a:xfrm>
            <a:off x="457200" y="1600200"/>
            <a:ext cx="8223250" cy="45196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7"/>
          <p:cNvSpPr/>
          <p:nvPr/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7"/>
          <p:cNvSpPr/>
          <p:nvPr/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6553200" y="6245225"/>
            <a:ext cx="2127250" cy="4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"/>
          <p:cNvSpPr txBox="1"/>
          <p:nvPr/>
        </p:nvSpPr>
        <p:spPr>
          <a:xfrm>
            <a:off x="468312" y="2349500"/>
            <a:ext cx="8224837" cy="1138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8B"/>
              </a:buClr>
              <a:buSzPts val="9600"/>
              <a:buFont typeface="Arial"/>
              <a:buNone/>
            </a:pPr>
            <a:r>
              <a:rPr b="1" i="0" lang="en-US" sz="9600" u="none">
                <a:solidFill>
                  <a:srgbClr val="22228B"/>
                </a:solidFill>
                <a:latin typeface="Arial"/>
                <a:ea typeface="Arial"/>
                <a:cs typeface="Arial"/>
                <a:sym typeface="Arial"/>
              </a:rPr>
              <a:t>ORACIÓN COMPUESTA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"/>
          <p:cNvSpPr/>
          <p:nvPr/>
        </p:nvSpPr>
        <p:spPr>
          <a:xfrm>
            <a:off x="1143000" y="1122362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1143000" y="3602037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" name="Google Shape;2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1462" y="908050"/>
            <a:ext cx="8601075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"/>
          <p:cNvSpPr txBox="1"/>
          <p:nvPr/>
        </p:nvSpPr>
        <p:spPr>
          <a:xfrm>
            <a:off x="684212" y="18891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8B"/>
              </a:buClr>
              <a:buSzPts val="4400"/>
              <a:buFont typeface="Arial"/>
              <a:buNone/>
            </a:pPr>
            <a:r>
              <a:rPr b="1" i="0" lang="en-US" sz="4400" u="sng">
                <a:solidFill>
                  <a:srgbClr val="22228B"/>
                </a:solidFill>
                <a:latin typeface="Arial"/>
                <a:ea typeface="Arial"/>
                <a:cs typeface="Arial"/>
                <a:sym typeface="Arial"/>
              </a:rPr>
              <a:t>La oración compuesta</a:t>
            </a:r>
            <a:endParaRPr/>
          </a:p>
        </p:txBody>
      </p:sp>
      <p:sp>
        <p:nvSpPr>
          <p:cNvPr id="35" name="Google Shape;35;p3"/>
          <p:cNvSpPr txBox="1"/>
          <p:nvPr/>
        </p:nvSpPr>
        <p:spPr>
          <a:xfrm>
            <a:off x="1116000" y="1844675"/>
            <a:ext cx="7632600" cy="50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r>
              <a:rPr b="1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oración simple</a:t>
            </a: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consta de un solo verbo en forma personal. Por lo tanto de un solo SV predicado.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9999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El esfuerzo </a:t>
            </a: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ha sido</a:t>
            </a: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siempre la actitud adecuada para el progreso.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9999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         V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r>
              <a:rPr b="1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oración compuesta</a:t>
            </a: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consta de más de un verbo y, por lo tanto, de más de un SV predicado y en consecuencia, de más de una </a:t>
            </a:r>
            <a:r>
              <a:rPr b="1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proposición </a:t>
            </a:r>
            <a:r>
              <a:rPr b="1" i="0" lang="en-US" sz="1800" u="none">
                <a:solidFill>
                  <a:srgbClr val="F10D0C"/>
                </a:solidFill>
                <a:latin typeface="Arial"/>
                <a:ea typeface="Arial"/>
                <a:cs typeface="Arial"/>
                <a:sym typeface="Arial"/>
              </a:rPr>
              <a:t>(Según el glosario </a:t>
            </a:r>
            <a:r>
              <a:rPr b="1" lang="en-US" sz="1800">
                <a:solidFill>
                  <a:srgbClr val="F10D0C"/>
                </a:solidFill>
              </a:rPr>
              <a:t>debemos </a:t>
            </a:r>
            <a:r>
              <a:rPr b="1" i="0" lang="en-US" sz="1800" u="none">
                <a:solidFill>
                  <a:srgbClr val="F10D0C"/>
                </a:solidFill>
                <a:latin typeface="Arial"/>
                <a:ea typeface="Arial"/>
                <a:cs typeface="Arial"/>
                <a:sym typeface="Arial"/>
              </a:rPr>
              <a:t>llamar a las proposiciones “oraciones”)</a:t>
            </a: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9999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Los representantes sindicales </a:t>
            </a: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se opusieron</a:t>
            </a: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pero</a:t>
            </a: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la reforma </a:t>
            </a: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progresó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9999"/>
              </a:buClr>
              <a:buSzPts val="1600"/>
              <a:buFont typeface="Arial"/>
              <a:buNone/>
            </a:pP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____________________________V______</a:t>
            </a: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-US" sz="11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conj  </a:t>
            </a: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  ___________</a:t>
            </a: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V</a:t>
            </a: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_____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9999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Oración 1				                                                                   	Oración 2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t/>
            </a:r>
            <a:endParaRPr b="0" i="0" sz="1200" u="none">
              <a:solidFill>
                <a:srgbClr val="00999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9999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Ella </a:t>
            </a: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pensaba </a:t>
            </a: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que</a:t>
            </a: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nuestro futuro no </a:t>
            </a: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estaba</a:t>
            </a: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muy claro.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9999"/>
              </a:buClr>
              <a:buSzPts val="1600"/>
              <a:buFont typeface="Arial"/>
              <a:buNone/>
            </a:pP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________V_</a:t>
            </a: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b="0" i="0" lang="en-US" sz="12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conj</a:t>
            </a: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                     </a:t>
            </a:r>
            <a:r>
              <a:rPr lang="en-US" sz="1600" u="sng">
                <a:solidFill>
                  <a:srgbClr val="009999"/>
                </a:solidFill>
              </a:rPr>
              <a:t>     </a:t>
            </a: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    V   </a:t>
            </a: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 __</a:t>
            </a:r>
            <a:r>
              <a:rPr lang="en-US" sz="1600" u="sng">
                <a:solidFill>
                  <a:srgbClr val="009999"/>
                </a:solidFill>
              </a:rPr>
              <a:t>________</a:t>
            </a: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                         </a:t>
            </a:r>
            <a:r>
              <a:rPr b="0" i="0" lang="en-US" sz="16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                  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9999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Oración.Princ	Oración. Sub.</a:t>
            </a:r>
            <a:endParaRPr b="0" i="0" sz="1200" u="none">
              <a:solidFill>
                <a:srgbClr val="00999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9999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rgbClr val="009999"/>
              </a:solidFill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009999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009999"/>
                </a:solidFill>
              </a:rPr>
              <a:t>Los alumnos que </a:t>
            </a:r>
            <a:r>
              <a:rPr b="1" lang="en-US" sz="1600">
                <a:solidFill>
                  <a:srgbClr val="009999"/>
                </a:solidFill>
              </a:rPr>
              <a:t>estudien</a:t>
            </a:r>
            <a:r>
              <a:rPr lang="en-US" sz="1600">
                <a:solidFill>
                  <a:srgbClr val="009999"/>
                </a:solidFill>
              </a:rPr>
              <a:t> intensamente </a:t>
            </a:r>
            <a:r>
              <a:rPr b="1" lang="en-US" sz="1600">
                <a:solidFill>
                  <a:srgbClr val="009999"/>
                </a:solidFill>
              </a:rPr>
              <a:t>aprobarán </a:t>
            </a:r>
            <a:r>
              <a:rPr lang="en-US" sz="1600">
                <a:solidFill>
                  <a:srgbClr val="009999"/>
                </a:solidFill>
              </a:rPr>
              <a:t>el curso.</a:t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rgbClr val="009999"/>
                </a:solidFill>
              </a:rPr>
              <a:t>_____________</a:t>
            </a:r>
            <a:r>
              <a:rPr lang="en-US" sz="1200">
                <a:solidFill>
                  <a:srgbClr val="009999"/>
                </a:solidFill>
              </a:rPr>
              <a:t>	________</a:t>
            </a:r>
            <a:r>
              <a:rPr lang="en-US" sz="1200" u="sng">
                <a:solidFill>
                  <a:srgbClr val="009999"/>
                </a:solidFill>
              </a:rPr>
              <a:t>V</a:t>
            </a:r>
            <a:r>
              <a:rPr lang="en-US" sz="1200">
                <a:solidFill>
                  <a:srgbClr val="009999"/>
                </a:solidFill>
              </a:rPr>
              <a:t>__________________    </a:t>
            </a:r>
            <a:r>
              <a:rPr lang="en-US" sz="1200" u="sng">
                <a:solidFill>
                  <a:srgbClr val="009999"/>
                </a:solidFill>
              </a:rPr>
              <a:t>________V___________</a:t>
            </a:r>
            <a:endParaRPr sz="1200" u="sng">
              <a:solidFill>
                <a:srgbClr val="009999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9999"/>
                </a:solidFill>
              </a:rPr>
              <a:t>Oración principal    Oración subordinada				Oración principal</a:t>
            </a:r>
            <a:endParaRPr sz="1200">
              <a:solidFill>
                <a:srgbClr val="009999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8B"/>
              </a:buClr>
              <a:buSzPts val="4000"/>
              <a:buFont typeface="Arial"/>
              <a:buNone/>
            </a:pPr>
            <a:r>
              <a:rPr b="1" i="0" lang="en-US" sz="4000" u="sng">
                <a:solidFill>
                  <a:srgbClr val="22228B"/>
                </a:solidFill>
                <a:latin typeface="Arial"/>
                <a:ea typeface="Arial"/>
                <a:cs typeface="Arial"/>
                <a:sym typeface="Arial"/>
              </a:rPr>
              <a:t>Relaciones entre las </a:t>
            </a:r>
            <a:r>
              <a:rPr b="1" lang="en-US" sz="4000" u="sng">
                <a:solidFill>
                  <a:srgbClr val="22228B"/>
                </a:solidFill>
              </a:rPr>
              <a:t>ora</a:t>
            </a:r>
            <a:r>
              <a:rPr b="1" i="0" lang="en-US" sz="4000" u="sng">
                <a:solidFill>
                  <a:srgbClr val="22228B"/>
                </a:solidFill>
                <a:latin typeface="Arial"/>
                <a:ea typeface="Arial"/>
                <a:cs typeface="Arial"/>
                <a:sym typeface="Arial"/>
              </a:rPr>
              <a:t>ciones de la oración compuesta</a:t>
            </a:r>
            <a:r>
              <a:rPr b="0" i="0" lang="en-US" sz="40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41" name="Google Shape;41;p4"/>
          <p:cNvSpPr txBox="1"/>
          <p:nvPr/>
        </p:nvSpPr>
        <p:spPr>
          <a:xfrm>
            <a:off x="457200" y="1600200"/>
            <a:ext cx="8507412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365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 </a:t>
            </a:r>
            <a:r>
              <a:rPr b="1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Yuxtaposición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dos o más oraciones se unen con ausencia de nexos. Desde el punto de vista significativo equivalen a una de las dos relaciones siguientes (coordinación o subordinación), aunque no se deben considerar como tales..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¿</a:t>
            </a:r>
            <a:r>
              <a:rPr b="0" i="0" lang="en-US" sz="20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Entras en clase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en-US" sz="20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sales a la calle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en-US" sz="20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te quedas en la puerta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	Oración</a:t>
            </a:r>
            <a:r>
              <a:rPr b="0" i="0" lang="en-US" sz="16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. 1		    Oración. 2		         Oración  3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Se trata de tres oraciones  yuxtapuestas que equivaldrían a coordinadas disyuntivas, suponiendo entre ellas la conjunción “o” o la locución conjuntiva “o bien”.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¿</a:t>
            </a:r>
            <a:r>
              <a:rPr b="0" i="0" lang="en-US" sz="20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Entras en clase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b="0" i="0" lang="en-US" sz="20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sales a la calle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o bien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te quedas en la puerta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0" i="0" lang="en-US" sz="18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 Oración.1	  </a:t>
            </a:r>
            <a:r>
              <a:rPr b="0" i="0" lang="en-US" sz="12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conj	  Oración</a:t>
            </a:r>
            <a:r>
              <a:rPr b="0" i="0" lang="en-US" sz="18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. 2       </a:t>
            </a:r>
            <a:r>
              <a:rPr b="0" i="0" lang="en-US" sz="12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loc. Conj.	       Oración</a:t>
            </a:r>
            <a:r>
              <a:rPr b="0" i="0" lang="en-US" sz="18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. 3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5"/>
          <p:cNvSpPr txBox="1"/>
          <p:nvPr/>
        </p:nvSpPr>
        <p:spPr>
          <a:xfrm>
            <a:off x="436562" y="404812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365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Nosotros íbamos, ellos venían (= copulativa)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Necesita dinero; se ha quedado sin trabajo (= causal)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Llovía intensamente; no salieron al patio (=consecutiva)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t/>
            </a:r>
            <a:endParaRPr b="0" i="0" sz="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3429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 </a:t>
            </a:r>
            <a:r>
              <a:rPr b="1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Coordinación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dos o más oraciones se relacionan sin que entre ellas exista ningún tipo de dependencia sintáctica. Entre ellas aparece un nexo coordinante (conj, loc. conj. …)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3429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0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Han estudiado con tesón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han conseguido buenos resultados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2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       Oración 1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	     	      </a:t>
            </a:r>
            <a:r>
              <a:rPr b="0" i="0" lang="en-US" sz="1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nexo 		Oración. 2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9999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			         				(conj)			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t/>
            </a:r>
            <a:endParaRPr b="0" i="0" sz="1000" u="none">
              <a:solidFill>
                <a:srgbClr val="00999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3429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Hemos estudiado intensamente, </a:t>
            </a:r>
            <a:r>
              <a:rPr b="1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pero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no hemos logrado aprobar.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Sales a la calle sin protección </a:t>
            </a:r>
            <a:r>
              <a:rPr b="1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o bien 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coges el paraguas roto.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Juan es tan buena persona</a:t>
            </a:r>
            <a:r>
              <a:rPr b="1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como 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lo era su hermano.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"/>
          <p:cNvSpPr/>
          <p:nvPr/>
        </p:nvSpPr>
        <p:spPr>
          <a:xfrm>
            <a:off x="473075" y="3333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6"/>
          <p:cNvSpPr txBox="1"/>
          <p:nvPr/>
        </p:nvSpPr>
        <p:spPr>
          <a:xfrm>
            <a:off x="473075" y="549275"/>
            <a:ext cx="8229600" cy="518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365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 </a:t>
            </a:r>
            <a:r>
              <a:rPr b="1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Subordinación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dos o más oraciones se relacionan de tal manera que una, la subordinada, depende de la otra, la principal. Dicha subordinada desempeña una función respecto de la principal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336550" lvl="0" marL="342900" marR="0" rt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0" i="0" lang="en-US" sz="24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Hicimos los ejercicios </a:t>
            </a:r>
            <a:r>
              <a:rPr b="1" i="0" lang="en-US" sz="24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mientras tú dormías.</a:t>
            </a:r>
            <a:endParaRPr/>
          </a:p>
          <a:p>
            <a:pPr indent="-336550" lvl="0" marL="342900" marR="0" rtl="0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1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			                            </a:t>
            </a: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0" i="1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(Oración Subordinada Adv.)</a:t>
            </a:r>
            <a:endParaRPr/>
          </a:p>
          <a:p>
            <a:pPr indent="-336550" lvl="0" marL="342900" marR="0" rtl="0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t/>
            </a:r>
            <a:endParaRPr b="0" i="1" sz="100" u="none">
              <a:solidFill>
                <a:srgbClr val="00999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34290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99"/>
              </a:buClr>
              <a:buSzPts val="2400"/>
              <a:buFont typeface="Arial"/>
              <a:buNone/>
            </a:pPr>
            <a:r>
              <a:rPr b="0" i="1" lang="en-US" sz="24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Los ejercicios </a:t>
            </a:r>
            <a:r>
              <a:rPr b="1" i="1" lang="en-US" sz="24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que pongo hoy</a:t>
            </a:r>
            <a:r>
              <a:rPr b="0" i="1" lang="en-US" sz="24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 debes traerlos mañana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		                               (Oración Sub. relativa)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t/>
            </a:r>
            <a:endParaRPr b="0" i="0" sz="300" u="none">
              <a:solidFill>
                <a:srgbClr val="00999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0" i="0" lang="en-US" sz="24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Ellos no saben </a:t>
            </a:r>
            <a:r>
              <a:rPr b="1" i="0" lang="en-US" sz="2400" u="sng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quién irá a la excursión este año.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9999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				                            (Oración Subordinada Sust.)</a:t>
            </a:r>
            <a:endParaRPr/>
          </a:p>
          <a:p>
            <a:pPr indent="-336550" lvl="0" marL="3429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	Los lingüistas recomiendan no utilizar el término “NEXO” para  referirse a las palabra que unen o introducen proposiciones por ser muy vago y se prefiere la categoría gramatical concreta (conjunciones,  adverbios, pronombres…)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2012-02-19T19:52:52Z</dcterms:created>
  <dc:creator>Xavi i Alicia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