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embeddedFontLst>
    <p:embeddedFont>
      <p:font typeface="Helvetica Neue"/>
      <p:regular r:id="rId25"/>
      <p:bold r:id="rId26"/>
      <p:italic r:id="rId27"/>
      <p:boldItalic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guide id="3" orient="horz" pos="835">
          <p15:clr>
            <a:srgbClr val="747775"/>
          </p15:clr>
        </p15:guide>
      </p15:sldGuideLst>
    </p:ext>
    <p:ext uri="{2D200454-40CA-4A62-9FC3-DE9A4176ACB9}">
      <p15:notesGuideLst>
        <p15:guide id="1" orient="horz" pos="2880">
          <p15:clr>
            <a:srgbClr val="000000"/>
          </p15:clr>
        </p15:guide>
        <p15:guide id="2" pos="2160">
          <p15:clr>
            <a:srgbClr val="000000"/>
          </p15:clr>
        </p15:guide>
      </p15:notesGuideLst>
    </p:ext>
    <p:ext uri="GoogleSlidesCustomDataVersion2">
      <go:slidesCustomData xmlns:go="http://customooxmlschemas.google.com/" r:id="rId33" roundtripDataSignature="AMtx7mgTVz8YjPSp+ZFjiKiMo7cR1rC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835"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0" y="695325"/>
            <a:ext cx="0" cy="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19" name="Google Shape;119;p9: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24" name="Google Shape;124;p10: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30" name="Google Shape;130;p1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2: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35" name="Google Shape;135;p12: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42" name="Google Shape;142;p13: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48" name="Google Shape;148;p14: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5: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54" name="Google Shape;154;p15: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6: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59" name="Google Shape;159;p1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65" name="Google Shape;165;p17: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8: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70" name="Google Shape;170;p18: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7edd34fd98_1_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7edd34fd98_1_3:notes"/>
          <p:cNvSpPr txBox="1"/>
          <p:nvPr>
            <p:ph idx="1" type="body"/>
          </p:nvPr>
        </p:nvSpPr>
        <p:spPr>
          <a:xfrm>
            <a:off x="685800" y="4343400"/>
            <a:ext cx="5486400" cy="411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78" name="Google Shape;78;p2: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84" name="Google Shape;84;p3: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94" name="Google Shape;94;p5: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00" name="Google Shape;100;p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07" name="Google Shape;107;p7: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p:nvPr>
            <p:ph idx="2" type="sldImg"/>
          </p:nvPr>
        </p:nvSpPr>
        <p:spPr>
          <a:xfrm>
            <a:off x="1143000" y="695325"/>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13" name="Google Shape;113;p8: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1" name="Shape 11"/>
        <p:cNvGrpSpPr/>
        <p:nvPr/>
      </p:nvGrpSpPr>
      <p:grpSpPr>
        <a:xfrm>
          <a:off x="0" y="0"/>
          <a:ext cx="0" cy="0"/>
          <a:chOff x="0" y="0"/>
          <a:chExt cx="0" cy="0"/>
        </a:xfrm>
      </p:grpSpPr>
      <p:sp>
        <p:nvSpPr>
          <p:cNvPr id="12" name="Google Shape;12;p20"/>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0" name="Shape 50"/>
        <p:cNvGrpSpPr/>
        <p:nvPr/>
      </p:nvGrpSpPr>
      <p:grpSpPr>
        <a:xfrm>
          <a:off x="0" y="0"/>
          <a:ext cx="0" cy="0"/>
          <a:chOff x="0" y="0"/>
          <a:chExt cx="0" cy="0"/>
        </a:xfrm>
      </p:grpSpPr>
      <p:sp>
        <p:nvSpPr>
          <p:cNvPr id="51" name="Google Shape;51;p29"/>
          <p:cNvSpPr txBox="1"/>
          <p:nvPr>
            <p:ph type="title"/>
          </p:nvPr>
        </p:nvSpPr>
        <p:spPr>
          <a:xfrm>
            <a:off x="457200" y="274637"/>
            <a:ext cx="8228012" cy="114141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29"/>
          <p:cNvSpPr txBox="1"/>
          <p:nvPr>
            <p:ph idx="1" type="body"/>
          </p:nvPr>
        </p:nvSpPr>
        <p:spPr>
          <a:xfrm>
            <a:off x="457200" y="1600200"/>
            <a:ext cx="8228012" cy="4524375"/>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9"/>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54" name="Shape 54"/>
        <p:cNvGrpSpPr/>
        <p:nvPr/>
      </p:nvGrpSpPr>
      <p:grpSpPr>
        <a:xfrm>
          <a:off x="0" y="0"/>
          <a:ext cx="0" cy="0"/>
          <a:chOff x="0" y="0"/>
          <a:chExt cx="0" cy="0"/>
        </a:xfrm>
      </p:grpSpPr>
      <p:sp>
        <p:nvSpPr>
          <p:cNvPr id="55" name="Google Shape;55;p30"/>
          <p:cNvSpPr txBox="1"/>
          <p:nvPr>
            <p:ph type="ctrTitle"/>
          </p:nvPr>
        </p:nvSpPr>
        <p:spPr>
          <a:xfrm>
            <a:off x="1143000" y="1122363"/>
            <a:ext cx="6858000" cy="2387600"/>
          </a:xfrm>
          <a:prstGeom prst="rect">
            <a:avLst/>
          </a:prstGeom>
          <a:noFill/>
          <a:ln>
            <a:noFill/>
          </a:ln>
        </p:spPr>
        <p:txBody>
          <a:bodyPr anchorCtr="0" anchor="b" bIns="46800" lIns="90000" spcFirstLastPara="1" rIns="90000" wrap="square" tIns="468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 name="Google Shape;56;p30"/>
          <p:cNvSpPr txBox="1"/>
          <p:nvPr>
            <p:ph idx="1" type="subTitle"/>
          </p:nvPr>
        </p:nvSpPr>
        <p:spPr>
          <a:xfrm>
            <a:off x="1143000" y="3602038"/>
            <a:ext cx="6858000" cy="1655762"/>
          </a:xfrm>
          <a:prstGeom prst="rect">
            <a:avLst/>
          </a:prstGeom>
          <a:noFill/>
          <a:ln>
            <a:noFill/>
          </a:ln>
        </p:spPr>
        <p:txBody>
          <a:bodyPr anchorCtr="0" anchor="t" bIns="46800" lIns="90000" spcFirstLastPara="1" rIns="90000" wrap="square" tIns="46800">
            <a:noAutofit/>
          </a:bodyPr>
          <a:lstStyle>
            <a:lvl1pPr lvl="0" algn="ctr">
              <a:spcBef>
                <a:spcPts val="800"/>
              </a:spcBef>
              <a:spcAft>
                <a:spcPts val="0"/>
              </a:spcAft>
              <a:buSzPts val="2400"/>
              <a:buNone/>
              <a:defRPr sz="2400"/>
            </a:lvl1pPr>
            <a:lvl2pPr lvl="1" algn="ctr">
              <a:spcBef>
                <a:spcPts val="700"/>
              </a:spcBef>
              <a:spcAft>
                <a:spcPts val="0"/>
              </a:spcAft>
              <a:buSzPts val="2000"/>
              <a:buNone/>
              <a:defRPr sz="2000"/>
            </a:lvl2pPr>
            <a:lvl3pPr lvl="2" algn="ctr">
              <a:spcBef>
                <a:spcPts val="600"/>
              </a:spcBef>
              <a:spcAft>
                <a:spcPts val="0"/>
              </a:spcAft>
              <a:buSzPts val="1800"/>
              <a:buNone/>
              <a:defRPr sz="1800"/>
            </a:lvl3pPr>
            <a:lvl4pPr lvl="3" algn="ctr">
              <a:spcBef>
                <a:spcPts val="500"/>
              </a:spcBef>
              <a:spcAft>
                <a:spcPts val="0"/>
              </a:spcAft>
              <a:buSzPts val="1600"/>
              <a:buNone/>
              <a:defRPr sz="1600"/>
            </a:lvl4pPr>
            <a:lvl5pPr lvl="4" algn="ctr">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7" name="Google Shape;57;p30"/>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g27edd34fd98_1_54"/>
          <p:cNvSpPr txBox="1"/>
          <p:nvPr>
            <p:ph type="title"/>
          </p:nvPr>
        </p:nvSpPr>
        <p:spPr>
          <a:xfrm>
            <a:off x="311700" y="593367"/>
            <a:ext cx="8520600" cy="763500"/>
          </a:xfrm>
          <a:prstGeom prst="rect">
            <a:avLst/>
          </a:prstGeom>
        </p:spPr>
        <p:txBody>
          <a:bodyPr anchorCtr="0" anchor="ctr" bIns="46800" lIns="90000" spcFirstLastPara="1" rIns="90000" wrap="square" tIns="468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g27edd34fd98_1_54"/>
          <p:cNvSpPr txBox="1"/>
          <p:nvPr>
            <p:ph idx="1" type="body"/>
          </p:nvPr>
        </p:nvSpPr>
        <p:spPr>
          <a:xfrm>
            <a:off x="311700" y="1536633"/>
            <a:ext cx="8520600" cy="4555200"/>
          </a:xfrm>
          <a:prstGeom prst="rect">
            <a:avLst/>
          </a:prstGeom>
        </p:spPr>
        <p:txBody>
          <a:bodyPr anchorCtr="0" anchor="t" bIns="46800" lIns="90000" spcFirstLastPara="1" rIns="90000" wrap="square" tIns="46800">
            <a:noAutofit/>
          </a:bodyPr>
          <a:lstStyle>
            <a:lvl1pPr indent="-228600" lvl="0" marL="457200" rtl="0">
              <a:spcBef>
                <a:spcPts val="800"/>
              </a:spcBef>
              <a:spcAft>
                <a:spcPts val="0"/>
              </a:spcAft>
              <a:buSzPts val="1400"/>
              <a:buNone/>
              <a:defRPr/>
            </a:lvl1pPr>
            <a:lvl2pPr indent="-228600" lvl="1" marL="914400" rtl="0">
              <a:spcBef>
                <a:spcPts val="700"/>
              </a:spcBef>
              <a:spcAft>
                <a:spcPts val="0"/>
              </a:spcAft>
              <a:buSzPts val="1400"/>
              <a:buNone/>
              <a:defRPr/>
            </a:lvl2pPr>
            <a:lvl3pPr indent="-228600" lvl="2" marL="1371600" rtl="0">
              <a:spcBef>
                <a:spcPts val="600"/>
              </a:spcBef>
              <a:spcAft>
                <a:spcPts val="0"/>
              </a:spcAft>
              <a:buSzPts val="1400"/>
              <a:buNone/>
              <a:defRPr/>
            </a:lvl3pPr>
            <a:lvl4pPr indent="-228600" lvl="3" marL="1828800" rtl="0">
              <a:spcBef>
                <a:spcPts val="500"/>
              </a:spcBef>
              <a:spcAft>
                <a:spcPts val="0"/>
              </a:spcAft>
              <a:buSzPts val="1400"/>
              <a:buNone/>
              <a:defRPr/>
            </a:lvl4pPr>
            <a:lvl5pPr indent="-228600" lvl="4" marL="2286000" rtl="0">
              <a:spcBef>
                <a:spcPts val="500"/>
              </a:spcBef>
              <a:spcAft>
                <a:spcPts val="0"/>
              </a:spcAft>
              <a:buSzPts val="1400"/>
              <a:buNone/>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61" name="Google Shape;61;g27edd34fd98_1_54"/>
          <p:cNvSpPr txBox="1"/>
          <p:nvPr>
            <p:ph idx="12" type="sldNum"/>
          </p:nvPr>
        </p:nvSpPr>
        <p:spPr>
          <a:xfrm>
            <a:off x="8472458" y="6217622"/>
            <a:ext cx="548700" cy="524700"/>
          </a:xfrm>
          <a:prstGeom prst="rect">
            <a:avLst/>
          </a:prstGeom>
        </p:spPr>
        <p:txBody>
          <a:bodyPr anchorCtr="0" anchor="t" bIns="46800" lIns="90000" spcFirstLastPara="1" rIns="90000" wrap="square" tIns="468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 name="Shape 13"/>
        <p:cNvGrpSpPr/>
        <p:nvPr/>
      </p:nvGrpSpPr>
      <p:grpSpPr>
        <a:xfrm>
          <a:off x="0" y="0"/>
          <a:ext cx="0" cy="0"/>
          <a:chOff x="0" y="0"/>
          <a:chExt cx="0" cy="0"/>
        </a:xfrm>
      </p:grpSpPr>
      <p:sp>
        <p:nvSpPr>
          <p:cNvPr id="14" name="Google Shape;14;p21"/>
          <p:cNvSpPr txBox="1"/>
          <p:nvPr>
            <p:ph type="title"/>
          </p:nvPr>
        </p:nvSpPr>
        <p:spPr>
          <a:xfrm rot="5400000">
            <a:off x="4732338" y="2171700"/>
            <a:ext cx="5849937" cy="2055813"/>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 name="Google Shape;15;p21"/>
          <p:cNvSpPr txBox="1"/>
          <p:nvPr>
            <p:ph idx="1" type="body"/>
          </p:nvPr>
        </p:nvSpPr>
        <p:spPr>
          <a:xfrm rot="5400000">
            <a:off x="542131" y="189706"/>
            <a:ext cx="5849937" cy="6019800"/>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21"/>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7" name="Shape 17"/>
        <p:cNvGrpSpPr/>
        <p:nvPr/>
      </p:nvGrpSpPr>
      <p:grpSpPr>
        <a:xfrm>
          <a:off x="0" y="0"/>
          <a:ext cx="0" cy="0"/>
          <a:chOff x="0" y="0"/>
          <a:chExt cx="0" cy="0"/>
        </a:xfrm>
      </p:grpSpPr>
      <p:sp>
        <p:nvSpPr>
          <p:cNvPr id="18" name="Google Shape;18;p22"/>
          <p:cNvSpPr txBox="1"/>
          <p:nvPr>
            <p:ph type="title"/>
          </p:nvPr>
        </p:nvSpPr>
        <p:spPr>
          <a:xfrm>
            <a:off x="457200" y="274637"/>
            <a:ext cx="8228012" cy="114141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22"/>
          <p:cNvSpPr txBox="1"/>
          <p:nvPr>
            <p:ph idx="1" type="body"/>
          </p:nvPr>
        </p:nvSpPr>
        <p:spPr>
          <a:xfrm rot="5400000">
            <a:off x="2309018" y="-251618"/>
            <a:ext cx="4524375" cy="8228012"/>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2"/>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1" name="Shape 21"/>
        <p:cNvGrpSpPr/>
        <p:nvPr/>
      </p:nvGrpSpPr>
      <p:grpSpPr>
        <a:xfrm>
          <a:off x="0" y="0"/>
          <a:ext cx="0" cy="0"/>
          <a:chOff x="0" y="0"/>
          <a:chExt cx="0" cy="0"/>
        </a:xfrm>
      </p:grpSpPr>
      <p:sp>
        <p:nvSpPr>
          <p:cNvPr id="22" name="Google Shape;22;p23"/>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23"/>
          <p:cNvSpPr/>
          <p:nvPr>
            <p:ph idx="2" type="pic"/>
          </p:nvPr>
        </p:nvSpPr>
        <p:spPr>
          <a:xfrm>
            <a:off x="3887788" y="987425"/>
            <a:ext cx="4629150" cy="4873625"/>
          </a:xfrm>
          <a:prstGeom prst="rect">
            <a:avLst/>
          </a:prstGeom>
          <a:noFill/>
          <a:ln>
            <a:noFill/>
          </a:ln>
        </p:spPr>
      </p:sp>
      <p:sp>
        <p:nvSpPr>
          <p:cNvPr id="24" name="Google Shape;24;p23"/>
          <p:cNvSpPr txBox="1"/>
          <p:nvPr>
            <p:ph idx="1"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600"/>
              <a:buNone/>
              <a:defRPr sz="1600"/>
            </a:lvl1pPr>
            <a:lvl2pPr indent="-228600" lvl="1" marL="914400" algn="l">
              <a:spcBef>
                <a:spcPts val="700"/>
              </a:spcBef>
              <a:spcAft>
                <a:spcPts val="0"/>
              </a:spcAft>
              <a:buSzPts val="1400"/>
              <a:buNone/>
              <a:defRPr sz="1400"/>
            </a:lvl2pPr>
            <a:lvl3pPr indent="-228600" lvl="2" marL="1371600" algn="l">
              <a:spcBef>
                <a:spcPts val="600"/>
              </a:spcBef>
              <a:spcAft>
                <a:spcPts val="0"/>
              </a:spcAft>
              <a:buSzPts val="1200"/>
              <a:buNone/>
              <a:defRPr sz="1200"/>
            </a:lvl3pPr>
            <a:lvl4pPr indent="-228600" lvl="3" marL="1828800" algn="l">
              <a:spcBef>
                <a:spcPts val="500"/>
              </a:spcBef>
              <a:spcAft>
                <a:spcPts val="0"/>
              </a:spcAft>
              <a:buSzPts val="1000"/>
              <a:buNone/>
              <a:defRPr sz="1000"/>
            </a:lvl4pPr>
            <a:lvl5pPr indent="-228600" lvl="4" marL="2286000" algn="l">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 name="Google Shape;25;p23"/>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6" name="Shape 26"/>
        <p:cNvGrpSpPr/>
        <p:nvPr/>
      </p:nvGrpSpPr>
      <p:grpSpPr>
        <a:xfrm>
          <a:off x="0" y="0"/>
          <a:ext cx="0" cy="0"/>
          <a:chOff x="0" y="0"/>
          <a:chExt cx="0" cy="0"/>
        </a:xfrm>
      </p:grpSpPr>
      <p:sp>
        <p:nvSpPr>
          <p:cNvPr id="27" name="Google Shape;27;p24"/>
          <p:cNvSpPr txBox="1"/>
          <p:nvPr>
            <p:ph type="title"/>
          </p:nvPr>
        </p:nvSpPr>
        <p:spPr>
          <a:xfrm>
            <a:off x="630238" y="457200"/>
            <a:ext cx="2949575" cy="1600200"/>
          </a:xfrm>
          <a:prstGeom prst="rect">
            <a:avLst/>
          </a:prstGeom>
          <a:noFill/>
          <a:ln>
            <a:noFill/>
          </a:ln>
        </p:spPr>
        <p:txBody>
          <a:bodyPr anchorCtr="0" anchor="b" bIns="46800" lIns="90000" spcFirstLastPara="1" rIns="90000" wrap="square" tIns="468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24"/>
          <p:cNvSpPr txBox="1"/>
          <p:nvPr>
            <p:ph idx="1" type="body"/>
          </p:nvPr>
        </p:nvSpPr>
        <p:spPr>
          <a:xfrm>
            <a:off x="3887788" y="987425"/>
            <a:ext cx="4629150" cy="4873625"/>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400"/>
              <a:buNone/>
              <a:defRPr sz="3200"/>
            </a:lvl1pPr>
            <a:lvl2pPr indent="-228600" lvl="1" marL="914400" algn="l">
              <a:spcBef>
                <a:spcPts val="700"/>
              </a:spcBef>
              <a:spcAft>
                <a:spcPts val="0"/>
              </a:spcAft>
              <a:buSzPts val="1400"/>
              <a:buNone/>
              <a:defRPr sz="2800"/>
            </a:lvl2pPr>
            <a:lvl3pPr indent="-228600" lvl="2" marL="1371600" algn="l">
              <a:spcBef>
                <a:spcPts val="600"/>
              </a:spcBef>
              <a:spcAft>
                <a:spcPts val="0"/>
              </a:spcAft>
              <a:buSzPts val="1400"/>
              <a:buNone/>
              <a:defRPr sz="2400"/>
            </a:lvl3pPr>
            <a:lvl4pPr indent="-228600" lvl="3" marL="1828800" algn="l">
              <a:spcBef>
                <a:spcPts val="500"/>
              </a:spcBef>
              <a:spcAft>
                <a:spcPts val="0"/>
              </a:spcAft>
              <a:buSzPts val="1400"/>
              <a:buNone/>
              <a:defRPr sz="2000"/>
            </a:lvl4pPr>
            <a:lvl5pPr indent="-228600" lvl="4" marL="2286000" algn="l">
              <a:spcBef>
                <a:spcPts val="500"/>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9" name="Google Shape;29;p24"/>
          <p:cNvSpPr txBox="1"/>
          <p:nvPr>
            <p:ph idx="2" type="body"/>
          </p:nvPr>
        </p:nvSpPr>
        <p:spPr>
          <a:xfrm>
            <a:off x="630238" y="2057400"/>
            <a:ext cx="2949575" cy="3811588"/>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600"/>
              <a:buNone/>
              <a:defRPr sz="1600"/>
            </a:lvl1pPr>
            <a:lvl2pPr indent="-228600" lvl="1" marL="914400" algn="l">
              <a:spcBef>
                <a:spcPts val="700"/>
              </a:spcBef>
              <a:spcAft>
                <a:spcPts val="0"/>
              </a:spcAft>
              <a:buSzPts val="1400"/>
              <a:buNone/>
              <a:defRPr sz="1400"/>
            </a:lvl2pPr>
            <a:lvl3pPr indent="-228600" lvl="2" marL="1371600" algn="l">
              <a:spcBef>
                <a:spcPts val="600"/>
              </a:spcBef>
              <a:spcAft>
                <a:spcPts val="0"/>
              </a:spcAft>
              <a:buSzPts val="1200"/>
              <a:buNone/>
              <a:defRPr sz="1200"/>
            </a:lvl3pPr>
            <a:lvl4pPr indent="-228600" lvl="3" marL="1828800" algn="l">
              <a:spcBef>
                <a:spcPts val="500"/>
              </a:spcBef>
              <a:spcAft>
                <a:spcPts val="0"/>
              </a:spcAft>
              <a:buSzPts val="1000"/>
              <a:buNone/>
              <a:defRPr sz="1000"/>
            </a:lvl4pPr>
            <a:lvl5pPr indent="-228600" lvl="4" marL="2286000" algn="l">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0" name="Google Shape;30;p24"/>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1" name="Shape 31"/>
        <p:cNvGrpSpPr/>
        <p:nvPr/>
      </p:nvGrpSpPr>
      <p:grpSpPr>
        <a:xfrm>
          <a:off x="0" y="0"/>
          <a:ext cx="0" cy="0"/>
          <a:chOff x="0" y="0"/>
          <a:chExt cx="0" cy="0"/>
        </a:xfrm>
      </p:grpSpPr>
      <p:sp>
        <p:nvSpPr>
          <p:cNvPr id="32" name="Google Shape;32;p25"/>
          <p:cNvSpPr txBox="1"/>
          <p:nvPr>
            <p:ph type="title"/>
          </p:nvPr>
        </p:nvSpPr>
        <p:spPr>
          <a:xfrm>
            <a:off x="457200" y="274637"/>
            <a:ext cx="8228012" cy="114141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25"/>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4" name="Shape 34"/>
        <p:cNvGrpSpPr/>
        <p:nvPr/>
      </p:nvGrpSpPr>
      <p:grpSpPr>
        <a:xfrm>
          <a:off x="0" y="0"/>
          <a:ext cx="0" cy="0"/>
          <a:chOff x="0" y="0"/>
          <a:chExt cx="0" cy="0"/>
        </a:xfrm>
      </p:grpSpPr>
      <p:sp>
        <p:nvSpPr>
          <p:cNvPr id="35" name="Google Shape;35;p26"/>
          <p:cNvSpPr txBox="1"/>
          <p:nvPr>
            <p:ph type="title"/>
          </p:nvPr>
        </p:nvSpPr>
        <p:spPr>
          <a:xfrm>
            <a:off x="630238" y="365125"/>
            <a:ext cx="7886700" cy="1325563"/>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26"/>
          <p:cNvSpPr txBox="1"/>
          <p:nvPr>
            <p:ph idx="1" type="body"/>
          </p:nvPr>
        </p:nvSpPr>
        <p:spPr>
          <a:xfrm>
            <a:off x="630238" y="1681163"/>
            <a:ext cx="3868737" cy="823912"/>
          </a:xfrm>
          <a:prstGeom prst="rect">
            <a:avLst/>
          </a:prstGeom>
          <a:noFill/>
          <a:ln>
            <a:noFill/>
          </a:ln>
        </p:spPr>
        <p:txBody>
          <a:bodyPr anchorCtr="0" anchor="b" bIns="46800" lIns="90000" spcFirstLastPara="1" rIns="90000" wrap="square" tIns="46800">
            <a:noAutofit/>
          </a:bodyPr>
          <a:lstStyle>
            <a:lvl1pPr indent="-228600" lvl="0" marL="457200" algn="l">
              <a:spcBef>
                <a:spcPts val="800"/>
              </a:spcBef>
              <a:spcAft>
                <a:spcPts val="0"/>
              </a:spcAft>
              <a:buSzPts val="2400"/>
              <a:buNone/>
              <a:defRPr b="1" sz="2400"/>
            </a:lvl1pPr>
            <a:lvl2pPr indent="-228600" lvl="1" marL="914400" algn="l">
              <a:spcBef>
                <a:spcPts val="7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500"/>
              </a:spcBef>
              <a:spcAft>
                <a:spcPts val="0"/>
              </a:spcAft>
              <a:buSzPts val="1600"/>
              <a:buNone/>
              <a:defRPr b="1" sz="1600"/>
            </a:lvl4pPr>
            <a:lvl5pPr indent="-228600" lvl="4" marL="2286000" algn="l">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26"/>
          <p:cNvSpPr txBox="1"/>
          <p:nvPr>
            <p:ph idx="2" type="body"/>
          </p:nvPr>
        </p:nvSpPr>
        <p:spPr>
          <a:xfrm>
            <a:off x="630238" y="2505075"/>
            <a:ext cx="3868737" cy="3684588"/>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6"/>
          <p:cNvSpPr txBox="1"/>
          <p:nvPr>
            <p:ph idx="3" type="body"/>
          </p:nvPr>
        </p:nvSpPr>
        <p:spPr>
          <a:xfrm>
            <a:off x="4629150" y="1681163"/>
            <a:ext cx="3887788" cy="823912"/>
          </a:xfrm>
          <a:prstGeom prst="rect">
            <a:avLst/>
          </a:prstGeom>
          <a:noFill/>
          <a:ln>
            <a:noFill/>
          </a:ln>
        </p:spPr>
        <p:txBody>
          <a:bodyPr anchorCtr="0" anchor="b" bIns="46800" lIns="90000" spcFirstLastPara="1" rIns="90000" wrap="square" tIns="46800">
            <a:noAutofit/>
          </a:bodyPr>
          <a:lstStyle>
            <a:lvl1pPr indent="-228600" lvl="0" marL="457200" algn="l">
              <a:spcBef>
                <a:spcPts val="800"/>
              </a:spcBef>
              <a:spcAft>
                <a:spcPts val="0"/>
              </a:spcAft>
              <a:buSzPts val="2400"/>
              <a:buNone/>
              <a:defRPr b="1" sz="2400"/>
            </a:lvl1pPr>
            <a:lvl2pPr indent="-228600" lvl="1" marL="914400" algn="l">
              <a:spcBef>
                <a:spcPts val="7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500"/>
              </a:spcBef>
              <a:spcAft>
                <a:spcPts val="0"/>
              </a:spcAft>
              <a:buSzPts val="1600"/>
              <a:buNone/>
              <a:defRPr b="1" sz="1600"/>
            </a:lvl4pPr>
            <a:lvl5pPr indent="-228600" lvl="4" marL="2286000" algn="l">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6"/>
          <p:cNvSpPr txBox="1"/>
          <p:nvPr>
            <p:ph idx="4" type="body"/>
          </p:nvPr>
        </p:nvSpPr>
        <p:spPr>
          <a:xfrm>
            <a:off x="4629150" y="2505075"/>
            <a:ext cx="3887788" cy="3684588"/>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6"/>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1" name="Shape 41"/>
        <p:cNvGrpSpPr/>
        <p:nvPr/>
      </p:nvGrpSpPr>
      <p:grpSpPr>
        <a:xfrm>
          <a:off x="0" y="0"/>
          <a:ext cx="0" cy="0"/>
          <a:chOff x="0" y="0"/>
          <a:chExt cx="0" cy="0"/>
        </a:xfrm>
      </p:grpSpPr>
      <p:sp>
        <p:nvSpPr>
          <p:cNvPr id="42" name="Google Shape;42;p27"/>
          <p:cNvSpPr txBox="1"/>
          <p:nvPr>
            <p:ph type="title"/>
          </p:nvPr>
        </p:nvSpPr>
        <p:spPr>
          <a:xfrm>
            <a:off x="457200" y="274637"/>
            <a:ext cx="8228012" cy="1141412"/>
          </a:xfrm>
          <a:prstGeom prst="rect">
            <a:avLst/>
          </a:prstGeom>
          <a:noFill/>
          <a:ln>
            <a:noFill/>
          </a:ln>
        </p:spPr>
        <p:txBody>
          <a:bodyPr anchorCtr="0" anchor="ctr" bIns="46800" lIns="90000" spcFirstLastPara="1" rIns="90000" wrap="square" tIns="468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27"/>
          <p:cNvSpPr txBox="1"/>
          <p:nvPr>
            <p:ph idx="1" type="body"/>
          </p:nvPr>
        </p:nvSpPr>
        <p:spPr>
          <a:xfrm>
            <a:off x="457200" y="1600200"/>
            <a:ext cx="4037013" cy="4524375"/>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2" type="body"/>
          </p:nvPr>
        </p:nvSpPr>
        <p:spPr>
          <a:xfrm>
            <a:off x="4646613" y="1600200"/>
            <a:ext cx="4038600" cy="4524375"/>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1400"/>
              <a:buNone/>
              <a:defRPr/>
            </a:lvl1pPr>
            <a:lvl2pPr indent="-228600" lvl="1" marL="914400" algn="l">
              <a:spcBef>
                <a:spcPts val="700"/>
              </a:spcBef>
              <a:spcAft>
                <a:spcPts val="0"/>
              </a:spcAft>
              <a:buSzPts val="1400"/>
              <a:buNone/>
              <a:defRPr/>
            </a:lvl2pPr>
            <a:lvl3pPr indent="-228600" lvl="2" marL="1371600" algn="l">
              <a:spcBef>
                <a:spcPts val="600"/>
              </a:spcBef>
              <a:spcAft>
                <a:spcPts val="0"/>
              </a:spcAft>
              <a:buSzPts val="1400"/>
              <a:buNone/>
              <a:defRPr/>
            </a:lvl3pPr>
            <a:lvl4pPr indent="-228600" lvl="3" marL="1828800" algn="l">
              <a:spcBef>
                <a:spcPts val="500"/>
              </a:spcBef>
              <a:spcAft>
                <a:spcPts val="0"/>
              </a:spcAft>
              <a:buSzPts val="1400"/>
              <a:buNone/>
              <a:defRPr/>
            </a:lvl4pPr>
            <a:lvl5pPr indent="-228600" lvl="4" marL="2286000" algn="l">
              <a:spcBef>
                <a:spcPts val="5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7"/>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6" name="Shape 46"/>
        <p:cNvGrpSpPr/>
        <p:nvPr/>
      </p:nvGrpSpPr>
      <p:grpSpPr>
        <a:xfrm>
          <a:off x="0" y="0"/>
          <a:ext cx="0" cy="0"/>
          <a:chOff x="0" y="0"/>
          <a:chExt cx="0" cy="0"/>
        </a:xfrm>
      </p:grpSpPr>
      <p:sp>
        <p:nvSpPr>
          <p:cNvPr id="47" name="Google Shape;47;p28"/>
          <p:cNvSpPr txBox="1"/>
          <p:nvPr>
            <p:ph type="title"/>
          </p:nvPr>
        </p:nvSpPr>
        <p:spPr>
          <a:xfrm>
            <a:off x="623888" y="1709738"/>
            <a:ext cx="7886700" cy="2852737"/>
          </a:xfrm>
          <a:prstGeom prst="rect">
            <a:avLst/>
          </a:prstGeom>
          <a:noFill/>
          <a:ln>
            <a:noFill/>
          </a:ln>
        </p:spPr>
        <p:txBody>
          <a:bodyPr anchorCtr="0" anchor="b" bIns="46800" lIns="90000" spcFirstLastPara="1" rIns="90000" wrap="square" tIns="468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28"/>
          <p:cNvSpPr txBox="1"/>
          <p:nvPr>
            <p:ph idx="1" type="body"/>
          </p:nvPr>
        </p:nvSpPr>
        <p:spPr>
          <a:xfrm>
            <a:off x="623888" y="4589463"/>
            <a:ext cx="7886700" cy="1500187"/>
          </a:xfrm>
          <a:prstGeom prst="rect">
            <a:avLst/>
          </a:prstGeom>
          <a:noFill/>
          <a:ln>
            <a:noFill/>
          </a:ln>
        </p:spPr>
        <p:txBody>
          <a:bodyPr anchorCtr="0" anchor="t" bIns="46800" lIns="90000" spcFirstLastPara="1" rIns="90000" wrap="square" tIns="46800">
            <a:noAutofit/>
          </a:bodyPr>
          <a:lstStyle>
            <a:lvl1pPr indent="-228600" lvl="0" marL="457200" algn="l">
              <a:spcBef>
                <a:spcPts val="800"/>
              </a:spcBef>
              <a:spcAft>
                <a:spcPts val="0"/>
              </a:spcAft>
              <a:buSzPts val="2400"/>
              <a:buNone/>
              <a:defRPr sz="2400"/>
            </a:lvl1pPr>
            <a:lvl2pPr indent="-228600" lvl="1" marL="914400" algn="l">
              <a:spcBef>
                <a:spcPts val="700"/>
              </a:spcBef>
              <a:spcAft>
                <a:spcPts val="0"/>
              </a:spcAft>
              <a:buSzPts val="2000"/>
              <a:buNone/>
              <a:defRPr sz="2000"/>
            </a:lvl2pPr>
            <a:lvl3pPr indent="-228600" lvl="2" marL="1371600" algn="l">
              <a:spcBef>
                <a:spcPts val="600"/>
              </a:spcBef>
              <a:spcAft>
                <a:spcPts val="0"/>
              </a:spcAft>
              <a:buSzPts val="1800"/>
              <a:buNone/>
              <a:defRPr sz="1800"/>
            </a:lvl3pPr>
            <a:lvl4pPr indent="-228600" lvl="3" marL="1828800" algn="l">
              <a:spcBef>
                <a:spcPts val="500"/>
              </a:spcBef>
              <a:spcAft>
                <a:spcPts val="0"/>
              </a:spcAft>
              <a:buSzPts val="1600"/>
              <a:buNone/>
              <a:defRPr sz="1600"/>
            </a:lvl4pPr>
            <a:lvl5pPr indent="-228600" lvl="4" marL="2286000" algn="l">
              <a:spcBef>
                <a:spcPts val="500"/>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49" name="Google Shape;49;p28"/>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57200" y="274637"/>
            <a:ext cx="8228012" cy="1141412"/>
          </a:xfrm>
          <a:prstGeom prst="rect">
            <a:avLst/>
          </a:prstGeom>
          <a:noFill/>
          <a:ln>
            <a:noFill/>
          </a:ln>
        </p:spPr>
        <p:txBody>
          <a:bodyPr anchorCtr="0" anchor="ctr" bIns="46800" lIns="90000" spcFirstLastPara="1" rIns="90000" wrap="square" tIns="46800">
            <a:noAutofit/>
          </a:bodyPr>
          <a:lstStyle>
            <a:lvl1pPr lvl="0"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457200" y="1600200"/>
            <a:ext cx="8228012" cy="4524375"/>
          </a:xfrm>
          <a:prstGeom prst="rect">
            <a:avLst/>
          </a:prstGeom>
          <a:noFill/>
          <a:ln>
            <a:noFill/>
          </a:ln>
        </p:spPr>
        <p:txBody>
          <a:bodyPr anchorCtr="0" anchor="t" bIns="46800" lIns="90000" spcFirstLastPara="1" rIns="90000" wrap="square" tIns="46800">
            <a:noAutofit/>
          </a:bodyPr>
          <a:lstStyle>
            <a:lvl1pPr indent="-228600" lvl="0" marL="457200" marR="0" rtl="0" algn="l">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9"/>
          <p:cNvSpPr txBox="1"/>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 name="Google Shape;9;p19"/>
          <p:cNvSpPr txBox="1"/>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0" name="Google Shape;10;p19"/>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763587" y="2060575"/>
            <a:ext cx="7848600" cy="3887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a:solidFill>
                  <a:srgbClr val="000000"/>
                </a:solidFill>
                <a:latin typeface="Arial"/>
                <a:ea typeface="Arial"/>
                <a:cs typeface="Arial"/>
                <a:sym typeface="Arial"/>
              </a:rPr>
              <a:t>A- Lenguaje y Comunicación</a:t>
            </a:r>
            <a:endParaRPr/>
          </a:p>
          <a:p>
            <a:pPr indent="0" lvl="0" marL="0" marR="0" rtl="0" algn="l">
              <a:lnSpc>
                <a:spcPct val="100000"/>
              </a:lnSpc>
              <a:spcBef>
                <a:spcPts val="600"/>
              </a:spcBef>
              <a:spcAft>
                <a:spcPts val="0"/>
              </a:spcAft>
              <a:buClr>
                <a:srgbClr val="000000"/>
              </a:buClr>
              <a:buSzPts val="2400"/>
              <a:buFont typeface="Arial"/>
              <a:buNone/>
            </a:pPr>
            <a:r>
              <a:rPr b="1" i="0" lang="en-US" sz="2400" u="none">
                <a:solidFill>
                  <a:srgbClr val="000000"/>
                </a:solidFill>
                <a:latin typeface="Arial"/>
                <a:ea typeface="Arial"/>
                <a:cs typeface="Arial"/>
                <a:sym typeface="Arial"/>
              </a:rPr>
              <a:t>	1. LA COMUNICACIÓN.-</a:t>
            </a:r>
            <a:endParaRPr/>
          </a:p>
          <a:p>
            <a:pPr indent="0" lvl="0" marL="0" marR="0" rtl="0" algn="l">
              <a:lnSpc>
                <a:spcPct val="100000"/>
              </a:lnSpc>
              <a:spcBef>
                <a:spcPts val="40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La comunicación consiste en un acto mediante el cual un individuo (ser humano) establece con otro u otros un contacto que le permite un intercambio de mensajes </a:t>
            </a:r>
            <a:r>
              <a:rPr b="0" i="0" lang="en-US" sz="1800" u="none">
                <a:solidFill>
                  <a:srgbClr val="000000"/>
                </a:solidFill>
                <a:latin typeface="Arial"/>
                <a:ea typeface="Arial"/>
                <a:cs typeface="Arial"/>
                <a:sym typeface="Arial"/>
              </a:rPr>
              <a:t>con la intención de </a:t>
            </a:r>
            <a:r>
              <a:rPr b="1" i="0" lang="en-US" sz="1800" u="none">
                <a:solidFill>
                  <a:srgbClr val="000000"/>
                </a:solidFill>
                <a:latin typeface="Arial"/>
                <a:ea typeface="Arial"/>
                <a:cs typeface="Arial"/>
                <a:sym typeface="Arial"/>
              </a:rPr>
              <a:t>transmitir una determinada información </a:t>
            </a:r>
            <a:r>
              <a:rPr b="0" i="0" lang="en-US" sz="1800" u="none">
                <a:solidFill>
                  <a:srgbClr val="000000"/>
                </a:solidFill>
                <a:latin typeface="Arial"/>
                <a:ea typeface="Arial"/>
                <a:cs typeface="Arial"/>
                <a:sym typeface="Arial"/>
              </a:rPr>
              <a:t>, conocimientos, vivencias, … </a:t>
            </a:r>
            <a:endParaRPr/>
          </a:p>
          <a:p>
            <a:pPr indent="0" lvl="0" marL="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Todo ello lo hacen a través de </a:t>
            </a:r>
            <a:r>
              <a:rPr b="1" i="0" lang="en-US" sz="1800" u="none">
                <a:solidFill>
                  <a:srgbClr val="000000"/>
                </a:solidFill>
                <a:latin typeface="Arial"/>
                <a:ea typeface="Arial"/>
                <a:cs typeface="Arial"/>
                <a:sym typeface="Arial"/>
              </a:rPr>
              <a:t>lenguajes ( o lenguas)* distintos</a:t>
            </a:r>
            <a:r>
              <a:rPr b="0" i="0" lang="en-US" sz="1800" u="none">
                <a:solidFill>
                  <a:srgbClr val="000000"/>
                </a:solidFill>
                <a:latin typeface="Arial"/>
                <a:ea typeface="Arial"/>
                <a:cs typeface="Arial"/>
                <a:sym typeface="Arial"/>
              </a:rPr>
              <a:t> (lenguas naturales-lenguaje verbal, lenguas artificiales y lenguajes más sencillos).</a:t>
            </a:r>
            <a:endParaRPr/>
          </a:p>
          <a:p>
            <a:pPr indent="0" lvl="0" marL="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Los diferentes actos de comunicación se realizan a través de </a:t>
            </a:r>
            <a:r>
              <a:rPr b="1" i="0" lang="en-US" sz="1800" u="none">
                <a:solidFill>
                  <a:srgbClr val="000000"/>
                </a:solidFill>
                <a:latin typeface="Arial"/>
                <a:ea typeface="Arial"/>
                <a:cs typeface="Arial"/>
                <a:sym typeface="Arial"/>
              </a:rPr>
              <a:t>sistemas semiológicos-códigos.</a:t>
            </a:r>
            <a:endParaRPr/>
          </a:p>
          <a:p>
            <a:pPr indent="0" lvl="0" marL="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Pero la comunicación es más compleja y no solo se produce entre personas.</a:t>
            </a:r>
            <a:r>
              <a:rPr b="1" i="0" lang="en-US" sz="1800" u="none">
                <a:solidFill>
                  <a:srgbClr val="000000"/>
                </a:solidFill>
                <a:latin typeface="Arial"/>
                <a:ea typeface="Arial"/>
                <a:cs typeface="Arial"/>
                <a:sym typeface="Arial"/>
              </a:rPr>
              <a:t> También pueden intervenir en actos de comunicación otros seres: animales, objetos…)</a:t>
            </a:r>
            <a:r>
              <a:rPr b="0" i="0" lang="en-US" sz="1800" u="none">
                <a:solidFill>
                  <a:srgbClr val="000000"/>
                </a:solidFill>
                <a:latin typeface="Arial"/>
                <a:ea typeface="Arial"/>
                <a:cs typeface="Arial"/>
                <a:sym typeface="Arial"/>
              </a:rPr>
              <a:t>. </a:t>
            </a:r>
            <a:endParaRPr/>
          </a:p>
          <a:p>
            <a:pPr indent="0" lvl="0" marL="0" marR="0" rtl="0" algn="l">
              <a:lnSpc>
                <a:spcPct val="100000"/>
              </a:lnSpc>
              <a:spcBef>
                <a:spcPts val="300"/>
              </a:spcBef>
              <a:spcAft>
                <a:spcPts val="0"/>
              </a:spcAft>
              <a:buClr>
                <a:srgbClr val="FF0000"/>
              </a:buClr>
              <a:buSzPts val="1200"/>
              <a:buFont typeface="Arial"/>
              <a:buNone/>
            </a:pPr>
            <a:r>
              <a:rPr b="0" i="0" lang="en-US" sz="1200" u="none">
                <a:solidFill>
                  <a:srgbClr val="FF0000"/>
                </a:solidFill>
                <a:latin typeface="Arial"/>
                <a:ea typeface="Arial"/>
                <a:cs typeface="Arial"/>
                <a:sym typeface="Arial"/>
              </a:rPr>
              <a:t>(Texto complementario al final)</a:t>
            </a:r>
            <a:endParaRPr/>
          </a:p>
          <a:p>
            <a:pPr indent="0" lvl="0" marL="0" marR="0" rtl="0" algn="l">
              <a:lnSpc>
                <a:spcPct val="100000"/>
              </a:lnSpc>
              <a:spcBef>
                <a:spcPts val="0"/>
              </a:spcBef>
              <a:spcAft>
                <a:spcPts val="0"/>
              </a:spcAft>
              <a:buNone/>
            </a:pPr>
            <a:r>
              <a:t/>
            </a:r>
            <a:endParaRPr b="0" i="0" sz="1200" u="none">
              <a:solidFill>
                <a:srgbClr val="FF0000"/>
              </a:solidFill>
              <a:latin typeface="Arial"/>
              <a:ea typeface="Arial"/>
              <a:cs typeface="Arial"/>
              <a:sym typeface="Arial"/>
            </a:endParaRPr>
          </a:p>
        </p:txBody>
      </p:sp>
      <p:sp>
        <p:nvSpPr>
          <p:cNvPr id="67" name="Google Shape;67;p1"/>
          <p:cNvSpPr txBox="1"/>
          <p:nvPr/>
        </p:nvSpPr>
        <p:spPr>
          <a:xfrm>
            <a:off x="755650" y="476250"/>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a:solidFill>
                  <a:srgbClr val="000000"/>
                </a:solidFill>
                <a:latin typeface="Arial"/>
                <a:ea typeface="Arial"/>
                <a:cs typeface="Arial"/>
                <a:sym typeface="Arial"/>
              </a:rPr>
              <a:t>Tema 1: La comunicación. Funciones del lenguaje.</a:t>
            </a:r>
            <a:endParaRPr/>
          </a:p>
        </p:txBody>
      </p:sp>
      <p:pic>
        <p:nvPicPr>
          <p:cNvPr id="68" name="Google Shape;68;p1"/>
          <p:cNvPicPr preferRelativeResize="0"/>
          <p:nvPr/>
        </p:nvPicPr>
        <p:blipFill>
          <a:blip r:embed="rId3">
            <a:alphaModFix/>
          </a:blip>
          <a:stretch>
            <a:fillRect/>
          </a:stretch>
        </p:blipFill>
        <p:spPr>
          <a:xfrm>
            <a:off x="6973025" y="1847850"/>
            <a:ext cx="2170975" cy="11933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nvSpPr>
        <p:spPr>
          <a:xfrm>
            <a:off x="468312" y="404812"/>
            <a:ext cx="8229600" cy="5721350"/>
          </a:xfrm>
          <a:prstGeom prst="rect">
            <a:avLst/>
          </a:prstGeom>
          <a:noFill/>
          <a:ln>
            <a:noFill/>
          </a:ln>
        </p:spPr>
        <p:txBody>
          <a:bodyPr anchorCtr="0" anchor="t" bIns="45700" lIns="91425" spcFirstLastPara="1" rIns="91425" wrap="square" tIns="45700">
            <a:noAutofit/>
          </a:bodyPr>
          <a:lstStyle/>
          <a:p>
            <a:pPr indent="-341312" lvl="0" marL="342900" marR="0" rtl="0" algn="l">
              <a:lnSpc>
                <a:spcPct val="100000"/>
              </a:lnSpc>
              <a:spcBef>
                <a:spcPts val="0"/>
              </a:spcBef>
              <a:spcAft>
                <a:spcPts val="0"/>
              </a:spcAft>
              <a:buClr>
                <a:srgbClr val="FF0000"/>
              </a:buClr>
              <a:buSzPts val="3200"/>
              <a:buFont typeface="Arial"/>
              <a:buNone/>
            </a:pPr>
            <a:r>
              <a:rPr b="1" i="0" lang="en-US" sz="3200" u="sng">
                <a:solidFill>
                  <a:srgbClr val="FF0000"/>
                </a:solidFill>
                <a:latin typeface="Arial"/>
                <a:ea typeface="Arial"/>
                <a:cs typeface="Arial"/>
                <a:sym typeface="Arial"/>
              </a:rPr>
              <a:t>Ejercicio(3 pág 12)/</a:t>
            </a:r>
            <a:r>
              <a:rPr b="1" i="0" lang="en-US" sz="3200" u="sng">
                <a:solidFill>
                  <a:srgbClr val="000000"/>
                </a:solidFill>
                <a:latin typeface="Arial"/>
                <a:ea typeface="Arial"/>
                <a:cs typeface="Arial"/>
                <a:sym typeface="Arial"/>
              </a:rPr>
              <a:t>3 página 15 </a:t>
            </a:r>
            <a:r>
              <a:rPr b="0" i="0" lang="en-US" sz="1800" u="none">
                <a:solidFill>
                  <a:srgbClr val="000000"/>
                </a:solidFill>
                <a:latin typeface="Arial"/>
                <a:ea typeface="Arial"/>
                <a:cs typeface="Arial"/>
                <a:sym typeface="Arial"/>
              </a:rPr>
              <a:t>	</a:t>
            </a:r>
            <a:endParaRPr/>
          </a:p>
          <a:p>
            <a:pPr indent="-341312" lvl="0" marL="342900" marR="0" rtl="0" algn="l">
              <a:lnSpc>
                <a:spcPct val="100000"/>
              </a:lnSpc>
              <a:spcBef>
                <a:spcPts val="8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Poética / conativa.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Poética.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Referencial.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Fática.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Conativa.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Conativa.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Metalingüística.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Referencial.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Referencial.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Emotiva. (antigua) Crítica valorativa de un espectáculo</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Referencial. (antigua) La nubosidad irá disminuyendo por el oeste</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Conativa.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Conativa / referencial / poética. (antigua) ¡Nos Vamos! Especial puentes. Viajes Ciberia.</a:t>
            </a:r>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nvSpPr>
        <p:spPr>
          <a:xfrm>
            <a:off x="684212" y="1436687"/>
            <a:ext cx="8135937" cy="4483100"/>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1A1A18"/>
              </a:buClr>
              <a:buSzPts val="1800"/>
              <a:buFont typeface="Helvetica Neue"/>
              <a:buNone/>
            </a:pPr>
            <a:r>
              <a:rPr b="1" i="0" lang="en-US" sz="1800" u="none">
                <a:solidFill>
                  <a:srgbClr val="1A1A18"/>
                </a:solidFill>
                <a:latin typeface="Helvetica Neue"/>
                <a:ea typeface="Helvetica Neue"/>
                <a:cs typeface="Helvetica Neue"/>
                <a:sym typeface="Helvetica Neue"/>
              </a:rPr>
              <a:t>Función lingüística dominante y secundarias, formas lingüísticas con que se manifiestan</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Por tratarse de una obra literaria, predomina la función poética  y la expresiva o emotiva. Las funciones secundarias, que son las que se hallan en el fragmento de la obra seleccionado, son la conativa o apelativa, que abunda en los diálogos literarios, puesto que el emisor pretende modificar el comportamiento del receptor y la referencial o representativa, puesto que en algunas partes del texto el objetivo es transmitir información.</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Predominan las formas lingüísticas de la función conativa: el uso de la segunda persona gramatical («miras», lín. 2), uso de oraciones interrogativas («¿Qué diablos pretende, Garay?», lín. 8) y uso del imperativo («trae», lín. 7). Y aparecen algunos rasgos de la función representativa: modo indicativo («tendrá» lín. 9) y léxico de significado denotativo («advertir», «testimonio</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 líns. 9-10).</a:t>
            </a:r>
            <a:endParaRPr/>
          </a:p>
        </p:txBody>
      </p:sp>
      <p:sp>
        <p:nvSpPr>
          <p:cNvPr id="127" name="Google Shape;127;p10"/>
          <p:cNvSpPr txBox="1"/>
          <p:nvPr/>
        </p:nvSpPr>
        <p:spPr>
          <a:xfrm>
            <a:off x="1052512" y="981075"/>
            <a:ext cx="4017962" cy="463550"/>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FF0000"/>
              </a:buClr>
              <a:buSzPts val="2400"/>
              <a:buFont typeface="Arial"/>
              <a:buNone/>
            </a:pPr>
            <a:r>
              <a:rPr b="1" i="0" lang="en-US" sz="2400" u="sng">
                <a:solidFill>
                  <a:srgbClr val="FF0000"/>
                </a:solidFill>
                <a:latin typeface="Arial"/>
                <a:ea typeface="Arial"/>
                <a:cs typeface="Arial"/>
                <a:sym typeface="Arial"/>
              </a:rPr>
              <a:t>( +4 pág 12 edición actual)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1"/>
          <p:cNvSpPr txBox="1"/>
          <p:nvPr/>
        </p:nvSpPr>
        <p:spPr>
          <a:xfrm>
            <a:off x="468312" y="333375"/>
            <a:ext cx="8229600" cy="5821362"/>
          </a:xfrm>
          <a:prstGeom prst="rect">
            <a:avLst/>
          </a:prstGeom>
          <a:noFill/>
          <a:ln>
            <a:noFill/>
          </a:ln>
        </p:spPr>
        <p:txBody>
          <a:bodyPr anchorCtr="0" anchor="t" bIns="45700" lIns="91425" spcFirstLastPara="1" rIns="91425" wrap="square" tIns="45700">
            <a:noAutofit/>
          </a:bodyPr>
          <a:lstStyle/>
          <a:p>
            <a:pPr indent="-341312" lvl="0" marL="342900" marR="0" rtl="0" algn="l">
              <a:lnSpc>
                <a:spcPct val="90000"/>
              </a:lnSpc>
              <a:spcBef>
                <a:spcPts val="0"/>
              </a:spcBef>
              <a:spcAft>
                <a:spcPts val="0"/>
              </a:spcAft>
              <a:buClr>
                <a:srgbClr val="FF0000"/>
              </a:buClr>
              <a:buSzPts val="2400"/>
              <a:buFont typeface="Arial"/>
              <a:buNone/>
            </a:pPr>
            <a:r>
              <a:rPr b="1" i="0" lang="en-US" sz="2400" u="sng">
                <a:solidFill>
                  <a:srgbClr val="FF0000"/>
                </a:solidFill>
                <a:latin typeface="Arial"/>
                <a:ea typeface="Arial"/>
                <a:cs typeface="Arial"/>
                <a:sym typeface="Arial"/>
              </a:rPr>
              <a:t>Ejercicio (7 pág 15)/</a:t>
            </a:r>
            <a:r>
              <a:rPr b="1" i="0" lang="en-US" sz="2400" u="sng">
                <a:solidFill>
                  <a:srgbClr val="000000"/>
                </a:solidFill>
                <a:latin typeface="Arial"/>
                <a:ea typeface="Arial"/>
                <a:cs typeface="Arial"/>
                <a:sym typeface="Arial"/>
              </a:rPr>
              <a:t> 4 página 17  (en el siguiente tema)</a:t>
            </a:r>
            <a:endParaRPr/>
          </a:p>
          <a:p>
            <a:pPr indent="-341312" lvl="0" marL="342900" marR="0" rtl="0" algn="l">
              <a:lnSpc>
                <a:spcPct val="90000"/>
              </a:lnSpc>
              <a:spcBef>
                <a:spcPts val="6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Los colores del equipo de una selección deportiva:</a:t>
            </a:r>
            <a:endParaRPr/>
          </a:p>
          <a:p>
            <a:pPr indent="-341312" lvl="0" marL="342900" marR="0" rtl="0" algn="l">
              <a:lnSpc>
                <a:spcPct val="90000"/>
              </a:lnSpc>
              <a:spcBef>
                <a:spcPts val="6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símbolo. Representa al equipo.</a:t>
            </a:r>
            <a:endParaRPr/>
          </a:p>
          <a:p>
            <a:pPr indent="-341312" lvl="0" marL="342900" marR="0" rtl="0" algn="l">
              <a:lnSpc>
                <a:spcPct val="90000"/>
              </a:lnSpc>
              <a:spcBef>
                <a:spcPts val="6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Cielo gris encapotado: indicio. El color del cielo predice un tiempo lluvioso.</a:t>
            </a:r>
            <a:endParaRPr/>
          </a:p>
          <a:p>
            <a:pPr indent="-341312" lvl="0" marL="342900" marR="0" rtl="0" algn="l">
              <a:lnSpc>
                <a:spcPct val="90000"/>
              </a:lnSpc>
              <a:spcBef>
                <a:spcPts val="6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DNI: símbolo. Identificación de una persona. </a:t>
            </a:r>
            <a:endParaRPr/>
          </a:p>
          <a:p>
            <a:pPr indent="-341312" lvl="0" marL="342900" marR="0" rtl="0" algn="l">
              <a:lnSpc>
                <a:spcPct val="90000"/>
              </a:lnSpc>
              <a:spcBef>
                <a:spcPts val="6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Una cicatriz: indicio. Señal de una herida o lesión. </a:t>
            </a:r>
            <a:endParaRPr/>
          </a:p>
          <a:p>
            <a:pPr indent="-341312" lvl="0" marL="342900" marR="0" rtl="0" algn="l">
              <a:lnSpc>
                <a:spcPct val="90000"/>
              </a:lnSpc>
              <a:spcBef>
                <a:spcPts val="6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Campana indicando la última vuelta en la pista de atletismo: símbolo. Quedan 400 m para el final. </a:t>
            </a:r>
            <a:endParaRPr/>
          </a:p>
          <a:p>
            <a:pPr indent="-341312" lvl="0" marL="342900" marR="0" rtl="0" algn="l">
              <a:lnSpc>
                <a:spcPct val="90000"/>
              </a:lnSpc>
              <a:spcBef>
                <a:spcPts val="6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El golpe con el martillo de un juez en el estrado: símbolo. Indica que finaliza la sesión.</a:t>
            </a:r>
            <a:endParaRPr/>
          </a:p>
          <a:p>
            <a:pPr indent="-341312" lvl="0" marL="342900" marR="0" rtl="0" algn="l">
              <a:lnSpc>
                <a:spcPct val="90000"/>
              </a:lnSpc>
              <a:spcBef>
                <a:spcPts val="6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Las letras www: símbolo de World Wide Web. </a:t>
            </a:r>
            <a:endParaRPr/>
          </a:p>
          <a:p>
            <a:pPr indent="-341312" lvl="0" marL="342900" marR="0" rtl="0" algn="l">
              <a:lnSpc>
                <a:spcPct val="90000"/>
              </a:lnSpc>
              <a:spcBef>
                <a:spcPts val="6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El logo: se suele ver como un icono por ser  la imagen que representa la marca, pero en sentido estricto sería un símbolo.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2"/>
          <p:cNvSpPr txBox="1"/>
          <p:nvPr/>
        </p:nvSpPr>
        <p:spPr>
          <a:xfrm>
            <a:off x="625475" y="620712"/>
            <a:ext cx="2293937" cy="463550"/>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FF0000"/>
              </a:buClr>
              <a:buSzPts val="1800"/>
              <a:buFont typeface="Arial"/>
              <a:buNone/>
            </a:pPr>
            <a:r>
              <a:rPr b="1" i="0" lang="en-US" sz="1800" u="sng">
                <a:solidFill>
                  <a:srgbClr val="FF0000"/>
                </a:solidFill>
                <a:latin typeface="Arial"/>
                <a:ea typeface="Arial"/>
                <a:cs typeface="Arial"/>
                <a:sym typeface="Arial"/>
              </a:rPr>
              <a:t>Ejercicio</a:t>
            </a:r>
            <a:r>
              <a:rPr b="1" i="0" lang="en-US" sz="1800" u="sng">
                <a:solidFill>
                  <a:srgbClr val="000000"/>
                </a:solidFill>
                <a:latin typeface="Arial"/>
                <a:ea typeface="Arial"/>
                <a:cs typeface="Arial"/>
                <a:sym typeface="Arial"/>
              </a:rPr>
              <a:t> </a:t>
            </a:r>
            <a:r>
              <a:rPr b="1" i="0" lang="en-US" sz="1800" u="sng">
                <a:solidFill>
                  <a:srgbClr val="FF0000"/>
                </a:solidFill>
                <a:latin typeface="Arial"/>
                <a:ea typeface="Arial"/>
                <a:cs typeface="Arial"/>
                <a:sym typeface="Arial"/>
              </a:rPr>
              <a:t>2 pág </a:t>
            </a:r>
            <a:r>
              <a:rPr b="1" i="0" lang="en-US" sz="2400" u="sng">
                <a:solidFill>
                  <a:srgbClr val="FF0000"/>
                </a:solidFill>
                <a:latin typeface="Arial"/>
                <a:ea typeface="Arial"/>
                <a:cs typeface="Arial"/>
                <a:sym typeface="Arial"/>
              </a:rPr>
              <a:t>17</a:t>
            </a:r>
            <a:endParaRPr/>
          </a:p>
        </p:txBody>
      </p:sp>
      <p:sp>
        <p:nvSpPr>
          <p:cNvPr id="138" name="Google Shape;138;p12"/>
          <p:cNvSpPr txBox="1"/>
          <p:nvPr/>
        </p:nvSpPr>
        <p:spPr>
          <a:xfrm>
            <a:off x="611187" y="1628775"/>
            <a:ext cx="7975600" cy="5032375"/>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a:solidFill>
                <a:srgbClr val="1A1A18"/>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800"/>
              <a:buFont typeface="Arial"/>
              <a:buNone/>
            </a:pPr>
            <a:r>
              <a:t/>
            </a:r>
            <a:endParaRPr b="0" i="0" sz="1800" u="none">
              <a:solidFill>
                <a:srgbClr val="1A1A18"/>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800"/>
              <a:buFont typeface="Arial"/>
              <a:buNone/>
            </a:pPr>
            <a:r>
              <a:t/>
            </a:r>
            <a:endParaRPr b="0" i="0" sz="1800" u="none">
              <a:solidFill>
                <a:srgbClr val="1A1A18"/>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EMISOR: Jazztel.</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RECEPTOR: los usuarios y consumidores de los servicios de Internet.</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MENSAJE: las ofertas y los servicios de contratación de Internet que ofrece la empresa Jazztel.</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CÓDIGO: verbal (lengua escrita), numérico e icónico (fotografía).</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CANAL: papel o soporte informático (visual).</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CONTEXTO: la compañía de telecomunicaciones, el marco –periódico, revista, página de Internet, folleto publicitario– en el que se ha publicado, conocimiento de que es un texto publicitario (con su peculiar estilo) y de que se trata de una oferta que ofrece una compañía de telecomunicaciones.</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Función referencial: información objetiva, fotografía.</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Conativa: uso del imperativo. Fática: los recursos tipográficos: uso de los distintos tipos y tamaños de letra y los colores.</a:t>
            </a:r>
            <a:endParaRPr/>
          </a:p>
        </p:txBody>
      </p:sp>
      <p:pic>
        <p:nvPicPr>
          <p:cNvPr id="139" name="Google Shape;139;p12"/>
          <p:cNvPicPr preferRelativeResize="0"/>
          <p:nvPr/>
        </p:nvPicPr>
        <p:blipFill rotWithShape="1">
          <a:blip r:embed="rId3">
            <a:alphaModFix/>
          </a:blip>
          <a:srcRect b="0" l="0" r="0" t="0"/>
          <a:stretch/>
        </p:blipFill>
        <p:spPr>
          <a:xfrm>
            <a:off x="3708400" y="476250"/>
            <a:ext cx="3311525" cy="22399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3"/>
          <p:cNvSpPr txBox="1"/>
          <p:nvPr/>
        </p:nvSpPr>
        <p:spPr>
          <a:xfrm>
            <a:off x="457200" y="333375"/>
            <a:ext cx="8229600" cy="6191250"/>
          </a:xfrm>
          <a:prstGeom prst="rect">
            <a:avLst/>
          </a:prstGeom>
          <a:noFill/>
          <a:ln>
            <a:noFill/>
          </a:ln>
        </p:spPr>
        <p:txBody>
          <a:bodyPr anchorCtr="0" anchor="t" bIns="45700" lIns="91425" spcFirstLastPara="1" rIns="91425" wrap="square" tIns="45700">
            <a:noAutofit/>
          </a:bodyPr>
          <a:lstStyle/>
          <a:p>
            <a:pPr indent="-341312" lvl="0" marL="342900" marR="0" rtl="0" algn="l">
              <a:lnSpc>
                <a:spcPct val="100000"/>
              </a:lnSpc>
              <a:spcBef>
                <a:spcPts val="0"/>
              </a:spcBef>
              <a:spcAft>
                <a:spcPts val="0"/>
              </a:spcAft>
              <a:buClr>
                <a:srgbClr val="000000"/>
              </a:buClr>
              <a:buSzPts val="2400"/>
              <a:buFont typeface="Arial"/>
              <a:buNone/>
            </a:pPr>
            <a:r>
              <a:rPr b="1" i="0" lang="en-US" sz="2400" u="sng">
                <a:solidFill>
                  <a:srgbClr val="000000"/>
                </a:solidFill>
                <a:latin typeface="Arial"/>
                <a:ea typeface="Arial"/>
                <a:cs typeface="Arial"/>
                <a:sym typeface="Arial"/>
              </a:rPr>
              <a:t>Ejercicio 4 página 19 edición antigua</a:t>
            </a:r>
            <a:endParaRPr b="1" i="0" sz="2400" u="sng">
              <a:solidFill>
                <a:srgbClr val="FF0000"/>
              </a:solidFill>
              <a:latin typeface="Arial"/>
              <a:ea typeface="Arial"/>
              <a:cs typeface="Arial"/>
              <a:sym typeface="Arial"/>
            </a:endParaRPr>
          </a:p>
          <a:p>
            <a:pPr indent="-341312" lvl="0" marL="342900" marR="0" rtl="0" algn="l">
              <a:lnSpc>
                <a:spcPct val="100000"/>
              </a:lnSpc>
              <a:spcBef>
                <a:spcPts val="600"/>
              </a:spcBef>
              <a:spcAft>
                <a:spcPts val="0"/>
              </a:spcAft>
              <a:buClr>
                <a:schemeClr val="lt1"/>
              </a:buClr>
              <a:buSzPts val="2400"/>
              <a:buFont typeface="Arial"/>
              <a:buNone/>
            </a:pPr>
            <a:r>
              <a:t/>
            </a:r>
            <a:endParaRPr b="1" i="0" sz="2400" u="sng">
              <a:solidFill>
                <a:srgbClr val="000000"/>
              </a:solidFill>
              <a:latin typeface="Arial"/>
              <a:ea typeface="Arial"/>
              <a:cs typeface="Arial"/>
              <a:sym typeface="Arial"/>
            </a:endParaRPr>
          </a:p>
          <a:p>
            <a:pPr indent="-341312" lvl="0" marL="342900" marR="0" rtl="0" algn="l">
              <a:lnSpc>
                <a:spcPct val="100000"/>
              </a:lnSpc>
              <a:spcBef>
                <a:spcPts val="60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	</a:t>
            </a:r>
            <a:endParaRPr/>
          </a:p>
          <a:p>
            <a:pPr indent="-341312" lvl="0" marL="342900" marR="0" rtl="0" algn="l">
              <a:lnSpc>
                <a:spcPct val="100000"/>
              </a:lnSpc>
              <a:spcBef>
                <a:spcPts val="600"/>
              </a:spcBef>
              <a:spcAft>
                <a:spcPts val="0"/>
              </a:spcAft>
              <a:buClr>
                <a:schemeClr val="lt1"/>
              </a:buClr>
              <a:buSzPts val="2400"/>
              <a:buFont typeface="Arial"/>
              <a:buNone/>
            </a:pPr>
            <a:r>
              <a:t/>
            </a:r>
            <a:endParaRPr b="0" i="0" sz="2400" u="none">
              <a:solidFill>
                <a:srgbClr val="000000"/>
              </a:solidFill>
              <a:latin typeface="Arial"/>
              <a:ea typeface="Arial"/>
              <a:cs typeface="Arial"/>
              <a:sym typeface="Arial"/>
            </a:endParaRPr>
          </a:p>
          <a:p>
            <a:pPr indent="-341312" lvl="0" marL="342900" marR="0" rtl="0" algn="l">
              <a:lnSpc>
                <a:spcPct val="100000"/>
              </a:lnSpc>
              <a:spcBef>
                <a:spcPts val="600"/>
              </a:spcBef>
              <a:spcAft>
                <a:spcPts val="0"/>
              </a:spcAft>
              <a:buClr>
                <a:schemeClr val="lt1"/>
              </a:buClr>
              <a:buSzPts val="2400"/>
              <a:buFont typeface="Arial"/>
              <a:buNone/>
            </a:pPr>
            <a:r>
              <a:t/>
            </a:r>
            <a:endParaRPr b="0" i="0" sz="2400" u="none">
              <a:solidFill>
                <a:srgbClr val="000000"/>
              </a:solidFill>
              <a:latin typeface="Arial"/>
              <a:ea typeface="Arial"/>
              <a:cs typeface="Arial"/>
              <a:sym typeface="Arial"/>
            </a:endParaRPr>
          </a:p>
          <a:p>
            <a:pPr indent="-341312" lvl="0" marL="342900" marR="0" rtl="0" algn="l">
              <a:lnSpc>
                <a:spcPct val="100000"/>
              </a:lnSpc>
              <a:spcBef>
                <a:spcPts val="50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EMISOR: Ministerio del Interior; RECEPTOR: los jóvenes; MENSAJE: las drogas y las sustancias tóxicas son perjudiciales; CÓDIGO: verbal (lengua escrita), numérico e icónico (fotografía); CANAL: papel (visual); CONTEXTO:el marco –periódico, revista– donde se ha publicado, conocimiento de que es un texto publicitario (con su peculiar estilo) y de que se trata de una campaña preventiva de una institución pública, incluso situaciones personales…</a:t>
            </a:r>
            <a:endParaRPr/>
          </a:p>
          <a:p>
            <a:pPr indent="-341312" lvl="0" marL="342900" marR="0" rtl="0" algn="l">
              <a:lnSpc>
                <a:spcPct val="100000"/>
              </a:lnSpc>
              <a:spcBef>
                <a:spcPts val="50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	</a:t>
            </a:r>
            <a:r>
              <a:rPr b="1" i="0" lang="en-US" sz="2000" u="none">
                <a:solidFill>
                  <a:srgbClr val="000000"/>
                </a:solidFill>
                <a:latin typeface="Arial"/>
                <a:ea typeface="Arial"/>
                <a:cs typeface="Arial"/>
                <a:sym typeface="Arial"/>
              </a:rPr>
              <a:t>Función referencial: </a:t>
            </a:r>
            <a:r>
              <a:rPr b="0" i="0" lang="en-US" sz="2000" u="none">
                <a:solidFill>
                  <a:srgbClr val="000000"/>
                </a:solidFill>
                <a:latin typeface="Arial"/>
                <a:ea typeface="Arial"/>
                <a:cs typeface="Arial"/>
                <a:sym typeface="Arial"/>
              </a:rPr>
              <a:t>información objetiva, fotografía.</a:t>
            </a:r>
            <a:endParaRPr/>
          </a:p>
          <a:p>
            <a:pPr indent="-341312" lvl="0" marL="342900" marR="0" rtl="0" algn="l">
              <a:lnSpc>
                <a:spcPct val="100000"/>
              </a:lnSpc>
              <a:spcBef>
                <a:spcPts val="50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	</a:t>
            </a:r>
            <a:r>
              <a:rPr b="1" i="0" lang="en-US" sz="2000" u="none">
                <a:solidFill>
                  <a:srgbClr val="000000"/>
                </a:solidFill>
                <a:latin typeface="Arial"/>
                <a:ea typeface="Arial"/>
                <a:cs typeface="Arial"/>
                <a:sym typeface="Arial"/>
              </a:rPr>
              <a:t>Conativa</a:t>
            </a:r>
            <a:r>
              <a:rPr b="0" i="0" lang="en-US" sz="2000" u="none">
                <a:solidFill>
                  <a:srgbClr val="000000"/>
                </a:solidFill>
                <a:latin typeface="Arial"/>
                <a:ea typeface="Arial"/>
                <a:cs typeface="Arial"/>
                <a:sym typeface="Arial"/>
              </a:rPr>
              <a:t>: uso del imperativo. </a:t>
            </a:r>
            <a:r>
              <a:rPr b="1" i="0" lang="en-US" sz="2000" u="none">
                <a:solidFill>
                  <a:srgbClr val="000000"/>
                </a:solidFill>
                <a:latin typeface="Arial"/>
                <a:ea typeface="Arial"/>
                <a:cs typeface="Arial"/>
                <a:sym typeface="Arial"/>
              </a:rPr>
              <a:t>Poética: </a:t>
            </a:r>
            <a:r>
              <a:rPr b="0" i="0" lang="en-US" sz="2000" u="none">
                <a:solidFill>
                  <a:srgbClr val="000000"/>
                </a:solidFill>
                <a:latin typeface="Arial"/>
                <a:ea typeface="Arial"/>
                <a:cs typeface="Arial"/>
                <a:sym typeface="Arial"/>
              </a:rPr>
              <a:t>uso de la metáfora visual de la cremallera cerrada en los ojos. </a:t>
            </a:r>
            <a:r>
              <a:rPr b="1" i="0" lang="en-US" sz="2000" u="none">
                <a:solidFill>
                  <a:srgbClr val="000000"/>
                </a:solidFill>
                <a:latin typeface="Arial"/>
                <a:ea typeface="Arial"/>
                <a:cs typeface="Arial"/>
                <a:sym typeface="Arial"/>
              </a:rPr>
              <a:t>Fática: </a:t>
            </a:r>
            <a:r>
              <a:rPr b="0" i="0" lang="en-US" sz="2000" u="none">
                <a:solidFill>
                  <a:srgbClr val="000000"/>
                </a:solidFill>
                <a:latin typeface="Arial"/>
                <a:ea typeface="Arial"/>
                <a:cs typeface="Arial"/>
                <a:sym typeface="Arial"/>
              </a:rPr>
              <a:t>los recursos tipográficos: uso de la exclamación, de los distintos tipos de letra y los colores.</a:t>
            </a:r>
            <a:endParaRPr/>
          </a:p>
        </p:txBody>
      </p:sp>
      <p:pic>
        <p:nvPicPr>
          <p:cNvPr id="145" name="Google Shape;145;p13"/>
          <p:cNvPicPr preferRelativeResize="0"/>
          <p:nvPr/>
        </p:nvPicPr>
        <p:blipFill rotWithShape="1">
          <a:blip r:embed="rId3">
            <a:alphaModFix/>
          </a:blip>
          <a:srcRect b="0" l="0" r="0" t="0"/>
          <a:stretch/>
        </p:blipFill>
        <p:spPr>
          <a:xfrm>
            <a:off x="3132137" y="836612"/>
            <a:ext cx="2952750" cy="2016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4"/>
          <p:cNvSpPr txBox="1"/>
          <p:nvPr/>
        </p:nvSpPr>
        <p:spPr>
          <a:xfrm>
            <a:off x="698500" y="476250"/>
            <a:ext cx="2208212" cy="390525"/>
          </a:xfrm>
          <a:prstGeom prst="rect">
            <a:avLst/>
          </a:prstGeom>
          <a:noFill/>
          <a:ln>
            <a:noFill/>
          </a:ln>
        </p:spPr>
        <p:txBody>
          <a:bodyPr anchorCtr="0" anchor="t" bIns="46800" lIns="90000" spcFirstLastPara="1" rIns="90000" wrap="square" tIns="46800">
            <a:spAutoFit/>
          </a:bodyPr>
          <a:lstStyle/>
          <a:p>
            <a:pPr indent="0" lvl="0" marL="0" marR="0" rtl="0" algn="l">
              <a:lnSpc>
                <a:spcPct val="80000"/>
              </a:lnSpc>
              <a:spcBef>
                <a:spcPts val="0"/>
              </a:spcBef>
              <a:spcAft>
                <a:spcPts val="0"/>
              </a:spcAft>
              <a:buClr>
                <a:srgbClr val="FF0000"/>
              </a:buClr>
              <a:buSzPts val="1800"/>
              <a:buFont typeface="Arial"/>
              <a:buNone/>
            </a:pPr>
            <a:r>
              <a:rPr b="1" i="0" lang="en-US" sz="1800" u="sng">
                <a:solidFill>
                  <a:srgbClr val="FF0000"/>
                </a:solidFill>
                <a:latin typeface="Arial"/>
                <a:ea typeface="Arial"/>
                <a:cs typeface="Arial"/>
                <a:sym typeface="Arial"/>
              </a:rPr>
              <a:t>Ejercicio 3 pág 17</a:t>
            </a:r>
            <a:endParaRPr/>
          </a:p>
        </p:txBody>
      </p:sp>
      <p:sp>
        <p:nvSpPr>
          <p:cNvPr id="151" name="Google Shape;151;p14"/>
          <p:cNvSpPr txBox="1"/>
          <p:nvPr/>
        </p:nvSpPr>
        <p:spPr>
          <a:xfrm>
            <a:off x="395287" y="1196975"/>
            <a:ext cx="8461375" cy="6129337"/>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1A1A18"/>
              </a:buClr>
              <a:buSzPts val="1800"/>
              <a:buFont typeface="Helvetica Neue"/>
              <a:buNone/>
            </a:pPr>
            <a:r>
              <a:rPr b="0" i="1" lang="en-US" sz="1800" u="none">
                <a:solidFill>
                  <a:srgbClr val="1A1A18"/>
                </a:solidFill>
                <a:latin typeface="Helvetica Neue"/>
                <a:ea typeface="Helvetica Neue"/>
                <a:cs typeface="Helvetica Neue"/>
                <a:sym typeface="Helvetica Neue"/>
              </a:rPr>
              <a:t>a</a:t>
            </a:r>
            <a:r>
              <a:rPr b="0" i="0" lang="en-US" sz="1800" u="none">
                <a:solidFill>
                  <a:srgbClr val="1A1A18"/>
                </a:solidFill>
                <a:latin typeface="Helvetica Neue"/>
                <a:ea typeface="Helvetica Neue"/>
                <a:cs typeface="Helvetica Neue"/>
                <a:sym typeface="Helvetica Neue"/>
              </a:rPr>
              <a:t>) Predomina la función emotiva porque el interés del mensaje se centra en el emisor, que exterioriza su </a:t>
            </a:r>
            <a:r>
              <a:rPr b="1" i="0" lang="en-US" sz="1800" u="none">
                <a:solidFill>
                  <a:srgbClr val="1A1A18"/>
                </a:solidFill>
                <a:latin typeface="Helvetica Neue"/>
                <a:ea typeface="Helvetica Neue"/>
                <a:cs typeface="Helvetica Neue"/>
                <a:sym typeface="Helvetica Neue"/>
              </a:rPr>
              <a:t>estado de ánimo. </a:t>
            </a:r>
            <a:r>
              <a:rPr b="0" i="0" lang="en-US" sz="1800" u="none">
                <a:solidFill>
                  <a:srgbClr val="1A1A18"/>
                </a:solidFill>
                <a:latin typeface="Helvetica Neue"/>
                <a:ea typeface="Helvetica Neue"/>
                <a:cs typeface="Helvetica Neue"/>
                <a:sym typeface="Helvetica Neue"/>
              </a:rPr>
              <a:t>Los elementos lingüísticos en los</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que se observa esta función son el uso del léxico connotativo («hombre anuncio», lín. 7), el uso de la1.ª persona en verbos y pronombres («prefiero» (lín.</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7); «me gusta», lín. 1; «me pagan», lín. 6), el empleo de metáforas («El metal agradece esas caricias», líns. 17-18), etc. Además, también aparecen otras</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funciones, aunque son secundarias, como la referencial cuando solo se pretende transmitir información sobre el tema del mensaje, la vida de Marc Márquez (líns. 12-13).</a:t>
            </a:r>
            <a:endParaRPr/>
          </a:p>
          <a:p>
            <a:pPr indent="0" lvl="0" marL="0" marR="0" rtl="0" algn="l">
              <a:lnSpc>
                <a:spcPct val="100000"/>
              </a:lnSpc>
              <a:spcBef>
                <a:spcPts val="0"/>
              </a:spcBef>
              <a:spcAft>
                <a:spcPts val="0"/>
              </a:spcAft>
              <a:buClr>
                <a:srgbClr val="1A1A18"/>
              </a:buClr>
              <a:buSzPts val="1800"/>
              <a:buFont typeface="Helvetica Neue"/>
              <a:buNone/>
            </a:pPr>
            <a:r>
              <a:rPr b="0" i="1" lang="en-US" sz="1800" u="none">
                <a:solidFill>
                  <a:srgbClr val="1A1A18"/>
                </a:solidFill>
                <a:latin typeface="Helvetica Neue"/>
                <a:ea typeface="Helvetica Neue"/>
                <a:cs typeface="Helvetica Neue"/>
                <a:sym typeface="Helvetica Neue"/>
              </a:rPr>
              <a:t>b</a:t>
            </a:r>
            <a:r>
              <a:rPr b="0" i="0" lang="en-US" sz="1800" u="none">
                <a:solidFill>
                  <a:srgbClr val="1A1A18"/>
                </a:solidFill>
                <a:latin typeface="Helvetica Neue"/>
                <a:ea typeface="Helvetica Neue"/>
                <a:cs typeface="Helvetica Neue"/>
                <a:sym typeface="Helvetica Neue"/>
              </a:rPr>
              <a:t>) Predomina la función conativa porque el emisor busca que el receptor cambie su comportamiento (aprenda a usar Twitter o deje de usarlo). Los elementos</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lingüísticos que destacan son el uso de perífrasis verbales de obligación (</a:t>
            </a:r>
            <a:r>
              <a:rPr b="0" i="1" lang="en-US" sz="1800" u="none">
                <a:solidFill>
                  <a:srgbClr val="1A1A18"/>
                </a:solidFill>
                <a:latin typeface="Helvetica Neue"/>
                <a:ea typeface="Helvetica Neue"/>
                <a:cs typeface="Helvetica Neue"/>
                <a:sym typeface="Helvetica Neue"/>
              </a:rPr>
              <a:t>tendrán que </a:t>
            </a:r>
            <a:r>
              <a:rPr b="0" i="0" lang="en-US" sz="1800" u="none">
                <a:solidFill>
                  <a:srgbClr val="1A1A18"/>
                </a:solidFill>
                <a:latin typeface="Helvetica Neue"/>
                <a:ea typeface="Helvetica Neue"/>
                <a:cs typeface="Helvetica Neue"/>
                <a:sym typeface="Helvetica Neue"/>
              </a:rPr>
              <a:t>(lín. 7) y </a:t>
            </a:r>
            <a:r>
              <a:rPr b="0" i="1" lang="en-US" sz="1800" u="none">
                <a:solidFill>
                  <a:srgbClr val="1A1A18"/>
                </a:solidFill>
                <a:latin typeface="Helvetica Neue"/>
                <a:ea typeface="Helvetica Neue"/>
                <a:cs typeface="Helvetica Neue"/>
                <a:sym typeface="Helvetica Neue"/>
              </a:rPr>
              <a:t>hay que </a:t>
            </a:r>
            <a:r>
              <a:rPr b="0" i="0" lang="en-US" sz="1800" u="none">
                <a:solidFill>
                  <a:srgbClr val="1A1A18"/>
                </a:solidFill>
                <a:latin typeface="Helvetica Neue"/>
                <a:ea typeface="Helvetica Neue"/>
                <a:cs typeface="Helvetica Neue"/>
                <a:sym typeface="Helvetica Neue"/>
              </a:rPr>
              <a:t>(lín. 10) y uso continuado de la preposición </a:t>
            </a:r>
            <a:r>
              <a:rPr b="0" i="1" lang="en-US" sz="1800" u="none">
                <a:solidFill>
                  <a:srgbClr val="1A1A18"/>
                </a:solidFill>
                <a:latin typeface="Helvetica Neue"/>
                <a:ea typeface="Helvetica Neue"/>
                <a:cs typeface="Helvetica Neue"/>
                <a:sym typeface="Helvetica Neue"/>
              </a:rPr>
              <a:t>para </a:t>
            </a:r>
            <a:r>
              <a:rPr b="0" i="0" lang="en-US" sz="1800" u="none">
                <a:solidFill>
                  <a:srgbClr val="1A1A18"/>
                </a:solidFill>
                <a:latin typeface="Helvetica Neue"/>
                <a:ea typeface="Helvetica Neue"/>
                <a:cs typeface="Helvetica Neue"/>
                <a:sym typeface="Helvetica Neue"/>
              </a:rPr>
              <a:t>+ infinitivo (líns. 3, 10 y 12), cuyo uso responde a la necesidad de mostrar la finalidad que se persigue con la información y las instrucciones que se aportan. Además, en el texto también aparece la función referencial, pues se realizan afirmaciones</a:t>
            </a:r>
            <a:endParaRPr/>
          </a:p>
          <a:p>
            <a:pPr indent="0" lvl="0" marL="0" marR="0" rtl="0" algn="l">
              <a:lnSpc>
                <a:spcPct val="100000"/>
              </a:lnSpc>
              <a:spcBef>
                <a:spcPts val="0"/>
              </a:spcBef>
              <a:spcAft>
                <a:spcPts val="0"/>
              </a:spcAft>
              <a:buClr>
                <a:srgbClr val="1A1A18"/>
              </a:buClr>
              <a:buSzPts val="1800"/>
              <a:buFont typeface="Helvetica Neue"/>
              <a:buNone/>
            </a:pPr>
            <a:r>
              <a:rPr b="0" i="0" lang="en-US" sz="1800" u="none">
                <a:solidFill>
                  <a:srgbClr val="1A1A18"/>
                </a:solidFill>
                <a:latin typeface="Helvetica Neue"/>
                <a:ea typeface="Helvetica Neue"/>
                <a:cs typeface="Helvetica Neue"/>
                <a:sym typeface="Helvetica Neue"/>
              </a:rPr>
              <a:t>en indicativo y se emplea léxico denotativo.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5"/>
          <p:cNvSpPr txBox="1"/>
          <p:nvPr/>
        </p:nvSpPr>
        <p:spPr>
          <a:xfrm>
            <a:off x="457200" y="404812"/>
            <a:ext cx="8229600" cy="6048375"/>
          </a:xfrm>
          <a:prstGeom prst="rect">
            <a:avLst/>
          </a:prstGeom>
          <a:noFill/>
          <a:ln>
            <a:noFill/>
          </a:ln>
        </p:spPr>
        <p:txBody>
          <a:bodyPr anchorCtr="0" anchor="t" bIns="45700" lIns="91425" spcFirstLastPara="1" rIns="91425" wrap="square" tIns="45700">
            <a:noAutofit/>
          </a:bodyPr>
          <a:lstStyle/>
          <a:p>
            <a:pPr indent="-341312" lvl="0" marL="342900" marR="0" rtl="0" algn="l">
              <a:lnSpc>
                <a:spcPct val="80000"/>
              </a:lnSpc>
              <a:spcBef>
                <a:spcPts val="0"/>
              </a:spcBef>
              <a:spcAft>
                <a:spcPts val="0"/>
              </a:spcAft>
              <a:buClr>
                <a:srgbClr val="000000"/>
              </a:buClr>
              <a:buSzPts val="2400"/>
              <a:buFont typeface="Arial"/>
              <a:buNone/>
            </a:pPr>
            <a:r>
              <a:rPr b="1" i="0" lang="en-US" sz="2400" u="sng">
                <a:solidFill>
                  <a:srgbClr val="000000"/>
                </a:solidFill>
                <a:latin typeface="Arial"/>
                <a:ea typeface="Arial"/>
                <a:cs typeface="Arial"/>
                <a:sym typeface="Arial"/>
              </a:rPr>
              <a:t>Ejercicio 5 página 19- Edición antigua</a:t>
            </a:r>
            <a:endParaRPr b="1" i="0" sz="2400" u="sng">
              <a:solidFill>
                <a:srgbClr val="FF0000"/>
              </a:solidFill>
              <a:latin typeface="Arial"/>
              <a:ea typeface="Arial"/>
              <a:cs typeface="Arial"/>
              <a:sym typeface="Arial"/>
            </a:endParaRPr>
          </a:p>
          <a:p>
            <a:pPr indent="-341312" lvl="0" marL="342900" marR="0" rtl="0" algn="l">
              <a:lnSpc>
                <a:spcPct val="80000"/>
              </a:lnSpc>
              <a:spcBef>
                <a:spcPts val="600"/>
              </a:spcBef>
              <a:spcAft>
                <a:spcPts val="0"/>
              </a:spcAft>
              <a:buClr>
                <a:schemeClr val="lt1"/>
              </a:buClr>
              <a:buSzPts val="2400"/>
              <a:buFont typeface="Arial"/>
              <a:buNone/>
            </a:pPr>
            <a:r>
              <a:t/>
            </a:r>
            <a:endParaRPr b="1" i="0" sz="2400" u="sng">
              <a:solidFill>
                <a:srgbClr val="000000"/>
              </a:solidFill>
              <a:latin typeface="Arial"/>
              <a:ea typeface="Arial"/>
              <a:cs typeface="Arial"/>
              <a:sym typeface="Arial"/>
            </a:endParaRPr>
          </a:p>
          <a:p>
            <a:pPr indent="-341312" lvl="0" marL="342900" marR="0" rtl="0" algn="l">
              <a:lnSpc>
                <a:spcPct val="80000"/>
              </a:lnSpc>
              <a:spcBef>
                <a:spcPts val="50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a) Referencial en el narrador: oraciones enunciativas, uso de la 3.ª persona, indicativo. Conativa en la respuesta: imperativo, entonación exclamativa, 2.ª persona, fórmulas de refuerzo de la negación (y se acabó o repeticiones: no, se acabó, nunca, nadie, no va a ser...). La entonación y las repeticiones muestran el enfado del emisor, por lo que se da también la función emotiva.</a:t>
            </a:r>
            <a:endParaRPr/>
          </a:p>
          <a:p>
            <a:pPr indent="-341312" lvl="0" marL="342900" marR="0" rtl="0" algn="l">
              <a:lnSpc>
                <a:spcPct val="80000"/>
              </a:lnSpc>
              <a:spcBef>
                <a:spcPts val="50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b) Predomina la función referencial: oraciones enunciativas, verbos en indicativo, presente, 3.ª y 1.ª persona, adjetivos especificativos (autocrítica razonable, sentimientos normales), en general léxico denotativo, preciso, acompañado de sinónimos o aclaraciones (a examinarnos, a cuestionarnos).</a:t>
            </a:r>
            <a:endParaRPr/>
          </a:p>
          <a:p>
            <a:pPr indent="-341312" lvl="0" marL="342900" marR="0" rtl="0" algn="l">
              <a:lnSpc>
                <a:spcPct val="80000"/>
              </a:lnSpc>
              <a:spcBef>
                <a:spcPts val="50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	No obstante, también podemos ver la función conativa en el uso de la 1.ª del plural de implicación.</a:t>
            </a:r>
            <a:endParaRPr/>
          </a:p>
          <a:p>
            <a:pPr indent="-341312" lvl="0" marL="342900" marR="0" rtl="0" algn="l">
              <a:lnSpc>
                <a:spcPct val="80000"/>
              </a:lnSpc>
              <a:spcBef>
                <a:spcPts val="50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c) Referencial y poética. El tema es una reflexión a partir de la comparación lápiz-bolígrafo. No obstante, domina la función poética, que se observa en un uso cuidado y expresivo del lenguaje, desde la selección del vocabulario hasta el uso de recursos retóricos como el contraste o la personificación (el lápiz agoniza por dentro, deja un cadáver mínimo...).</a:t>
            </a:r>
            <a:endParaRPr/>
          </a:p>
          <a:p>
            <a:pPr indent="-341312" lvl="0" marL="342900" marR="0" rtl="0" algn="l">
              <a:lnSpc>
                <a:spcPct val="80000"/>
              </a:lnSpc>
              <a:spcBef>
                <a:spcPts val="500"/>
              </a:spcBef>
              <a:spcAft>
                <a:spcPts val="0"/>
              </a:spcAft>
              <a:buClr>
                <a:schemeClr val="lt1"/>
              </a:buClr>
              <a:buSzPts val="2000"/>
              <a:buFont typeface="Arial"/>
              <a:buNone/>
            </a:pPr>
            <a:r>
              <a:t/>
            </a:r>
            <a:endParaRPr b="0" i="0" sz="2000" u="none">
              <a:solidFill>
                <a:srgbClr val="000000"/>
              </a:solidFill>
              <a:latin typeface="Arial"/>
              <a:ea typeface="Arial"/>
              <a:cs typeface="Arial"/>
              <a:sym typeface="Arial"/>
            </a:endParaRPr>
          </a:p>
          <a:p>
            <a:pPr indent="-341312" lvl="0" marL="342900" marR="0" rtl="0" algn="l">
              <a:lnSpc>
                <a:spcPct val="80000"/>
              </a:lnSpc>
              <a:spcBef>
                <a:spcPts val="500"/>
              </a:spcBef>
              <a:spcAft>
                <a:spcPts val="0"/>
              </a:spcAft>
              <a:buClr>
                <a:schemeClr val="lt1"/>
              </a:buClr>
              <a:buSzPts val="2000"/>
              <a:buFont typeface="Arial"/>
              <a:buNone/>
            </a:pPr>
            <a:r>
              <a:t/>
            </a:r>
            <a:endParaRPr b="0" i="0" sz="2000" u="none">
              <a:solidFill>
                <a:srgbClr val="000000"/>
              </a:solidFill>
              <a:latin typeface="Arial"/>
              <a:ea typeface="Arial"/>
              <a:cs typeface="Arial"/>
              <a:sym typeface="Arial"/>
            </a:endParaRPr>
          </a:p>
          <a:p>
            <a:pPr indent="-341312" lvl="0" marL="342900" marR="0" rtl="0" algn="l">
              <a:lnSpc>
                <a:spcPct val="80000"/>
              </a:lnSpc>
              <a:spcBef>
                <a:spcPts val="500"/>
              </a:spcBef>
              <a:spcAft>
                <a:spcPts val="0"/>
              </a:spcAft>
              <a:buClr>
                <a:schemeClr val="lt1"/>
              </a:buClr>
              <a:buSzPts val="2000"/>
              <a:buFont typeface="Arial"/>
              <a:buNone/>
            </a:pPr>
            <a:r>
              <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6"/>
          <p:cNvSpPr txBox="1"/>
          <p:nvPr/>
        </p:nvSpPr>
        <p:spPr>
          <a:xfrm>
            <a:off x="971550" y="765175"/>
            <a:ext cx="6553200" cy="390525"/>
          </a:xfrm>
          <a:prstGeom prst="rect">
            <a:avLst/>
          </a:prstGeom>
          <a:noFill/>
          <a:ln>
            <a:noFill/>
          </a:ln>
        </p:spPr>
        <p:txBody>
          <a:bodyPr anchorCtr="0" anchor="t" bIns="46800" lIns="90000" spcFirstLastPara="1" rIns="90000" wrap="square" tIns="46800">
            <a:spAutoFit/>
          </a:bodyPr>
          <a:lstStyle/>
          <a:p>
            <a:pPr indent="0" lvl="0" marL="0" marR="0" rtl="0" algn="l">
              <a:lnSpc>
                <a:spcPct val="80000"/>
              </a:lnSpc>
              <a:spcBef>
                <a:spcPts val="0"/>
              </a:spcBef>
              <a:spcAft>
                <a:spcPts val="0"/>
              </a:spcAft>
              <a:buClr>
                <a:srgbClr val="FF0000"/>
              </a:buClr>
              <a:buSzPts val="2400"/>
              <a:buFont typeface="Arial"/>
              <a:buNone/>
            </a:pPr>
            <a:r>
              <a:rPr b="1" i="0" lang="en-US" sz="2400" u="sng">
                <a:solidFill>
                  <a:srgbClr val="FF0000"/>
                </a:solidFill>
                <a:latin typeface="Arial"/>
                <a:ea typeface="Arial"/>
                <a:cs typeface="Arial"/>
                <a:sym typeface="Arial"/>
              </a:rPr>
              <a:t>Ejercicio 7 pág 17/</a:t>
            </a:r>
            <a:r>
              <a:rPr b="1" i="0" lang="en-US" sz="2400" u="sng">
                <a:solidFill>
                  <a:srgbClr val="000000"/>
                </a:solidFill>
                <a:latin typeface="Arial"/>
                <a:ea typeface="Arial"/>
                <a:cs typeface="Arial"/>
                <a:sym typeface="Arial"/>
              </a:rPr>
              <a:t> 14 página 20</a:t>
            </a:r>
            <a:endParaRPr/>
          </a:p>
        </p:txBody>
      </p:sp>
      <p:sp>
        <p:nvSpPr>
          <p:cNvPr id="162" name="Google Shape;162;p16"/>
          <p:cNvSpPr txBox="1"/>
          <p:nvPr/>
        </p:nvSpPr>
        <p:spPr>
          <a:xfrm>
            <a:off x="965200" y="1628775"/>
            <a:ext cx="7921625" cy="2014537"/>
          </a:xfrm>
          <a:prstGeom prst="rect">
            <a:avLst/>
          </a:prstGeom>
          <a:noFill/>
          <a:ln>
            <a:noFill/>
          </a:ln>
        </p:spPr>
        <p:txBody>
          <a:bodyPr anchorCtr="0" anchor="t" bIns="46800" lIns="90000" spcFirstLastPara="1" rIns="90000" wrap="square" tIns="468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Lingüístico (lengua escrita). Semáforo (el de vehículos y el peatonal). Caja de electricidad (símbolo de peligro: alta tensión). Números de autobús y de la calle (código numérico). Vestido y peinado de los dos peatones (americana, corbata, zapatos, cabello recortado–formal–; calzado, gorra, pantalones... –informal). Grafitis de la pared. Icono del cartel que anuncia refrescos. Signos del lenguaje del cómic (cartucho: voz narrador; globo: diálogo).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nvSpPr>
        <p:spPr>
          <a:xfrm>
            <a:off x="827087" y="765175"/>
            <a:ext cx="7561262" cy="5626100"/>
          </a:xfrm>
          <a:prstGeom prst="rect">
            <a:avLst/>
          </a:prstGeom>
          <a:noFill/>
          <a:ln>
            <a:noFill/>
          </a:ln>
        </p:spPr>
        <p:txBody>
          <a:bodyPr anchorCtr="0" anchor="t" bIns="46800" lIns="90000" spcFirstLastPara="1" rIns="90000" wrap="square" tIns="46800">
            <a:spAutoFit/>
          </a:bodyPr>
          <a:lstStyle/>
          <a:p>
            <a:pPr indent="0" lvl="0" marL="0" marR="0" rtl="0" algn="just">
              <a:lnSpc>
                <a:spcPct val="100000"/>
              </a:lnSpc>
              <a:spcBef>
                <a:spcPts val="0"/>
              </a:spcBef>
              <a:spcAft>
                <a:spcPts val="0"/>
              </a:spcAft>
              <a:buClr>
                <a:srgbClr val="000000"/>
              </a:buClr>
              <a:buSzPts val="3200"/>
              <a:buFont typeface="Century Gothic"/>
              <a:buNone/>
            </a:pPr>
            <a:r>
              <a:rPr b="1" i="0" lang="en-US" sz="3200" u="none">
                <a:solidFill>
                  <a:srgbClr val="000000"/>
                </a:solidFill>
                <a:latin typeface="Century Gothic"/>
                <a:ea typeface="Century Gothic"/>
                <a:cs typeface="Century Gothic"/>
                <a:sym typeface="Century Gothic"/>
              </a:rPr>
              <a:t>“Comunicar” </a:t>
            </a:r>
            <a:r>
              <a:rPr b="0" i="0" lang="en-US" sz="1800" u="none">
                <a:solidFill>
                  <a:srgbClr val="000000"/>
                </a:solidFill>
                <a:latin typeface="Century Gothic"/>
                <a:ea typeface="Century Gothic"/>
                <a:cs typeface="Century Gothic"/>
                <a:sym typeface="Century Gothic"/>
              </a:rPr>
              <a:t>es hacer saber a otro lo que uno piensa, lo que uno siente o lo que uno desea. La manera más corriente de comunicarse es hablando. No sólo es la más corriente, sino la más importante. Pero no es la única. ¿Cómo nos hace saber el guardia de tráfico que no debemos cruzar la calle en este momento? ¿Habla? ¿Nos dice: “esperen un poco”? Podría hacerlo; pero no lo hace. Simplemente nos presenta un gesto con la mano abierta. Y nosotros lo entendemos, y esperaremos. (....) ¿Cómo contestamos “que no” a una pregunta que nos dirigen?</a:t>
            </a:r>
            <a:endParaRPr/>
          </a:p>
          <a:p>
            <a:pPr indent="0" lvl="0" marL="0" marR="0" rtl="0" algn="just">
              <a:lnSpc>
                <a:spcPct val="100000"/>
              </a:lnSpc>
              <a:spcBef>
                <a:spcPts val="0"/>
              </a:spcBef>
              <a:spcAft>
                <a:spcPts val="0"/>
              </a:spcAft>
              <a:buClr>
                <a:srgbClr val="000000"/>
              </a:buClr>
              <a:buSzPts val="1800"/>
              <a:buFont typeface="Century Gothic"/>
              <a:buNone/>
            </a:pPr>
            <a:r>
              <a:rPr b="0" i="0" lang="en-US" sz="1800" u="none">
                <a:solidFill>
                  <a:srgbClr val="000000"/>
                </a:solidFill>
                <a:latin typeface="Century Gothic"/>
                <a:ea typeface="Century Gothic"/>
                <a:cs typeface="Century Gothic"/>
                <a:sym typeface="Century Gothic"/>
              </a:rPr>
              <a:t>Podemos, sencillamente, pronunciar la palabra “no”, pero muchas veces nos limitamos, sin decir nada, a mover la cabeza a derecha e izquierda, o a hacer lo mismo con el dedo índice. La persona que nos preguntó entenderá perfectamente nuestra respuesta.  ¿Cómo le indican al automovilista que tiene que seguir una dirección determinada? Normalmente, no se le pone un gran letrero que diga: “Dirección obligatoria a la izquierda”; sino una simple flecha que le señala esa dirección. La flecha, el gesto nuestro, el gesto del guardia “comunican” algo en cada caso.</a:t>
            </a:r>
            <a:endParaRPr/>
          </a:p>
          <a:p>
            <a:pPr indent="0" lvl="0" marL="0" marR="0" rtl="0" algn="l">
              <a:lnSpc>
                <a:spcPct val="100000"/>
              </a:lnSpc>
              <a:spcBef>
                <a:spcPts val="0"/>
              </a:spcBef>
              <a:spcAft>
                <a:spcPts val="0"/>
              </a:spcAft>
              <a:buClr>
                <a:srgbClr val="000000"/>
              </a:buClr>
              <a:buSzPts val="1400"/>
              <a:buFont typeface="Century Gothic"/>
              <a:buNone/>
            </a:pPr>
            <a:r>
              <a:rPr b="0" i="0" lang="en-US" sz="1400" u="none">
                <a:solidFill>
                  <a:srgbClr val="000000"/>
                </a:solidFill>
                <a:latin typeface="Century Gothic"/>
                <a:ea typeface="Century Gothic"/>
                <a:cs typeface="Century Gothic"/>
                <a:sym typeface="Century Gothic"/>
              </a:rPr>
              <a:t> </a:t>
            </a:r>
            <a:endParaRPr/>
          </a:p>
          <a:p>
            <a:pPr indent="0" lvl="0" marL="0" marR="0" rtl="0" algn="l">
              <a:lnSpc>
                <a:spcPct val="100000"/>
              </a:lnSpc>
              <a:spcBef>
                <a:spcPts val="0"/>
              </a:spcBef>
              <a:spcAft>
                <a:spcPts val="0"/>
              </a:spcAft>
              <a:buClr>
                <a:srgbClr val="000000"/>
              </a:buClr>
              <a:buSzPts val="1100"/>
              <a:buFont typeface="Century Gothic"/>
              <a:buNone/>
            </a:pPr>
            <a:r>
              <a:rPr b="1" i="0" lang="en-US" sz="1100" u="none">
                <a:solidFill>
                  <a:srgbClr val="000000"/>
                </a:solidFill>
                <a:latin typeface="Century Gothic"/>
                <a:ea typeface="Century Gothic"/>
                <a:cs typeface="Century Gothic"/>
                <a:sym typeface="Century Gothic"/>
              </a:rPr>
              <a:t>Manuel Seco, </a:t>
            </a:r>
            <a:r>
              <a:rPr b="1" i="1" lang="en-US" sz="1100" u="none">
                <a:solidFill>
                  <a:srgbClr val="000000"/>
                </a:solidFill>
                <a:latin typeface="Century Gothic"/>
                <a:ea typeface="Century Gothic"/>
                <a:cs typeface="Century Gothic"/>
                <a:sym typeface="Century Gothic"/>
              </a:rPr>
              <a:t>Gramática esencial del español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8"/>
          <p:cNvSpPr txBox="1"/>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Funciones</a:t>
            </a:r>
            <a:endParaRPr/>
          </a:p>
        </p:txBody>
      </p:sp>
      <p:sp>
        <p:nvSpPr>
          <p:cNvPr id="173" name="Google Shape;173;p18"/>
          <p:cNvSpPr txBox="1"/>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1312" lvl="0" marL="341312" marR="0" rtl="0" algn="l">
              <a:lnSpc>
                <a:spcPct val="100000"/>
              </a:lnSpc>
              <a:spcBef>
                <a:spcPts val="0"/>
              </a:spcBef>
              <a:spcAft>
                <a:spcPts val="0"/>
              </a:spcAft>
              <a:buClr>
                <a:srgbClr val="000000"/>
              </a:buClr>
              <a:buSzPts val="3200"/>
              <a:buFont typeface="Arial"/>
              <a:buChar char="•"/>
            </a:pPr>
            <a:r>
              <a:rPr b="0" i="0" lang="en-US" sz="3200" u="none">
                <a:solidFill>
                  <a:srgbClr val="000000"/>
                </a:solidFill>
                <a:latin typeface="Arial"/>
                <a:ea typeface="Arial"/>
                <a:cs typeface="Arial"/>
                <a:sym typeface="Arial"/>
              </a:rPr>
              <a:t>Elemento al que se orienta</a:t>
            </a:r>
            <a:endParaRPr/>
          </a:p>
          <a:p>
            <a:pPr indent="-341312" lvl="0" marL="341312" marR="0" rtl="0" algn="l">
              <a:lnSpc>
                <a:spcPct val="100000"/>
              </a:lnSpc>
              <a:spcBef>
                <a:spcPts val="800"/>
              </a:spcBef>
              <a:spcAft>
                <a:spcPts val="0"/>
              </a:spcAft>
              <a:buClr>
                <a:srgbClr val="000000"/>
              </a:buClr>
              <a:buSzPts val="3200"/>
              <a:buFont typeface="Arial"/>
              <a:buChar char="•"/>
            </a:pPr>
            <a:r>
              <a:rPr b="0" i="0" lang="en-US" sz="3200" u="none">
                <a:solidFill>
                  <a:srgbClr val="000000"/>
                </a:solidFill>
                <a:latin typeface="Arial"/>
                <a:ea typeface="Arial"/>
                <a:cs typeface="Arial"/>
                <a:sym typeface="Arial"/>
              </a:rPr>
              <a:t>Intención que manifiesta</a:t>
            </a:r>
            <a:endParaRPr/>
          </a:p>
          <a:p>
            <a:pPr indent="-341312" lvl="0" marL="341312" marR="0" rtl="0" algn="l">
              <a:lnSpc>
                <a:spcPct val="100000"/>
              </a:lnSpc>
              <a:spcBef>
                <a:spcPts val="800"/>
              </a:spcBef>
              <a:spcAft>
                <a:spcPts val="0"/>
              </a:spcAft>
              <a:buClr>
                <a:srgbClr val="000000"/>
              </a:buClr>
              <a:buSzPts val="3200"/>
              <a:buFont typeface="Arial"/>
              <a:buChar char="•"/>
            </a:pPr>
            <a:r>
              <a:rPr b="0" i="0" lang="en-US" sz="3200" u="none">
                <a:solidFill>
                  <a:srgbClr val="000000"/>
                </a:solidFill>
                <a:latin typeface="Arial"/>
                <a:ea typeface="Arial"/>
                <a:cs typeface="Arial"/>
                <a:sym typeface="Arial"/>
              </a:rPr>
              <a:t>Tipología textual</a:t>
            </a:r>
            <a:endParaRPr/>
          </a:p>
          <a:p>
            <a:pPr indent="-341312" lvl="0" marL="341312" marR="0" rtl="0" algn="l">
              <a:lnSpc>
                <a:spcPct val="100000"/>
              </a:lnSpc>
              <a:spcBef>
                <a:spcPts val="800"/>
              </a:spcBef>
              <a:spcAft>
                <a:spcPts val="0"/>
              </a:spcAft>
              <a:buClr>
                <a:srgbClr val="000000"/>
              </a:buClr>
              <a:buSzPts val="3200"/>
              <a:buFont typeface="Arial"/>
              <a:buChar char="•"/>
            </a:pPr>
            <a:r>
              <a:rPr b="0" i="0" lang="en-US" sz="3200" u="none">
                <a:solidFill>
                  <a:srgbClr val="000000"/>
                </a:solidFill>
                <a:latin typeface="Arial"/>
                <a:ea typeface="Arial"/>
                <a:cs typeface="Arial"/>
                <a:sym typeface="Arial"/>
              </a:rPr>
              <a:t>Características lingüísticas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g27edd34fd98_1_3"/>
          <p:cNvPicPr preferRelativeResize="0"/>
          <p:nvPr/>
        </p:nvPicPr>
        <p:blipFill>
          <a:blip r:embed="rId3">
            <a:alphaModFix/>
          </a:blip>
          <a:stretch>
            <a:fillRect/>
          </a:stretch>
        </p:blipFill>
        <p:spPr>
          <a:xfrm>
            <a:off x="2109838" y="481067"/>
            <a:ext cx="4924325" cy="3930575"/>
          </a:xfrm>
          <a:prstGeom prst="rect">
            <a:avLst/>
          </a:prstGeom>
          <a:noFill/>
          <a:ln>
            <a:noFill/>
          </a:ln>
        </p:spPr>
      </p:pic>
      <p:sp>
        <p:nvSpPr>
          <p:cNvPr id="74" name="Google Shape;74;g27edd34fd98_1_3"/>
          <p:cNvSpPr txBox="1"/>
          <p:nvPr/>
        </p:nvSpPr>
        <p:spPr>
          <a:xfrm>
            <a:off x="0" y="6188200"/>
            <a:ext cx="9091800" cy="34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US" sz="1063">
                <a:solidFill>
                  <a:schemeClr val="dk1"/>
                </a:solidFill>
                <a:highlight>
                  <a:srgbClr val="FFE495"/>
                </a:highlight>
              </a:rPr>
              <a:t>El acto de comunicación puede ser reversible, es decir, el emisor puede convertirse en receptor y vicerversa.(ej, una conversación telefónica).</a:t>
            </a:r>
            <a:endParaRPr sz="300"/>
          </a:p>
        </p:txBody>
      </p:sp>
      <p:sp>
        <p:nvSpPr>
          <p:cNvPr id="75" name="Google Shape;75;g27edd34fd98_1_3"/>
          <p:cNvSpPr txBox="1"/>
          <p:nvPr>
            <p:ph idx="1" type="body"/>
          </p:nvPr>
        </p:nvSpPr>
        <p:spPr>
          <a:xfrm>
            <a:off x="0" y="865800"/>
            <a:ext cx="9091800" cy="5126400"/>
          </a:xfrm>
          <a:prstGeom prst="rect">
            <a:avLst/>
          </a:prstGeom>
        </p:spPr>
        <p:txBody>
          <a:bodyPr anchorCtr="0" anchor="t" bIns="46800" lIns="90000" spcFirstLastPara="1" rIns="90000" wrap="square" tIns="46800">
            <a:noAutofit/>
          </a:bodyPr>
          <a:lstStyle/>
          <a:p>
            <a:pPr indent="0" lvl="0" marL="0" rtl="0" algn="l">
              <a:spcBef>
                <a:spcPts val="800"/>
              </a:spcBef>
              <a:spcAft>
                <a:spcPts val="0"/>
              </a:spcAft>
              <a:buClr>
                <a:schemeClr val="dk1"/>
              </a:buClr>
              <a:buSzPts val="1100"/>
              <a:buFont typeface="Arial"/>
              <a:buNone/>
            </a:pPr>
            <a:r>
              <a:rPr lang="en-US" sz="3915">
                <a:solidFill>
                  <a:schemeClr val="dk1"/>
                </a:solidFill>
              </a:rPr>
              <a:t> </a:t>
            </a:r>
            <a:endParaRPr sz="3466">
              <a:solidFill>
                <a:schemeClr val="dk1"/>
              </a:solidFill>
            </a:endParaRPr>
          </a:p>
          <a:p>
            <a:pPr indent="0" lvl="0" marL="0" rtl="0" algn="l">
              <a:lnSpc>
                <a:spcPct val="100000"/>
              </a:lnSpc>
              <a:spcBef>
                <a:spcPts val="800"/>
              </a:spcBef>
              <a:spcAft>
                <a:spcPts val="0"/>
              </a:spcAft>
              <a:buClr>
                <a:schemeClr val="dk1"/>
              </a:buClr>
              <a:buSzPts val="1100"/>
              <a:buFont typeface="Arial"/>
              <a:buNone/>
            </a:pPr>
            <a:r>
              <a:t/>
            </a:r>
            <a:endParaRPr sz="1400">
              <a:solidFill>
                <a:schemeClr val="dk1"/>
              </a:solidFill>
            </a:endParaRPr>
          </a:p>
          <a:p>
            <a:pPr indent="0" lvl="0" marL="457200" rtl="0" algn="l">
              <a:lnSpc>
                <a:spcPct val="100000"/>
              </a:lnSpc>
              <a:spcBef>
                <a:spcPts val="800"/>
              </a:spcBef>
              <a:spcAft>
                <a:spcPts val="0"/>
              </a:spcAft>
              <a:buClr>
                <a:schemeClr val="dk1"/>
              </a:buClr>
              <a:buSzPts val="1100"/>
              <a:buFont typeface="Arial"/>
              <a:buNone/>
            </a:pPr>
            <a:r>
              <a:t/>
            </a:r>
            <a:endParaRPr sz="1400">
              <a:solidFill>
                <a:schemeClr val="dk1"/>
              </a:solidFill>
              <a:highlight>
                <a:srgbClr val="B6D7A8"/>
              </a:highlight>
            </a:endParaRPr>
          </a:p>
          <a:p>
            <a:pPr indent="457200" lvl="0" marL="2743200" rtl="0" algn="l">
              <a:spcBef>
                <a:spcPts val="800"/>
              </a:spcBef>
              <a:spcAft>
                <a:spcPts val="0"/>
              </a:spcAft>
              <a:buNone/>
            </a:pPr>
            <a:r>
              <a:t/>
            </a:r>
            <a:endParaRPr sz="2363">
              <a:solidFill>
                <a:schemeClr val="dk1"/>
              </a:solidFill>
              <a:highlight>
                <a:srgbClr val="B6D7A8"/>
              </a:highlight>
            </a:endParaRPr>
          </a:p>
          <a:p>
            <a:pPr indent="457200" lvl="0" marL="2743200" rtl="0" algn="l">
              <a:spcBef>
                <a:spcPts val="800"/>
              </a:spcBef>
              <a:spcAft>
                <a:spcPts val="0"/>
              </a:spcAft>
              <a:buNone/>
            </a:pPr>
            <a:r>
              <a:t/>
            </a:r>
            <a:endParaRPr sz="2363">
              <a:solidFill>
                <a:schemeClr val="dk1"/>
              </a:solidFill>
              <a:highlight>
                <a:srgbClr val="B6D7A8"/>
              </a:highlight>
            </a:endParaRPr>
          </a:p>
          <a:p>
            <a:pPr indent="457200" lvl="0" marL="4114800" rtl="0" algn="l">
              <a:spcBef>
                <a:spcPts val="800"/>
              </a:spcBef>
              <a:spcAft>
                <a:spcPts val="0"/>
              </a:spcAft>
              <a:buNone/>
            </a:pPr>
            <a:r>
              <a:t/>
            </a:r>
            <a:endParaRPr sz="2363">
              <a:solidFill>
                <a:schemeClr val="dk1"/>
              </a:solidFill>
              <a:highlight>
                <a:srgbClr val="B6D7A8"/>
              </a:highlight>
            </a:endParaRPr>
          </a:p>
          <a:p>
            <a:pPr indent="457200" lvl="0" marL="4114800" rtl="0" algn="l">
              <a:spcBef>
                <a:spcPts val="800"/>
              </a:spcBef>
              <a:spcAft>
                <a:spcPts val="0"/>
              </a:spcAft>
              <a:buNone/>
            </a:pPr>
            <a:r>
              <a:t/>
            </a:r>
            <a:endParaRPr sz="2363">
              <a:solidFill>
                <a:schemeClr val="dk1"/>
              </a:solidFill>
              <a:highlight>
                <a:srgbClr val="B6D7A8"/>
              </a:highlight>
            </a:endParaRPr>
          </a:p>
          <a:p>
            <a:pPr indent="457200" lvl="0" marL="4114800" rtl="0" algn="l">
              <a:spcBef>
                <a:spcPts val="800"/>
              </a:spcBef>
              <a:spcAft>
                <a:spcPts val="0"/>
              </a:spcAft>
              <a:buNone/>
            </a:pPr>
            <a:r>
              <a:t/>
            </a:r>
            <a:endParaRPr sz="2363">
              <a:solidFill>
                <a:schemeClr val="dk1"/>
              </a:solidFill>
              <a:highlight>
                <a:srgbClr val="B6D7A8"/>
              </a:highlight>
            </a:endParaRPr>
          </a:p>
          <a:p>
            <a:pPr indent="0" lvl="0" marL="0" rtl="0" algn="l">
              <a:spcBef>
                <a:spcPts val="800"/>
              </a:spcBef>
              <a:spcAft>
                <a:spcPts val="0"/>
              </a:spcAft>
              <a:buNone/>
            </a:pPr>
            <a:r>
              <a:rPr lang="en-US" sz="2363">
                <a:solidFill>
                  <a:schemeClr val="dk1"/>
                </a:solidFill>
                <a:highlight>
                  <a:srgbClr val="B6D7A8"/>
                </a:highlight>
              </a:rPr>
              <a:t>															Ruido						Redundancia</a:t>
            </a:r>
            <a:endParaRPr sz="2663">
              <a:solidFill>
                <a:schemeClr val="dk1"/>
              </a:solidFill>
              <a:highlight>
                <a:srgbClr val="B6D7A8"/>
              </a:highlight>
            </a:endParaRPr>
          </a:p>
          <a:p>
            <a:pPr indent="0" lvl="0" marL="0" rtl="0" algn="l">
              <a:spcBef>
                <a:spcPts val="800"/>
              </a:spcBef>
              <a:spcAft>
                <a:spcPts val="0"/>
              </a:spcAft>
              <a:buNone/>
            </a:pPr>
            <a:r>
              <a:t/>
            </a:r>
            <a:endParaRPr sz="3063"/>
          </a:p>
          <a:p>
            <a:pPr indent="0" lvl="0" marL="0" rtl="0" algn="l">
              <a:spcBef>
                <a:spcPts val="800"/>
              </a:spcBef>
              <a:spcAft>
                <a:spcPts val="0"/>
              </a:spcAft>
              <a:buNone/>
            </a:pPr>
            <a:r>
              <a:t/>
            </a:r>
            <a:endParaRPr sz="2663">
              <a:solidFill>
                <a:schemeClr val="dk1"/>
              </a:solidFill>
              <a:highlight>
                <a:srgbClr val="B6D7A8"/>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nvSpPr>
        <p:spPr>
          <a:xfrm>
            <a:off x="444500" y="-17462"/>
            <a:ext cx="8229600" cy="8540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a:solidFill>
                  <a:srgbClr val="000000"/>
                </a:solidFill>
                <a:latin typeface="Arial"/>
                <a:ea typeface="Arial"/>
                <a:cs typeface="Arial"/>
                <a:sym typeface="Arial"/>
              </a:rPr>
              <a:t> </a:t>
            </a:r>
            <a:r>
              <a:rPr b="1" i="0" lang="en-US" sz="1800" u="none">
                <a:solidFill>
                  <a:srgbClr val="000000"/>
                </a:solidFill>
                <a:latin typeface="Arial"/>
                <a:ea typeface="Arial"/>
                <a:cs typeface="Arial"/>
                <a:sym typeface="Arial"/>
              </a:rPr>
              <a:t>Los elementos que intervienen en un proceso de comunicación</a:t>
            </a:r>
            <a:r>
              <a:rPr b="0" i="0" lang="en-US" sz="1800" u="none">
                <a:solidFill>
                  <a:srgbClr val="000000"/>
                </a:solidFill>
                <a:latin typeface="Arial"/>
                <a:ea typeface="Arial"/>
                <a:cs typeface="Arial"/>
                <a:sym typeface="Arial"/>
              </a:rPr>
              <a:t> son:</a:t>
            </a:r>
            <a:br>
              <a:rPr b="1" i="0" lang="en-US" sz="1800" u="none">
                <a:solidFill>
                  <a:srgbClr val="000000"/>
                </a:solidFill>
                <a:latin typeface="Arial"/>
                <a:ea typeface="Arial"/>
                <a:cs typeface="Arial"/>
                <a:sym typeface="Arial"/>
              </a:rPr>
            </a:br>
            <a:endParaRPr/>
          </a:p>
        </p:txBody>
      </p:sp>
      <p:sp>
        <p:nvSpPr>
          <p:cNvPr id="81" name="Google Shape;81;p2"/>
          <p:cNvSpPr txBox="1"/>
          <p:nvPr/>
        </p:nvSpPr>
        <p:spPr>
          <a:xfrm>
            <a:off x="444500" y="692150"/>
            <a:ext cx="8229600" cy="5399087"/>
          </a:xfrm>
          <a:prstGeom prst="rect">
            <a:avLst/>
          </a:prstGeom>
          <a:noFill/>
          <a:ln>
            <a:noFill/>
          </a:ln>
        </p:spPr>
        <p:txBody>
          <a:bodyPr anchorCtr="0" anchor="t" bIns="45700" lIns="91425" spcFirstLastPara="1" rIns="91425" wrap="square" tIns="45700">
            <a:noAutofit/>
          </a:bodyPr>
          <a:lstStyle/>
          <a:p>
            <a:pPr indent="-341312" lvl="0" marL="341312" marR="0" rtl="0" algn="l">
              <a:lnSpc>
                <a:spcPct val="80000"/>
              </a:lnSpc>
              <a:spcBef>
                <a:spcPts val="0"/>
              </a:spcBef>
              <a:spcAft>
                <a:spcPts val="0"/>
              </a:spcAft>
              <a:buClr>
                <a:srgbClr val="000000"/>
              </a:buClr>
              <a:buSzPts val="1600"/>
              <a:buFont typeface="Arial"/>
              <a:buChar char="•"/>
            </a:pPr>
            <a:r>
              <a:rPr b="1" i="0" lang="en-US" sz="1600" u="none">
                <a:solidFill>
                  <a:srgbClr val="000000"/>
                </a:solidFill>
                <a:latin typeface="Arial"/>
                <a:ea typeface="Arial"/>
                <a:cs typeface="Arial"/>
                <a:sym typeface="Arial"/>
              </a:rPr>
              <a:t>Emisor.-</a:t>
            </a:r>
            <a:r>
              <a:rPr b="0" i="0" lang="en-US" sz="1600" u="none">
                <a:solidFill>
                  <a:srgbClr val="000000"/>
                </a:solidFill>
                <a:latin typeface="Arial"/>
                <a:ea typeface="Arial"/>
                <a:cs typeface="Arial"/>
                <a:sym typeface="Arial"/>
              </a:rPr>
              <a:t> Sujeto que produce, codifica, cifra y transmite el mensaje</a:t>
            </a:r>
            <a:endParaRPr/>
          </a:p>
          <a:p>
            <a:pPr indent="-341312" lvl="0" marL="341312" marR="0" rtl="0" algn="l">
              <a:lnSpc>
                <a:spcPct val="80000"/>
              </a:lnSpc>
              <a:spcBef>
                <a:spcPts val="400"/>
              </a:spcBef>
              <a:spcAft>
                <a:spcPts val="0"/>
              </a:spcAft>
              <a:buClr>
                <a:srgbClr val="000000"/>
              </a:buClr>
              <a:buSzPts val="1600"/>
              <a:buFont typeface="Arial"/>
              <a:buChar char="•"/>
            </a:pPr>
            <a:r>
              <a:rPr b="1" i="0" lang="en-US" sz="1600" u="none">
                <a:solidFill>
                  <a:srgbClr val="000000"/>
                </a:solidFill>
                <a:latin typeface="Arial"/>
                <a:ea typeface="Arial"/>
                <a:cs typeface="Arial"/>
                <a:sym typeface="Arial"/>
              </a:rPr>
              <a:t>Receptor</a:t>
            </a:r>
            <a:r>
              <a:rPr b="0" i="0" lang="en-US" sz="1600" u="none">
                <a:solidFill>
                  <a:srgbClr val="000000"/>
                </a:solidFill>
                <a:latin typeface="Arial"/>
                <a:ea typeface="Arial"/>
                <a:cs typeface="Arial"/>
                <a:sym typeface="Arial"/>
              </a:rPr>
              <a:t>.- Sujeto que descodifica y recibe el mensaje.</a:t>
            </a:r>
            <a:endParaRPr/>
          </a:p>
          <a:p>
            <a:pPr indent="-341312" lvl="0" marL="341312" marR="0" rtl="0" algn="l">
              <a:lnSpc>
                <a:spcPct val="80000"/>
              </a:lnSpc>
              <a:spcBef>
                <a:spcPts val="400"/>
              </a:spcBef>
              <a:spcAft>
                <a:spcPts val="0"/>
              </a:spcAft>
              <a:buClr>
                <a:srgbClr val="000000"/>
              </a:buClr>
              <a:buSzPts val="1600"/>
              <a:buFont typeface="Arial"/>
              <a:buChar char="•"/>
            </a:pPr>
            <a:r>
              <a:rPr b="1" i="0" lang="en-US" sz="1600" u="none">
                <a:solidFill>
                  <a:srgbClr val="000000"/>
                </a:solidFill>
                <a:latin typeface="Arial"/>
                <a:ea typeface="Arial"/>
                <a:cs typeface="Arial"/>
                <a:sym typeface="Arial"/>
              </a:rPr>
              <a:t>Código.-</a:t>
            </a:r>
            <a:r>
              <a:rPr b="0" i="0" lang="en-US" sz="1600" u="none">
                <a:solidFill>
                  <a:srgbClr val="000000"/>
                </a:solidFill>
                <a:latin typeface="Arial"/>
                <a:ea typeface="Arial"/>
                <a:cs typeface="Arial"/>
                <a:sym typeface="Arial"/>
              </a:rPr>
              <a:t> Conjunto de signos, relacionados entre sí, y de reglas de construcción, a disposición del emisor y del receptor.</a:t>
            </a:r>
            <a:endParaRPr/>
          </a:p>
          <a:p>
            <a:pPr indent="-341312" lvl="0" marL="341312" marR="0" rtl="0" algn="l">
              <a:lnSpc>
                <a:spcPct val="80000"/>
              </a:lnSpc>
              <a:spcBef>
                <a:spcPts val="400"/>
              </a:spcBef>
              <a:spcAft>
                <a:spcPts val="0"/>
              </a:spcAft>
              <a:buClr>
                <a:srgbClr val="000000"/>
              </a:buClr>
              <a:buSzPts val="1600"/>
              <a:buFont typeface="Arial"/>
              <a:buChar char="•"/>
            </a:pPr>
            <a:r>
              <a:rPr b="1" i="0" lang="en-US" sz="1600" u="none">
                <a:solidFill>
                  <a:srgbClr val="000000"/>
                </a:solidFill>
                <a:latin typeface="Arial"/>
                <a:ea typeface="Arial"/>
                <a:cs typeface="Arial"/>
                <a:sym typeface="Arial"/>
              </a:rPr>
              <a:t>Mensaje</a:t>
            </a:r>
            <a:r>
              <a:rPr b="0" i="0" lang="en-US" sz="1600" u="none">
                <a:solidFill>
                  <a:srgbClr val="000000"/>
                </a:solidFill>
                <a:latin typeface="Arial"/>
                <a:ea typeface="Arial"/>
                <a:cs typeface="Arial"/>
                <a:sym typeface="Arial"/>
              </a:rPr>
              <a:t>.- Resultado de la codificación, portador de la información o conjunto de informaciones que se transmiten.</a:t>
            </a:r>
            <a:endParaRPr/>
          </a:p>
          <a:p>
            <a:pPr indent="-341312" lvl="0" marL="341312" marR="0" rtl="0" algn="l">
              <a:lnSpc>
                <a:spcPct val="80000"/>
              </a:lnSpc>
              <a:spcBef>
                <a:spcPts val="400"/>
              </a:spcBef>
              <a:spcAft>
                <a:spcPts val="0"/>
              </a:spcAft>
              <a:buClr>
                <a:srgbClr val="000000"/>
              </a:buClr>
              <a:buSzPts val="1600"/>
              <a:buFont typeface="Arial"/>
              <a:buChar char="•"/>
            </a:pPr>
            <a:r>
              <a:rPr b="1" i="0" lang="en-US" sz="1600" u="none">
                <a:solidFill>
                  <a:srgbClr val="000000"/>
                </a:solidFill>
                <a:latin typeface="Arial"/>
                <a:ea typeface="Arial"/>
                <a:cs typeface="Arial"/>
                <a:sym typeface="Arial"/>
              </a:rPr>
              <a:t>Situación/contexto</a:t>
            </a:r>
            <a:r>
              <a:rPr b="0" i="0" lang="en-US" sz="1600" u="none">
                <a:solidFill>
                  <a:srgbClr val="000000"/>
                </a:solidFill>
                <a:latin typeface="Arial"/>
                <a:ea typeface="Arial"/>
                <a:cs typeface="Arial"/>
                <a:sym typeface="Arial"/>
              </a:rPr>
              <a:t>.- Conjunto de factores y circunstancias en las que se produce el mensaje de naturaleza lingüística o no lingüística ( espaciales, temporales, personales; nivel cultural, estado de ánimo, conocimientos compartidos, expectativas… </a:t>
            </a:r>
            <a:endParaRPr/>
          </a:p>
          <a:p>
            <a:pPr indent="-341312" lvl="0" marL="341312" marR="0" rtl="0" algn="l">
              <a:lnSpc>
                <a:spcPct val="80000"/>
              </a:lnSpc>
              <a:spcBef>
                <a:spcPts val="40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      </a:t>
            </a:r>
            <a:r>
              <a:rPr b="1" i="0" lang="en-US" sz="1600" u="none">
                <a:solidFill>
                  <a:srgbClr val="000000"/>
                </a:solidFill>
                <a:latin typeface="Arial"/>
                <a:ea typeface="Arial"/>
                <a:cs typeface="Arial"/>
                <a:sym typeface="Arial"/>
              </a:rPr>
              <a:t>Contexto lingüístico.-</a:t>
            </a:r>
            <a:r>
              <a:rPr b="0" i="0" lang="en-US" sz="1600" u="none">
                <a:solidFill>
                  <a:srgbClr val="000000"/>
                </a:solidFill>
                <a:latin typeface="Arial"/>
                <a:ea typeface="Arial"/>
                <a:cs typeface="Arial"/>
                <a:sym typeface="Arial"/>
              </a:rPr>
              <a:t> Es el entorno lingüístico de una palabra o enunciado, del que depende su sentido y su valor. Cada elemento de un mensaje adquiere un sentido concreto al relacionarse con los demás. Esto quiere decir que forma parte de un conjunto lingüístico y que solo puede interpretarse de forma correcta dentro de él. Ejemplo: banco (para sentarse o de peces).</a:t>
            </a:r>
            <a:endParaRPr/>
          </a:p>
          <a:p>
            <a:pPr indent="-341312" lvl="0" marL="341312" marR="0" rtl="0" algn="l">
              <a:lnSpc>
                <a:spcPct val="80000"/>
              </a:lnSpc>
              <a:spcBef>
                <a:spcPts val="400"/>
              </a:spcBef>
              <a:spcAft>
                <a:spcPts val="0"/>
              </a:spcAft>
              <a:buClr>
                <a:srgbClr val="000000"/>
              </a:buClr>
              <a:buSzPts val="1600"/>
              <a:buFont typeface="Arial"/>
              <a:buChar char="•"/>
            </a:pPr>
            <a:r>
              <a:rPr b="1" i="0" lang="en-US" sz="1600" u="none">
                <a:solidFill>
                  <a:srgbClr val="000000"/>
                </a:solidFill>
                <a:latin typeface="Arial"/>
                <a:ea typeface="Arial"/>
                <a:cs typeface="Arial"/>
                <a:sym typeface="Arial"/>
              </a:rPr>
              <a:t>Referente.-</a:t>
            </a:r>
            <a:r>
              <a:rPr b="0" i="0" lang="en-US" sz="1600" u="none">
                <a:solidFill>
                  <a:srgbClr val="000000"/>
                </a:solidFill>
                <a:latin typeface="Arial"/>
                <a:ea typeface="Arial"/>
                <a:cs typeface="Arial"/>
                <a:sym typeface="Arial"/>
              </a:rPr>
              <a:t> La realidad extralingüística a la que alude el mensaje comunicativo.</a:t>
            </a:r>
            <a:endParaRPr/>
          </a:p>
          <a:p>
            <a:pPr indent="-341312" lvl="0" marL="341312" marR="0" rtl="0" algn="l">
              <a:lnSpc>
                <a:spcPct val="80000"/>
              </a:lnSpc>
              <a:spcBef>
                <a:spcPts val="400"/>
              </a:spcBef>
              <a:spcAft>
                <a:spcPts val="0"/>
              </a:spcAft>
              <a:buClr>
                <a:srgbClr val="000000"/>
              </a:buClr>
              <a:buSzPts val="1600"/>
              <a:buFont typeface="Arial"/>
              <a:buChar char="•"/>
            </a:pPr>
            <a:r>
              <a:rPr b="1" i="0" lang="en-US" sz="1600" u="none">
                <a:solidFill>
                  <a:srgbClr val="000000"/>
                </a:solidFill>
                <a:latin typeface="Arial"/>
                <a:ea typeface="Arial"/>
                <a:cs typeface="Arial"/>
                <a:sym typeface="Arial"/>
              </a:rPr>
              <a:t>Canal.-</a:t>
            </a:r>
            <a:r>
              <a:rPr b="0" i="0" lang="en-US" sz="1600" u="none">
                <a:solidFill>
                  <a:srgbClr val="000000"/>
                </a:solidFill>
                <a:latin typeface="Arial"/>
                <a:ea typeface="Arial"/>
                <a:cs typeface="Arial"/>
                <a:sym typeface="Arial"/>
              </a:rPr>
              <a:t> Medio físico por el que circula el mensaje.</a:t>
            </a:r>
            <a:endParaRPr/>
          </a:p>
          <a:p>
            <a:pPr indent="-341312" lvl="0" marL="341312" marR="0" rtl="0" algn="l">
              <a:lnSpc>
                <a:spcPct val="80000"/>
              </a:lnSpc>
              <a:spcBef>
                <a:spcPts val="400"/>
              </a:spcBef>
              <a:spcAft>
                <a:spcPts val="0"/>
              </a:spcAft>
              <a:buClr>
                <a:srgbClr val="000000"/>
              </a:buClr>
              <a:buSzPts val="1600"/>
              <a:buFont typeface="Arial"/>
              <a:buChar char="•"/>
            </a:pPr>
            <a:r>
              <a:rPr b="1" i="0" lang="en-US" sz="1600" u="none">
                <a:solidFill>
                  <a:srgbClr val="000000"/>
                </a:solidFill>
                <a:latin typeface="Arial"/>
                <a:ea typeface="Arial"/>
                <a:cs typeface="Arial"/>
                <a:sym typeface="Arial"/>
              </a:rPr>
              <a:t>Ruido.-</a:t>
            </a:r>
            <a:r>
              <a:rPr b="0" i="0" lang="en-US" sz="1600" u="none">
                <a:solidFill>
                  <a:srgbClr val="000000"/>
                </a:solidFill>
                <a:latin typeface="Arial"/>
                <a:ea typeface="Arial"/>
                <a:cs typeface="Arial"/>
                <a:sym typeface="Arial"/>
              </a:rPr>
              <a:t> Perturbaciones que destruyen o alteran la información. El ruido aparece en casi todos los procesos comunicativos.</a:t>
            </a:r>
            <a:endParaRPr/>
          </a:p>
          <a:p>
            <a:pPr indent="-341312" lvl="0" marL="341312" marR="0" rtl="0" algn="l">
              <a:lnSpc>
                <a:spcPct val="80000"/>
              </a:lnSpc>
              <a:spcBef>
                <a:spcPts val="400"/>
              </a:spcBef>
              <a:spcAft>
                <a:spcPts val="0"/>
              </a:spcAft>
              <a:buClr>
                <a:srgbClr val="000000"/>
              </a:buClr>
              <a:buSzPts val="1600"/>
              <a:buFont typeface="Arial"/>
              <a:buChar char="•"/>
            </a:pPr>
            <a:r>
              <a:rPr b="1" i="0" lang="en-US" sz="1600" u="none">
                <a:solidFill>
                  <a:srgbClr val="000000"/>
                </a:solidFill>
                <a:latin typeface="Arial"/>
                <a:ea typeface="Arial"/>
                <a:cs typeface="Arial"/>
                <a:sym typeface="Arial"/>
              </a:rPr>
              <a:t>Redundancia.-</a:t>
            </a:r>
            <a:r>
              <a:rPr b="0" i="0" lang="en-US" sz="1600" u="none">
                <a:solidFill>
                  <a:srgbClr val="000000"/>
                </a:solidFill>
                <a:latin typeface="Arial"/>
                <a:ea typeface="Arial"/>
                <a:cs typeface="Arial"/>
                <a:sym typeface="Arial"/>
              </a:rPr>
              <a:t> Elementos innecesarios que aparecen en un mensaje y que sirven, entre otras cosas, para combatir el ruido. Las redundancias pueden ser de dos tipos: Redundancias que dependen del propio código. Redundancias que dependen de la voluntad del emisor.</a:t>
            </a:r>
            <a:endParaRPr/>
          </a:p>
          <a:p>
            <a:pPr indent="-341312" lvl="0" marL="341312" marR="0" rtl="0" algn="l">
              <a:lnSpc>
                <a:spcPct val="80000"/>
              </a:lnSpc>
              <a:spcBef>
                <a:spcPts val="400"/>
              </a:spcBef>
              <a:spcAft>
                <a:spcPts val="0"/>
              </a:spcAft>
              <a:buClr>
                <a:schemeClr val="lt1"/>
              </a:buClr>
              <a:buSzPts val="500"/>
              <a:buFont typeface="Arial"/>
              <a:buNone/>
            </a:pPr>
            <a:r>
              <a:t/>
            </a:r>
            <a:endParaRPr b="0" i="0" sz="500" u="none">
              <a:solidFill>
                <a:srgbClr val="000000"/>
              </a:solidFill>
              <a:latin typeface="Arial"/>
              <a:ea typeface="Arial"/>
              <a:cs typeface="Arial"/>
              <a:sym typeface="Arial"/>
            </a:endParaRPr>
          </a:p>
          <a:p>
            <a:pPr indent="-341312" lvl="0" marL="341312" marR="0" rtl="0" algn="l">
              <a:lnSpc>
                <a:spcPct val="80000"/>
              </a:lnSpc>
              <a:spcBef>
                <a:spcPts val="30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Podemos encontrarnos con </a:t>
            </a:r>
            <a:r>
              <a:rPr b="1" i="0" lang="en-US" sz="1400" u="none">
                <a:solidFill>
                  <a:srgbClr val="000000"/>
                </a:solidFill>
                <a:latin typeface="Arial"/>
                <a:ea typeface="Arial"/>
                <a:cs typeface="Arial"/>
                <a:sym typeface="Arial"/>
              </a:rPr>
              <a:t>dos tipos de procesos comunicativos</a:t>
            </a:r>
            <a:r>
              <a:rPr b="0" i="0" lang="en-US" sz="1400" u="none">
                <a:solidFill>
                  <a:srgbClr val="000000"/>
                </a:solidFill>
                <a:latin typeface="Arial"/>
                <a:ea typeface="Arial"/>
                <a:cs typeface="Arial"/>
                <a:sym typeface="Arial"/>
              </a:rPr>
              <a:t>:</a:t>
            </a:r>
            <a:br>
              <a:rPr b="0" i="0" lang="en-US" sz="1400" u="none">
                <a:solidFill>
                  <a:srgbClr val="000000"/>
                </a:solidFill>
                <a:latin typeface="Arial"/>
                <a:ea typeface="Arial"/>
                <a:cs typeface="Arial"/>
                <a:sym typeface="Arial"/>
              </a:rPr>
            </a:br>
            <a:br>
              <a:rPr b="0" i="0" lang="en-US" sz="1400" u="none">
                <a:solidFill>
                  <a:srgbClr val="000000"/>
                </a:solidFill>
                <a:latin typeface="Arial"/>
                <a:ea typeface="Arial"/>
                <a:cs typeface="Arial"/>
                <a:sym typeface="Arial"/>
              </a:rPr>
            </a:br>
            <a:r>
              <a:rPr b="0" i="0" lang="en-US" sz="1400" u="none">
                <a:solidFill>
                  <a:srgbClr val="000000"/>
                </a:solidFill>
                <a:latin typeface="Arial"/>
                <a:ea typeface="Arial"/>
                <a:cs typeface="Arial"/>
                <a:sym typeface="Arial"/>
              </a:rPr>
              <a:t>a. Comunicación</a:t>
            </a:r>
            <a:r>
              <a:rPr b="1" i="0" lang="en-US" sz="1400" u="none">
                <a:solidFill>
                  <a:srgbClr val="000000"/>
                </a:solidFill>
                <a:latin typeface="Arial"/>
                <a:ea typeface="Arial"/>
                <a:cs typeface="Arial"/>
                <a:sym typeface="Arial"/>
              </a:rPr>
              <a:t> unilateral</a:t>
            </a:r>
            <a:r>
              <a:rPr b="0" i="0" lang="en-US" sz="1400" u="none">
                <a:solidFill>
                  <a:srgbClr val="000000"/>
                </a:solidFill>
                <a:latin typeface="Arial"/>
                <a:ea typeface="Arial"/>
                <a:cs typeface="Arial"/>
                <a:sym typeface="Arial"/>
              </a:rPr>
              <a:t>.- Acto en el que un emisor emite un mensaje que el receptor percibe.</a:t>
            </a:r>
            <a:br>
              <a:rPr b="0" i="0" lang="en-US" sz="1400" u="none">
                <a:solidFill>
                  <a:srgbClr val="000000"/>
                </a:solidFill>
                <a:latin typeface="Arial"/>
                <a:ea typeface="Arial"/>
                <a:cs typeface="Arial"/>
                <a:sym typeface="Arial"/>
              </a:rPr>
            </a:br>
            <a:r>
              <a:rPr b="0" i="0" lang="en-US" sz="1400" u="none">
                <a:solidFill>
                  <a:srgbClr val="000000"/>
                </a:solidFill>
                <a:latin typeface="Arial"/>
                <a:ea typeface="Arial"/>
                <a:cs typeface="Arial"/>
                <a:sym typeface="Arial"/>
              </a:rPr>
              <a:t>b. Comunicación </a:t>
            </a:r>
            <a:r>
              <a:rPr b="1" i="0" lang="en-US" sz="1400" u="none">
                <a:solidFill>
                  <a:srgbClr val="000000"/>
                </a:solidFill>
                <a:latin typeface="Arial"/>
                <a:ea typeface="Arial"/>
                <a:cs typeface="Arial"/>
                <a:sym typeface="Arial"/>
              </a:rPr>
              <a:t>bilateral</a:t>
            </a:r>
            <a:r>
              <a:rPr b="0" i="0" lang="en-US" sz="1400" u="none">
                <a:solidFill>
                  <a:srgbClr val="000000"/>
                </a:solidFill>
                <a:latin typeface="Arial"/>
                <a:ea typeface="Arial"/>
                <a:cs typeface="Arial"/>
                <a:sym typeface="Arial"/>
              </a:rPr>
              <a:t>.- Acto en el que un emisor emite un mensaje que percibe el receptor y, posteriormente, ese receptor se convierte en emisor de un nuevo mensaje que captará el antiguo emisor.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txBox="1"/>
          <p:nvPr/>
        </p:nvSpPr>
        <p:spPr>
          <a:xfrm>
            <a:off x="457200" y="765175"/>
            <a:ext cx="8229600" cy="5360987"/>
          </a:xfrm>
          <a:prstGeom prst="rect">
            <a:avLst/>
          </a:prstGeom>
          <a:noFill/>
          <a:ln>
            <a:noFill/>
          </a:ln>
        </p:spPr>
        <p:txBody>
          <a:bodyPr anchorCtr="0" anchor="t" bIns="45700" lIns="91425" spcFirstLastPara="1" rIns="91425" wrap="square" tIns="45700">
            <a:noAutofit/>
          </a:bodyPr>
          <a:lstStyle/>
          <a:p>
            <a:pPr indent="-341312" lvl="0" marL="342900" marR="0" rtl="0" algn="l">
              <a:lnSpc>
                <a:spcPct val="80000"/>
              </a:lnSpc>
              <a:spcBef>
                <a:spcPts val="0"/>
              </a:spcBef>
              <a:spcAft>
                <a:spcPts val="0"/>
              </a:spcAft>
              <a:buClr>
                <a:srgbClr val="000000"/>
              </a:buClr>
              <a:buSzPts val="3200"/>
              <a:buFont typeface="Arial"/>
              <a:buNone/>
            </a:pPr>
            <a:r>
              <a:rPr b="0" i="0" lang="en-US" sz="3200" u="none">
                <a:solidFill>
                  <a:srgbClr val="000000"/>
                </a:solidFill>
                <a:latin typeface="Arial"/>
                <a:ea typeface="Arial"/>
                <a:cs typeface="Arial"/>
                <a:sym typeface="Arial"/>
              </a:rPr>
              <a:t>Algunas aclaraciones:</a:t>
            </a:r>
            <a:endParaRPr/>
          </a:p>
          <a:p>
            <a:pPr indent="-341312" lvl="0" marL="342900" marR="0" rtl="0" algn="l">
              <a:lnSpc>
                <a:spcPct val="80000"/>
              </a:lnSpc>
              <a:spcBef>
                <a:spcPts val="400"/>
              </a:spcBef>
              <a:spcAft>
                <a:spcPts val="0"/>
              </a:spcAft>
              <a:buClr>
                <a:srgbClr val="FF0000"/>
              </a:buClr>
              <a:buSzPts val="2800"/>
              <a:buFont typeface="Arial"/>
              <a:buNone/>
            </a:pPr>
            <a:r>
              <a:rPr b="0" i="0" lang="en-US" sz="2800" u="none">
                <a:solidFill>
                  <a:srgbClr val="FF0000"/>
                </a:solidFill>
                <a:latin typeface="Arial"/>
                <a:ea typeface="Arial"/>
                <a:cs typeface="Arial"/>
                <a:sym typeface="Arial"/>
              </a:rPr>
              <a:t>*</a:t>
            </a:r>
            <a:r>
              <a:rPr b="0" i="0" lang="en-US" sz="1600" u="none">
                <a:solidFill>
                  <a:srgbClr val="000000"/>
                </a:solidFill>
                <a:latin typeface="Arial"/>
                <a:ea typeface="Arial"/>
                <a:cs typeface="Arial"/>
                <a:sym typeface="Arial"/>
              </a:rPr>
              <a:t>Podemos encontrarnos con </a:t>
            </a:r>
            <a:r>
              <a:rPr b="1" i="0" lang="en-US" sz="1600" u="none">
                <a:solidFill>
                  <a:srgbClr val="000000"/>
                </a:solidFill>
                <a:latin typeface="Arial"/>
                <a:ea typeface="Arial"/>
                <a:cs typeface="Arial"/>
                <a:sym typeface="Arial"/>
              </a:rPr>
              <a:t>dos tipos de procesos comunicativos:</a:t>
            </a:r>
            <a:br>
              <a:rPr b="1" i="0" lang="en-US" sz="1600" u="none">
                <a:solidFill>
                  <a:srgbClr val="000000"/>
                </a:solidFill>
                <a:latin typeface="Arial"/>
                <a:ea typeface="Arial"/>
                <a:cs typeface="Arial"/>
                <a:sym typeface="Arial"/>
              </a:rPr>
            </a:br>
            <a:r>
              <a:rPr b="0" i="0" lang="en-US" sz="1600" u="none">
                <a:solidFill>
                  <a:srgbClr val="000000"/>
                </a:solidFill>
                <a:latin typeface="Arial"/>
                <a:ea typeface="Arial"/>
                <a:cs typeface="Arial"/>
                <a:sym typeface="Arial"/>
              </a:rPr>
              <a:t>a. Comunicación</a:t>
            </a:r>
            <a:r>
              <a:rPr b="1" i="0" lang="en-US" sz="1600" u="none">
                <a:solidFill>
                  <a:srgbClr val="000000"/>
                </a:solidFill>
                <a:latin typeface="Arial"/>
                <a:ea typeface="Arial"/>
                <a:cs typeface="Arial"/>
                <a:sym typeface="Arial"/>
              </a:rPr>
              <a:t> unilateral</a:t>
            </a:r>
            <a:r>
              <a:rPr b="0" i="0" lang="en-US" sz="1600" u="none">
                <a:solidFill>
                  <a:srgbClr val="000000"/>
                </a:solidFill>
                <a:latin typeface="Arial"/>
                <a:ea typeface="Arial"/>
                <a:cs typeface="Arial"/>
                <a:sym typeface="Arial"/>
              </a:rPr>
              <a:t>.- Acto en el que un emisor emite un mensaje que el receptor percibe.</a:t>
            </a:r>
            <a:br>
              <a:rPr b="0" i="0" lang="en-US" sz="1600" u="none">
                <a:solidFill>
                  <a:srgbClr val="000000"/>
                </a:solidFill>
                <a:latin typeface="Arial"/>
                <a:ea typeface="Arial"/>
                <a:cs typeface="Arial"/>
                <a:sym typeface="Arial"/>
              </a:rPr>
            </a:br>
            <a:r>
              <a:rPr b="0" i="0" lang="en-US" sz="1600" u="none">
                <a:solidFill>
                  <a:srgbClr val="000000"/>
                </a:solidFill>
                <a:latin typeface="Arial"/>
                <a:ea typeface="Arial"/>
                <a:cs typeface="Arial"/>
                <a:sym typeface="Arial"/>
              </a:rPr>
              <a:t>b. Comunicación </a:t>
            </a:r>
            <a:r>
              <a:rPr b="1" i="0" lang="en-US" sz="1600" u="none">
                <a:solidFill>
                  <a:srgbClr val="000000"/>
                </a:solidFill>
                <a:latin typeface="Arial"/>
                <a:ea typeface="Arial"/>
                <a:cs typeface="Arial"/>
                <a:sym typeface="Arial"/>
              </a:rPr>
              <a:t>bilateral</a:t>
            </a:r>
            <a:r>
              <a:rPr b="0" i="0" lang="en-US" sz="1600" u="none">
                <a:solidFill>
                  <a:srgbClr val="000000"/>
                </a:solidFill>
                <a:latin typeface="Arial"/>
                <a:ea typeface="Arial"/>
                <a:cs typeface="Arial"/>
                <a:sym typeface="Arial"/>
              </a:rPr>
              <a:t>.- Acto en el que un emisor emite un mensaje que percibe el receptor y, posteriormente, ese receptor se convierte en emisor de un nuevo mensaje que captará el antiguo emisor.</a:t>
            </a:r>
            <a:endParaRPr/>
          </a:p>
          <a:p>
            <a:pPr indent="-341312" lvl="0" marL="342900" marR="0" rtl="0" algn="l">
              <a:lnSpc>
                <a:spcPct val="80000"/>
              </a:lnSpc>
              <a:spcBef>
                <a:spcPts val="400"/>
              </a:spcBef>
              <a:spcAft>
                <a:spcPts val="0"/>
              </a:spcAft>
              <a:buClr>
                <a:srgbClr val="FF0000"/>
              </a:buClr>
              <a:buSzPts val="2800"/>
              <a:buFont typeface="Arial"/>
              <a:buNone/>
            </a:pPr>
            <a:r>
              <a:rPr b="0" i="0" lang="en-US" sz="2800" u="none">
                <a:solidFill>
                  <a:srgbClr val="FF0000"/>
                </a:solidFill>
                <a:latin typeface="Arial"/>
                <a:ea typeface="Arial"/>
                <a:cs typeface="Arial"/>
                <a:sym typeface="Arial"/>
              </a:rPr>
              <a:t>* </a:t>
            </a:r>
            <a:r>
              <a:rPr b="1" i="0" lang="en-US" sz="1600" u="none">
                <a:solidFill>
                  <a:srgbClr val="000000"/>
                </a:solidFill>
                <a:latin typeface="Arial"/>
                <a:ea typeface="Arial"/>
                <a:cs typeface="Arial"/>
                <a:sym typeface="Arial"/>
              </a:rPr>
              <a:t>Códigos o sistemas semiológicos:</a:t>
            </a:r>
            <a:endParaRPr/>
          </a:p>
          <a:p>
            <a:pPr indent="-341312" lvl="0" marL="342900" marR="0" rtl="0" algn="l">
              <a:lnSpc>
                <a:spcPct val="80000"/>
              </a:lnSpc>
              <a:spcBef>
                <a:spcPts val="400"/>
              </a:spcBef>
              <a:spcAft>
                <a:spcPts val="0"/>
              </a:spcAft>
              <a:buClr>
                <a:srgbClr val="000000"/>
              </a:buClr>
              <a:buSzPts val="1600"/>
              <a:buFont typeface="Arial"/>
              <a:buNone/>
            </a:pPr>
            <a:r>
              <a:rPr b="1" i="0" lang="en-US" sz="1600" u="none">
                <a:solidFill>
                  <a:srgbClr val="000000"/>
                </a:solidFill>
                <a:latin typeface="Arial"/>
                <a:ea typeface="Arial"/>
                <a:cs typeface="Arial"/>
                <a:sym typeface="Arial"/>
              </a:rPr>
              <a:t>	Los conjuntos de signos relacionados </a:t>
            </a:r>
            <a:r>
              <a:rPr b="0" i="0" lang="en-US" sz="1600" u="none">
                <a:solidFill>
                  <a:srgbClr val="000000"/>
                </a:solidFill>
                <a:latin typeface="Arial"/>
                <a:ea typeface="Arial"/>
                <a:cs typeface="Arial"/>
                <a:sym typeface="Arial"/>
              </a:rPr>
              <a:t>entre sí a través de unas reglas se pueden clasificar desde distintas perspectivas.</a:t>
            </a:r>
            <a:endParaRPr/>
          </a:p>
          <a:p>
            <a:pPr indent="-341312" lvl="0" marL="342900" marR="0" rtl="0" algn="l">
              <a:lnSpc>
                <a:spcPct val="80000"/>
              </a:lnSpc>
              <a:spcBef>
                <a:spcPts val="400"/>
              </a:spcBef>
              <a:spcAft>
                <a:spcPts val="0"/>
              </a:spcAft>
              <a:buClr>
                <a:srgbClr val="000000"/>
              </a:buClr>
              <a:buSzPts val="1600"/>
              <a:buFont typeface="Arial"/>
              <a:buNone/>
            </a:pPr>
            <a:r>
              <a:rPr b="1" i="0" lang="en-US" sz="1600" u="none">
                <a:solidFill>
                  <a:srgbClr val="000000"/>
                </a:solidFill>
                <a:latin typeface="Arial"/>
                <a:ea typeface="Arial"/>
                <a:cs typeface="Arial"/>
                <a:sym typeface="Arial"/>
              </a:rPr>
              <a:t>	- </a:t>
            </a:r>
            <a:r>
              <a:rPr b="0" i="0" lang="en-US" sz="1600" u="none">
                <a:solidFill>
                  <a:srgbClr val="000000"/>
                </a:solidFill>
                <a:latin typeface="Arial"/>
                <a:ea typeface="Arial"/>
                <a:cs typeface="Arial"/>
                <a:sym typeface="Arial"/>
              </a:rPr>
              <a:t>Según el</a:t>
            </a:r>
            <a:r>
              <a:rPr b="1" i="0" lang="en-US" sz="1600" u="none">
                <a:solidFill>
                  <a:srgbClr val="000000"/>
                </a:solidFill>
                <a:latin typeface="Arial"/>
                <a:ea typeface="Arial"/>
                <a:cs typeface="Arial"/>
                <a:sym typeface="Arial"/>
              </a:rPr>
              <a:t> sentido </a:t>
            </a:r>
            <a:r>
              <a:rPr b="0" i="0" lang="en-US" sz="1600" u="none">
                <a:solidFill>
                  <a:srgbClr val="000000"/>
                </a:solidFill>
                <a:latin typeface="Arial"/>
                <a:ea typeface="Arial"/>
                <a:cs typeface="Arial"/>
                <a:sym typeface="Arial"/>
              </a:rPr>
              <a:t>por el que se percibe:</a:t>
            </a:r>
            <a:r>
              <a:rPr b="1" i="0" lang="en-US" sz="1600" u="none">
                <a:solidFill>
                  <a:srgbClr val="000000"/>
                </a:solidFill>
                <a:latin typeface="Arial"/>
                <a:ea typeface="Arial"/>
                <a:cs typeface="Arial"/>
                <a:sym typeface="Arial"/>
              </a:rPr>
              <a:t> visuales( </a:t>
            </a:r>
            <a:r>
              <a:rPr b="0" i="0" lang="en-US" sz="1600" u="none">
                <a:solidFill>
                  <a:srgbClr val="000000"/>
                </a:solidFill>
                <a:latin typeface="Arial"/>
                <a:ea typeface="Arial"/>
                <a:cs typeface="Arial"/>
                <a:sym typeface="Arial"/>
              </a:rPr>
              <a:t>escritura, pintura),;</a:t>
            </a:r>
            <a:r>
              <a:rPr b="1" i="0" lang="en-US" sz="1600" u="none">
                <a:solidFill>
                  <a:srgbClr val="000000"/>
                </a:solidFill>
                <a:latin typeface="Arial"/>
                <a:ea typeface="Arial"/>
                <a:cs typeface="Arial"/>
                <a:sym typeface="Arial"/>
              </a:rPr>
              <a:t> auditivos </a:t>
            </a:r>
            <a:r>
              <a:rPr b="0" i="0" lang="en-US" sz="1600" u="none">
                <a:solidFill>
                  <a:srgbClr val="000000"/>
                </a:solidFill>
                <a:latin typeface="Arial"/>
                <a:ea typeface="Arial"/>
                <a:cs typeface="Arial"/>
                <a:sym typeface="Arial"/>
              </a:rPr>
              <a:t>( lenguaje oral, música);</a:t>
            </a:r>
            <a:r>
              <a:rPr b="1" i="0" lang="en-US" sz="1600" u="none">
                <a:solidFill>
                  <a:srgbClr val="000000"/>
                </a:solidFill>
                <a:latin typeface="Arial"/>
                <a:ea typeface="Arial"/>
                <a:cs typeface="Arial"/>
                <a:sym typeface="Arial"/>
              </a:rPr>
              <a:t> olfativos </a:t>
            </a:r>
            <a:r>
              <a:rPr b="0" i="0" lang="en-US" sz="1600" u="none">
                <a:solidFill>
                  <a:srgbClr val="000000"/>
                </a:solidFill>
                <a:latin typeface="Arial"/>
                <a:ea typeface="Arial"/>
                <a:cs typeface="Arial"/>
                <a:sym typeface="Arial"/>
              </a:rPr>
              <a:t>( perfume</a:t>
            </a:r>
            <a:r>
              <a:rPr b="1" i="0" lang="en-US" sz="1600" u="none">
                <a:solidFill>
                  <a:srgbClr val="000000"/>
                </a:solidFill>
                <a:latin typeface="Arial"/>
                <a:ea typeface="Arial"/>
                <a:cs typeface="Arial"/>
                <a:sym typeface="Arial"/>
              </a:rPr>
              <a:t>); táctiles </a:t>
            </a:r>
            <a:r>
              <a:rPr b="0" i="0" lang="en-US" sz="1600" u="none">
                <a:solidFill>
                  <a:srgbClr val="000000"/>
                </a:solidFill>
                <a:latin typeface="Arial"/>
                <a:ea typeface="Arial"/>
                <a:cs typeface="Arial"/>
                <a:sym typeface="Arial"/>
              </a:rPr>
              <a:t>(caricias, apretón de manos)</a:t>
            </a:r>
            <a:r>
              <a:rPr b="1" i="0" lang="en-US" sz="1600" u="none">
                <a:solidFill>
                  <a:srgbClr val="000000"/>
                </a:solidFill>
                <a:latin typeface="Arial"/>
                <a:ea typeface="Arial"/>
                <a:cs typeface="Arial"/>
                <a:sym typeface="Arial"/>
              </a:rPr>
              <a:t> </a:t>
            </a:r>
            <a:r>
              <a:rPr b="0" i="0" lang="en-US" sz="1600" u="none">
                <a:solidFill>
                  <a:srgbClr val="000000"/>
                </a:solidFill>
                <a:latin typeface="Arial"/>
                <a:ea typeface="Arial"/>
                <a:cs typeface="Arial"/>
                <a:sym typeface="Arial"/>
              </a:rPr>
              <a:t>y</a:t>
            </a:r>
            <a:r>
              <a:rPr b="1" i="0" lang="en-US" sz="1600" u="none">
                <a:solidFill>
                  <a:srgbClr val="000000"/>
                </a:solidFill>
                <a:latin typeface="Arial"/>
                <a:ea typeface="Arial"/>
                <a:cs typeface="Arial"/>
                <a:sym typeface="Arial"/>
              </a:rPr>
              <a:t> gustativos </a:t>
            </a:r>
            <a:r>
              <a:rPr b="0" i="0" lang="en-US" sz="1600" u="none">
                <a:solidFill>
                  <a:srgbClr val="000000"/>
                </a:solidFill>
                <a:latin typeface="Arial"/>
                <a:ea typeface="Arial"/>
                <a:cs typeface="Arial"/>
                <a:sym typeface="Arial"/>
              </a:rPr>
              <a:t>( sabores). Siendo los visuales y auditivos los más abundantes.</a:t>
            </a:r>
            <a:endParaRPr/>
          </a:p>
          <a:p>
            <a:pPr indent="-341312" lvl="0" marL="342900" marR="0" rtl="0" algn="l">
              <a:lnSpc>
                <a:spcPct val="80000"/>
              </a:lnSpc>
              <a:spcBef>
                <a:spcPts val="40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	</a:t>
            </a:r>
            <a:r>
              <a:rPr b="1" i="0" lang="en-US" sz="1600" u="none">
                <a:solidFill>
                  <a:srgbClr val="000000"/>
                </a:solidFill>
                <a:latin typeface="Arial"/>
                <a:ea typeface="Arial"/>
                <a:cs typeface="Arial"/>
                <a:sym typeface="Arial"/>
              </a:rPr>
              <a:t>- Lingüísticos ( </a:t>
            </a:r>
            <a:r>
              <a:rPr b="0" i="0" lang="en-US" sz="1600" u="none">
                <a:solidFill>
                  <a:srgbClr val="000000"/>
                </a:solidFill>
                <a:latin typeface="Arial"/>
                <a:ea typeface="Arial"/>
                <a:cs typeface="Arial"/>
                <a:sym typeface="Arial"/>
              </a:rPr>
              <a:t>lengua oral y los códigos que derivan de ella)</a:t>
            </a:r>
            <a:r>
              <a:rPr b="1" i="0" lang="en-US" sz="1600" u="none">
                <a:solidFill>
                  <a:srgbClr val="000000"/>
                </a:solidFill>
                <a:latin typeface="Arial"/>
                <a:ea typeface="Arial"/>
                <a:cs typeface="Arial"/>
                <a:sym typeface="Arial"/>
              </a:rPr>
              <a:t> y no lingüísticos (</a:t>
            </a:r>
            <a:r>
              <a:rPr b="0" i="0" lang="en-US" sz="1600" u="none">
                <a:solidFill>
                  <a:srgbClr val="000000"/>
                </a:solidFill>
                <a:latin typeface="Arial"/>
                <a:ea typeface="Arial"/>
                <a:cs typeface="Arial"/>
                <a:sym typeface="Arial"/>
              </a:rPr>
              <a:t>códigos no lingüísticos : numéricos, gráficos…)</a:t>
            </a:r>
            <a:endParaRPr/>
          </a:p>
          <a:p>
            <a:pPr indent="-341312" lvl="0" marL="342900" marR="0" rtl="0" algn="l">
              <a:lnSpc>
                <a:spcPct val="80000"/>
              </a:lnSpc>
              <a:spcBef>
                <a:spcPts val="400"/>
              </a:spcBef>
              <a:spcAft>
                <a:spcPts val="0"/>
              </a:spcAft>
              <a:buClr>
                <a:srgbClr val="FF0000"/>
              </a:buClr>
              <a:buSzPts val="2800"/>
              <a:buFont typeface="Arial"/>
              <a:buNone/>
            </a:pPr>
            <a:r>
              <a:rPr b="0" i="0" lang="en-US" sz="2800" u="none">
                <a:solidFill>
                  <a:srgbClr val="FF0000"/>
                </a:solidFill>
                <a:latin typeface="Arial"/>
                <a:ea typeface="Arial"/>
                <a:cs typeface="Arial"/>
                <a:sym typeface="Arial"/>
              </a:rPr>
              <a:t>*</a:t>
            </a:r>
            <a:r>
              <a:rPr b="1" i="0" lang="en-US" sz="1600" u="none">
                <a:solidFill>
                  <a:srgbClr val="000000"/>
                </a:solidFill>
                <a:latin typeface="Arial"/>
                <a:ea typeface="Arial"/>
                <a:cs typeface="Arial"/>
                <a:sym typeface="Arial"/>
              </a:rPr>
              <a:t>Lenguaje verbal y no verbal:</a:t>
            </a:r>
            <a:endParaRPr/>
          </a:p>
          <a:p>
            <a:pPr indent="-341312" lvl="0" marL="342900" marR="0" rtl="0" algn="l">
              <a:lnSpc>
                <a:spcPct val="80000"/>
              </a:lnSpc>
              <a:spcBef>
                <a:spcPts val="40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	- </a:t>
            </a:r>
            <a:r>
              <a:rPr b="1" i="0" lang="en-US" sz="1600" u="none">
                <a:solidFill>
                  <a:srgbClr val="000000"/>
                </a:solidFill>
                <a:latin typeface="Arial"/>
                <a:ea typeface="Arial"/>
                <a:cs typeface="Arial"/>
                <a:sym typeface="Arial"/>
              </a:rPr>
              <a:t>Verbal:</a:t>
            </a:r>
            <a:r>
              <a:rPr b="0" i="0" lang="en-US" sz="1600" u="none">
                <a:solidFill>
                  <a:srgbClr val="000000"/>
                </a:solidFill>
                <a:latin typeface="Arial"/>
                <a:ea typeface="Arial"/>
                <a:cs typeface="Arial"/>
                <a:sym typeface="Arial"/>
              </a:rPr>
              <a:t> utiliza la palabra para comunicar y es la forma de expresión más completa.</a:t>
            </a:r>
            <a:endParaRPr/>
          </a:p>
          <a:p>
            <a:pPr indent="-341312" lvl="0" marL="342900" marR="0" rtl="0" algn="l">
              <a:lnSpc>
                <a:spcPct val="80000"/>
              </a:lnSpc>
              <a:spcBef>
                <a:spcPts val="40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	- </a:t>
            </a:r>
            <a:r>
              <a:rPr b="1" i="0" lang="en-US" sz="1600" u="none">
                <a:solidFill>
                  <a:srgbClr val="000000"/>
                </a:solidFill>
                <a:latin typeface="Arial"/>
                <a:ea typeface="Arial"/>
                <a:cs typeface="Arial"/>
                <a:sym typeface="Arial"/>
              </a:rPr>
              <a:t>No verbal: </a:t>
            </a:r>
            <a:r>
              <a:rPr b="0" i="0" lang="en-US" sz="1600" u="none">
                <a:solidFill>
                  <a:srgbClr val="000000"/>
                </a:solidFill>
                <a:latin typeface="Arial"/>
                <a:ea typeface="Arial"/>
                <a:cs typeface="Arial"/>
                <a:sym typeface="Arial"/>
              </a:rPr>
              <a:t>lenguajes</a:t>
            </a:r>
            <a:r>
              <a:rPr b="1" i="0" lang="en-US" sz="1600" u="none">
                <a:solidFill>
                  <a:srgbClr val="000000"/>
                </a:solidFill>
                <a:latin typeface="Arial"/>
                <a:ea typeface="Arial"/>
                <a:cs typeface="Arial"/>
                <a:sym typeface="Arial"/>
              </a:rPr>
              <a:t> </a:t>
            </a:r>
            <a:r>
              <a:rPr b="0" i="0" lang="en-US" sz="1600" u="none">
                <a:solidFill>
                  <a:srgbClr val="000000"/>
                </a:solidFill>
                <a:latin typeface="Arial"/>
                <a:ea typeface="Arial"/>
                <a:cs typeface="Arial"/>
                <a:sym typeface="Arial"/>
              </a:rPr>
              <a:t>que no emplean la palabra sino otros signos: pictogramas, iconos, dibujos, números, fotografías, gestos, sonidos</a:t>
            </a:r>
            <a:endParaRPr/>
          </a:p>
          <a:p>
            <a:pPr indent="0" lvl="0" marL="0" marR="0" rtl="0" algn="l">
              <a:lnSpc>
                <a:spcPct val="100000"/>
              </a:lnSpc>
              <a:spcBef>
                <a:spcPts val="0"/>
              </a:spcBef>
              <a:spcAft>
                <a:spcPts val="0"/>
              </a:spcAft>
              <a:buNone/>
            </a:pPr>
            <a:r>
              <a:t/>
            </a:r>
            <a:endParaRPr b="0" i="0" sz="1600" u="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4"/>
          <p:cNvSpPr txBox="1"/>
          <p:nvPr/>
        </p:nvSpPr>
        <p:spPr>
          <a:xfrm>
            <a:off x="2081400" y="1247275"/>
            <a:ext cx="5110500" cy="4035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sz="2400">
                <a:solidFill>
                  <a:schemeClr val="dk1"/>
                </a:solidFill>
              </a:rPr>
              <a:t>Ejercicios</a:t>
            </a:r>
            <a:endParaRPr b="1" sz="24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en-US" sz="2400">
                <a:solidFill>
                  <a:srgbClr val="FF0000"/>
                </a:solidFill>
              </a:rPr>
              <a:t>Ejercicio 1, página 10.</a:t>
            </a:r>
            <a:endParaRPr b="1" sz="2400">
              <a:solidFill>
                <a:srgbClr val="FF0000"/>
              </a:solidFill>
            </a:endParaRPr>
          </a:p>
          <a:p>
            <a:pPr indent="0" lvl="0" marL="0" marR="0" rtl="0" algn="l">
              <a:lnSpc>
                <a:spcPct val="100000"/>
              </a:lnSpc>
              <a:spcBef>
                <a:spcPts val="0"/>
              </a:spcBef>
              <a:spcAft>
                <a:spcPts val="0"/>
              </a:spcAft>
              <a:buClr>
                <a:srgbClr val="000000"/>
              </a:buClr>
              <a:buSzPts val="1400"/>
              <a:buFont typeface="Arial"/>
              <a:buNone/>
            </a:pPr>
            <a:r>
              <a:rPr b="1" lang="en-US" sz="2400">
                <a:solidFill>
                  <a:srgbClr val="FF0000"/>
                </a:solidFill>
              </a:rPr>
              <a:t>Ejercicio 3, página 12.</a:t>
            </a:r>
            <a:endParaRPr b="1" sz="2400">
              <a:solidFill>
                <a:srgbClr val="FF0000"/>
              </a:solidFill>
            </a:endParaRPr>
          </a:p>
          <a:p>
            <a:pPr indent="0" lvl="0" marL="0" marR="0" rtl="0" algn="l">
              <a:lnSpc>
                <a:spcPct val="100000"/>
              </a:lnSpc>
              <a:spcBef>
                <a:spcPts val="0"/>
              </a:spcBef>
              <a:spcAft>
                <a:spcPts val="0"/>
              </a:spcAft>
              <a:buClr>
                <a:srgbClr val="000000"/>
              </a:buClr>
              <a:buSzPts val="1400"/>
              <a:buFont typeface="Arial"/>
              <a:buNone/>
            </a:pPr>
            <a:r>
              <a:rPr b="1" lang="en-US" sz="2400">
                <a:solidFill>
                  <a:srgbClr val="FF0000"/>
                </a:solidFill>
              </a:rPr>
              <a:t>Ejercicio 4, página 12.</a:t>
            </a:r>
            <a:endParaRPr b="1" sz="2400">
              <a:solidFill>
                <a:srgbClr val="FF0000"/>
              </a:solidFill>
            </a:endParaRPr>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rPr b="1" lang="en-US" sz="2400"/>
              <a:t>Puedes completar el trabajo con:</a:t>
            </a:r>
            <a:endParaRPr b="1" sz="2400"/>
          </a:p>
          <a:p>
            <a:pPr indent="0" lvl="0" marL="0" marR="0" rtl="0" algn="l">
              <a:lnSpc>
                <a:spcPct val="100000"/>
              </a:lnSpc>
              <a:spcBef>
                <a:spcPts val="0"/>
              </a:spcBef>
              <a:spcAft>
                <a:spcPts val="0"/>
              </a:spcAft>
              <a:buClr>
                <a:srgbClr val="000000"/>
              </a:buClr>
              <a:buSzPts val="1400"/>
              <a:buFont typeface="Arial"/>
              <a:buNone/>
            </a:pPr>
            <a:r>
              <a:rPr lang="en-US" sz="2400">
                <a:solidFill>
                  <a:srgbClr val="FF0000"/>
                </a:solidFill>
              </a:rPr>
              <a:t>3 pág 17 en  la edición actual</a:t>
            </a:r>
            <a:br>
              <a:rPr b="1" i="0" lang="en-US" sz="2400" u="none">
                <a:solidFill>
                  <a:srgbClr val="000000"/>
                </a:solidFill>
                <a:latin typeface="Arial"/>
                <a:ea typeface="Arial"/>
                <a:cs typeface="Arial"/>
                <a:sym typeface="Arial"/>
              </a:rPr>
            </a:br>
            <a:br>
              <a:rPr b="1" i="0" lang="en-US" sz="1400" u="none">
                <a:solidFill>
                  <a:srgbClr val="000000"/>
                </a:solidFill>
                <a:latin typeface="Arial"/>
                <a:ea typeface="Arial"/>
                <a:cs typeface="Arial"/>
                <a:sym typeface="Arial"/>
              </a:rPr>
            </a:br>
            <a:br>
              <a:rPr b="1" i="0" lang="en-US" sz="1400" u="none">
                <a:solidFill>
                  <a:srgbClr val="000000"/>
                </a:solidFill>
                <a:latin typeface="Arial"/>
                <a:ea typeface="Arial"/>
                <a:cs typeface="Arial"/>
                <a:sym typeface="Arial"/>
              </a:rPr>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a:solidFill>
                  <a:srgbClr val="000000"/>
                </a:solidFill>
                <a:latin typeface="Arial"/>
                <a:ea typeface="Arial"/>
                <a:cs typeface="Arial"/>
                <a:sym typeface="Arial"/>
              </a:rPr>
              <a:t>2-LAS FUNCIONES DEL LENGUAJE.</a:t>
            </a:r>
            <a:endParaRPr/>
          </a:p>
        </p:txBody>
      </p:sp>
      <p:sp>
        <p:nvSpPr>
          <p:cNvPr id="97" name="Google Shape;97;p5"/>
          <p:cNvSpPr txBox="1"/>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1312" lvl="0" marL="341312" marR="0" rtl="0" algn="l">
              <a:lnSpc>
                <a:spcPct val="100000"/>
              </a:lnSpc>
              <a:spcBef>
                <a:spcPts val="0"/>
              </a:spcBef>
              <a:spcAft>
                <a:spcPts val="0"/>
              </a:spcAft>
              <a:buClr>
                <a:srgbClr val="000000"/>
              </a:buClr>
              <a:buSzPts val="2000"/>
              <a:buFont typeface="Arial"/>
              <a:buChar char="•"/>
            </a:pPr>
            <a:r>
              <a:rPr b="0" i="0" lang="en-US" sz="2000" u="none">
                <a:solidFill>
                  <a:srgbClr val="000000"/>
                </a:solidFill>
                <a:latin typeface="Arial"/>
                <a:ea typeface="Arial"/>
                <a:cs typeface="Arial"/>
                <a:sym typeface="Arial"/>
              </a:rPr>
              <a:t>Al establecer cualquier proceso de comunicación nuestra intención principal es </a:t>
            </a:r>
            <a:r>
              <a:rPr b="1" i="0" lang="en-US" sz="2000" u="none">
                <a:solidFill>
                  <a:srgbClr val="000000"/>
                </a:solidFill>
                <a:latin typeface="Arial"/>
                <a:ea typeface="Arial"/>
                <a:cs typeface="Arial"/>
                <a:sym typeface="Arial"/>
              </a:rPr>
              <a:t>comunicar</a:t>
            </a:r>
            <a:r>
              <a:rPr b="0" i="0" lang="en-US" sz="2000" u="none">
                <a:solidFill>
                  <a:srgbClr val="000000"/>
                </a:solidFill>
                <a:latin typeface="Arial"/>
                <a:ea typeface="Arial"/>
                <a:cs typeface="Arial"/>
                <a:sym typeface="Arial"/>
              </a:rPr>
              <a:t> un determinado contenido a un receptor, pero aparte de esa función primordial, el lenguaje puede ser usado para desempeñar </a:t>
            </a:r>
            <a:r>
              <a:rPr b="1" i="0" lang="en-US" sz="2000" u="none">
                <a:solidFill>
                  <a:srgbClr val="000000"/>
                </a:solidFill>
                <a:latin typeface="Arial"/>
                <a:ea typeface="Arial"/>
                <a:cs typeface="Arial"/>
                <a:sym typeface="Arial"/>
              </a:rPr>
              <a:t>muchas otras funciones</a:t>
            </a:r>
            <a:r>
              <a:rPr b="0" i="0" lang="en-US" sz="2000" u="none">
                <a:solidFill>
                  <a:srgbClr val="000000"/>
                </a:solidFill>
                <a:latin typeface="Arial"/>
                <a:ea typeface="Arial"/>
                <a:cs typeface="Arial"/>
                <a:sym typeface="Arial"/>
              </a:rPr>
              <a:t>, como estableció </a:t>
            </a:r>
            <a:r>
              <a:rPr b="1" i="0" lang="en-US" sz="2000" u="none">
                <a:solidFill>
                  <a:srgbClr val="000000"/>
                </a:solidFill>
                <a:latin typeface="Arial"/>
                <a:ea typeface="Arial"/>
                <a:cs typeface="Arial"/>
                <a:sym typeface="Arial"/>
              </a:rPr>
              <a:t>Roman Jakobson</a:t>
            </a:r>
            <a:r>
              <a:rPr b="0" i="0" lang="en-US" sz="2000" u="none">
                <a:solidFill>
                  <a:srgbClr val="000000"/>
                </a:solidFill>
                <a:latin typeface="Arial"/>
                <a:ea typeface="Arial"/>
                <a:cs typeface="Arial"/>
                <a:sym typeface="Arial"/>
              </a:rPr>
              <a:t> en la década de los 60. </a:t>
            </a:r>
            <a:endParaRPr/>
          </a:p>
          <a:p>
            <a:pPr indent="-341312" lvl="0" marL="341312" marR="0" rtl="0" algn="l">
              <a:lnSpc>
                <a:spcPct val="100000"/>
              </a:lnSpc>
              <a:spcBef>
                <a:spcPts val="500"/>
              </a:spcBef>
              <a:spcAft>
                <a:spcPts val="0"/>
              </a:spcAft>
              <a:buClr>
                <a:schemeClr val="lt1"/>
              </a:buClr>
              <a:buSzPts val="2000"/>
              <a:buFont typeface="Arial"/>
              <a:buNone/>
            </a:pPr>
            <a:r>
              <a:t/>
            </a:r>
            <a:endParaRPr b="0" i="0" sz="2000" u="none">
              <a:solidFill>
                <a:srgbClr val="000000"/>
              </a:solidFill>
              <a:latin typeface="Arial"/>
              <a:ea typeface="Arial"/>
              <a:cs typeface="Arial"/>
              <a:sym typeface="Arial"/>
            </a:endParaRPr>
          </a:p>
          <a:p>
            <a:pPr indent="-341312" lvl="0" marL="341312" marR="0" rtl="0" algn="l">
              <a:lnSpc>
                <a:spcPct val="100000"/>
              </a:lnSpc>
              <a:spcBef>
                <a:spcPts val="500"/>
              </a:spcBef>
              <a:spcAft>
                <a:spcPts val="0"/>
              </a:spcAft>
              <a:buClr>
                <a:srgbClr val="000000"/>
              </a:buClr>
              <a:buSzPts val="2000"/>
              <a:buFont typeface="Arial"/>
              <a:buChar char="•"/>
            </a:pPr>
            <a:r>
              <a:rPr b="0" i="0" lang="en-US" sz="2000" u="none">
                <a:solidFill>
                  <a:srgbClr val="000000"/>
                </a:solidFill>
                <a:latin typeface="Arial"/>
                <a:ea typeface="Arial"/>
                <a:cs typeface="Arial"/>
                <a:sym typeface="Arial"/>
              </a:rPr>
              <a:t>Jakobson termina la exposición de su teoría recordando que la </a:t>
            </a:r>
            <a:r>
              <a:rPr b="1" i="0" lang="en-US" sz="2000" u="none">
                <a:solidFill>
                  <a:srgbClr val="000000"/>
                </a:solidFill>
                <a:latin typeface="Arial"/>
                <a:ea typeface="Arial"/>
                <a:cs typeface="Arial"/>
                <a:sym typeface="Arial"/>
              </a:rPr>
              <a:t>función principal del lenguaje es la de comunicar </a:t>
            </a:r>
            <a:r>
              <a:rPr b="0" i="0" lang="en-US" sz="2000" u="none">
                <a:solidFill>
                  <a:srgbClr val="000000"/>
                </a:solidFill>
                <a:latin typeface="Arial"/>
                <a:ea typeface="Arial"/>
                <a:cs typeface="Arial"/>
                <a:sym typeface="Arial"/>
              </a:rPr>
              <a:t>y que los actos comunicativos no tienen por qué manifestar </a:t>
            </a:r>
            <a:r>
              <a:rPr b="1" i="0" lang="en-US" sz="2000" u="none">
                <a:solidFill>
                  <a:srgbClr val="000000"/>
                </a:solidFill>
                <a:latin typeface="Arial"/>
                <a:ea typeface="Arial"/>
                <a:cs typeface="Arial"/>
                <a:sym typeface="Arial"/>
              </a:rPr>
              <a:t>una única función</a:t>
            </a:r>
            <a:r>
              <a:rPr b="0" i="0" lang="en-US" sz="2000" u="none">
                <a:solidFill>
                  <a:srgbClr val="000000"/>
                </a:solidFill>
                <a:latin typeface="Arial"/>
                <a:ea typeface="Arial"/>
                <a:cs typeface="Arial"/>
                <a:sym typeface="Arial"/>
              </a:rPr>
              <a:t>, sino que lo normal es que aparezcan varias mezcladas, aunque en cada caso pueda predominar una sobre las otras.</a:t>
            </a:r>
            <a:endParaRPr/>
          </a:p>
          <a:p>
            <a:pPr indent="-341312" lvl="0" marL="341312" marR="0" rtl="0" algn="l">
              <a:lnSpc>
                <a:spcPct val="100000"/>
              </a:lnSpc>
              <a:spcBef>
                <a:spcPts val="500"/>
              </a:spcBef>
              <a:spcAft>
                <a:spcPts val="0"/>
              </a:spcAft>
              <a:buClr>
                <a:schemeClr val="lt1"/>
              </a:buClr>
              <a:buSzPts val="2000"/>
              <a:buFont typeface="Arial"/>
              <a:buNone/>
            </a:pPr>
            <a:r>
              <a:t/>
            </a:r>
            <a:endParaRPr b="0" i="0" sz="2000" u="none">
              <a:solidFill>
                <a:srgbClr val="000000"/>
              </a:solidFill>
              <a:latin typeface="Arial"/>
              <a:ea typeface="Arial"/>
              <a:cs typeface="Arial"/>
              <a:sym typeface="Arial"/>
            </a:endParaRPr>
          </a:p>
          <a:p>
            <a:pPr indent="-341312" lvl="0" marL="341312" marR="0" rtl="0" algn="l">
              <a:lnSpc>
                <a:spcPct val="100000"/>
              </a:lnSpc>
              <a:spcBef>
                <a:spcPts val="500"/>
              </a:spcBef>
              <a:spcAft>
                <a:spcPts val="0"/>
              </a:spcAft>
              <a:buClr>
                <a:srgbClr val="000000"/>
              </a:buClr>
              <a:buSzPts val="2000"/>
              <a:buFont typeface="Arial"/>
              <a:buChar char="•"/>
            </a:pPr>
            <a:r>
              <a:rPr b="0" i="0" lang="en-US" sz="2000" u="none">
                <a:solidFill>
                  <a:srgbClr val="000000"/>
                </a:solidFill>
                <a:latin typeface="Arial"/>
                <a:ea typeface="Arial"/>
                <a:cs typeface="Arial"/>
                <a:sym typeface="Arial"/>
              </a:rPr>
              <a:t>Vamos a intentar verlo a través de un </a:t>
            </a:r>
            <a:r>
              <a:rPr b="1" i="0" lang="en-US" sz="2000" u="none">
                <a:solidFill>
                  <a:srgbClr val="000000"/>
                </a:solidFill>
                <a:latin typeface="Arial"/>
                <a:ea typeface="Arial"/>
                <a:cs typeface="Arial"/>
                <a:sym typeface="Arial"/>
              </a:rPr>
              <a:t>esquema</a:t>
            </a:r>
            <a:r>
              <a:rPr b="0" i="0" lang="en-US" sz="2000" u="non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2000" u="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nvSpPr>
        <p:spPr>
          <a:xfrm>
            <a:off x="323850" y="333375"/>
            <a:ext cx="8229600" cy="3603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 LAS FUNCIONES DEL LENGUAJE.-</a:t>
            </a:r>
            <a:br>
              <a:rPr b="1" i="0" lang="en-US" sz="1400" u="none">
                <a:solidFill>
                  <a:srgbClr val="000000"/>
                </a:solidFill>
                <a:latin typeface="Arial"/>
                <a:ea typeface="Arial"/>
                <a:cs typeface="Arial"/>
                <a:sym typeface="Arial"/>
              </a:rPr>
            </a:br>
            <a:endParaRPr/>
          </a:p>
        </p:txBody>
      </p:sp>
      <p:sp>
        <p:nvSpPr>
          <p:cNvPr id="103" name="Google Shape;103;p6"/>
          <p:cNvSpPr txBox="1"/>
          <p:nvPr/>
        </p:nvSpPr>
        <p:spPr>
          <a:xfrm>
            <a:off x="539750" y="1700212"/>
            <a:ext cx="8229600" cy="4525962"/>
          </a:xfrm>
          <a:prstGeom prst="rect">
            <a:avLst/>
          </a:prstGeom>
          <a:noFill/>
          <a:ln>
            <a:noFill/>
          </a:ln>
        </p:spPr>
        <p:txBody>
          <a:bodyPr anchorCtr="0" anchor="t" bIns="45700" lIns="91425" spcFirstLastPara="1" rIns="91425" wrap="square" tIns="45700">
            <a:noAutofit/>
          </a:bodyPr>
          <a:lstStyle/>
          <a:p>
            <a:pPr indent="-341312" lvl="0" marL="342900" marR="0" rtl="0" algn="l">
              <a:lnSpc>
                <a:spcPct val="100000"/>
              </a:lnSpc>
              <a:spcBef>
                <a:spcPts val="0"/>
              </a:spcBef>
              <a:spcAft>
                <a:spcPts val="0"/>
              </a:spcAft>
              <a:buClr>
                <a:srgbClr val="000000"/>
              </a:buClr>
              <a:buSzPts val="3200"/>
              <a:buFont typeface="Arial"/>
              <a:buNone/>
            </a:pPr>
            <a:r>
              <a:rPr b="0" i="0" lang="en-US" sz="3200" u="none">
                <a:solidFill>
                  <a:srgbClr val="000000"/>
                </a:solidFill>
                <a:latin typeface="Arial"/>
                <a:ea typeface="Arial"/>
                <a:cs typeface="Arial"/>
                <a:sym typeface="Arial"/>
              </a:rPr>
              <a:t>	</a:t>
            </a:r>
            <a:endParaRPr/>
          </a:p>
        </p:txBody>
      </p:sp>
      <p:pic>
        <p:nvPicPr>
          <p:cNvPr id="104" name="Google Shape;104;p6"/>
          <p:cNvPicPr preferRelativeResize="0"/>
          <p:nvPr/>
        </p:nvPicPr>
        <p:blipFill rotWithShape="1">
          <a:blip r:embed="rId3">
            <a:alphaModFix/>
          </a:blip>
          <a:srcRect b="0" l="0" r="0" t="0"/>
          <a:stretch/>
        </p:blipFill>
        <p:spPr>
          <a:xfrm>
            <a:off x="169862" y="717550"/>
            <a:ext cx="8383587" cy="57134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nvSpPr>
        <p:spPr>
          <a:xfrm>
            <a:off x="395287" y="549275"/>
            <a:ext cx="8229600" cy="5903912"/>
          </a:xfrm>
          <a:prstGeom prst="rect">
            <a:avLst/>
          </a:prstGeom>
          <a:noFill/>
          <a:ln>
            <a:noFill/>
          </a:ln>
        </p:spPr>
        <p:txBody>
          <a:bodyPr anchorCtr="0" anchor="t" bIns="45700" lIns="91425" spcFirstLastPara="1" rIns="91425" wrap="square" tIns="45700">
            <a:noAutofit/>
          </a:bodyPr>
          <a:lstStyle/>
          <a:p>
            <a:pPr indent="-341312" lvl="0" marL="342900" marR="0" rtl="0" algn="ctr">
              <a:lnSpc>
                <a:spcPct val="100000"/>
              </a:lnSpc>
              <a:spcBef>
                <a:spcPts val="0"/>
              </a:spcBef>
              <a:spcAft>
                <a:spcPts val="0"/>
              </a:spcAft>
              <a:buClr>
                <a:srgbClr val="000000"/>
              </a:buClr>
              <a:buSzPts val="2400"/>
              <a:buFont typeface="Arial"/>
              <a:buNone/>
            </a:pPr>
            <a:r>
              <a:rPr b="0" i="0" lang="en-US" sz="2400" u="none">
                <a:solidFill>
                  <a:srgbClr val="000000"/>
                </a:solidFill>
                <a:latin typeface="Arial"/>
                <a:ea typeface="Arial"/>
                <a:cs typeface="Arial"/>
                <a:sym typeface="Arial"/>
              </a:rPr>
              <a:t>Vamos a analizar, con un poco de imaginación, la </a:t>
            </a:r>
            <a:endParaRPr/>
          </a:p>
          <a:p>
            <a:pPr indent="-341312" lvl="0" marL="342900" marR="0" rtl="0" algn="ctr">
              <a:lnSpc>
                <a:spcPct val="100000"/>
              </a:lnSpc>
              <a:spcBef>
                <a:spcPts val="500"/>
              </a:spcBef>
              <a:spcAft>
                <a:spcPts val="0"/>
              </a:spcAft>
              <a:buClr>
                <a:srgbClr val="000000"/>
              </a:buClr>
              <a:buSzPts val="2000"/>
              <a:buFont typeface="Arial"/>
              <a:buNone/>
            </a:pPr>
            <a:r>
              <a:rPr b="1" i="0" lang="en-US" sz="2000" u="none">
                <a:solidFill>
                  <a:srgbClr val="000000"/>
                </a:solidFill>
                <a:latin typeface="Arial"/>
                <a:ea typeface="Arial"/>
                <a:cs typeface="Arial"/>
                <a:sym typeface="Arial"/>
              </a:rPr>
              <a:t>SITUACIÓN COMUNICATIVA </a:t>
            </a:r>
            <a:r>
              <a:rPr b="0" i="0" lang="en-US" sz="2000" u="none">
                <a:solidFill>
                  <a:srgbClr val="000000"/>
                </a:solidFill>
                <a:latin typeface="Arial"/>
                <a:ea typeface="Arial"/>
                <a:cs typeface="Arial"/>
                <a:sym typeface="Arial"/>
              </a:rPr>
              <a:t>que representa la fotografía,</a:t>
            </a:r>
            <a:endParaRPr/>
          </a:p>
          <a:p>
            <a:pPr indent="-341312" lvl="0" marL="342900" marR="0" rtl="0" algn="ctr">
              <a:lnSpc>
                <a:spcPct val="100000"/>
              </a:lnSpc>
              <a:spcBef>
                <a:spcPts val="500"/>
              </a:spcBef>
              <a:spcAft>
                <a:spcPts val="0"/>
              </a:spcAft>
              <a:buClr>
                <a:schemeClr val="lt1"/>
              </a:buClr>
              <a:buSzPts val="2000"/>
              <a:buFont typeface="Arial"/>
              <a:buNone/>
            </a:pPr>
            <a:r>
              <a:t/>
            </a:r>
            <a:endParaRPr b="0" i="0" sz="2000" u="none">
              <a:solidFill>
                <a:srgbClr val="000000"/>
              </a:solidFill>
              <a:latin typeface="Arial"/>
              <a:ea typeface="Arial"/>
              <a:cs typeface="Arial"/>
              <a:sym typeface="Arial"/>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Javier, el chico de la imagen, recibe una llamada mientras se dirige a casa. Es de noche y está algo cansado </a:t>
            </a:r>
            <a:r>
              <a:rPr b="1" i="0" lang="en-US" sz="1800" u="none">
                <a:solidFill>
                  <a:srgbClr val="000000"/>
                </a:solidFill>
                <a:latin typeface="Arial"/>
                <a:ea typeface="Arial"/>
                <a:cs typeface="Arial"/>
                <a:sym typeface="Arial"/>
              </a:rPr>
              <a:t>(contexto o situación</a:t>
            </a:r>
            <a:r>
              <a:rPr b="0" i="0" lang="en-US" sz="1800" u="none">
                <a:solidFill>
                  <a:srgbClr val="000000"/>
                </a:solidFill>
                <a:latin typeface="Arial"/>
                <a:ea typeface="Arial"/>
                <a:cs typeface="Arial"/>
                <a:sym typeface="Arial"/>
              </a:rPr>
              <a:t>). La llamada es de un amigo  </a:t>
            </a:r>
            <a:r>
              <a:rPr b="1" i="0" lang="en-US" sz="1800" u="none">
                <a:solidFill>
                  <a:srgbClr val="000000"/>
                </a:solidFill>
                <a:latin typeface="Arial"/>
                <a:ea typeface="Arial"/>
                <a:cs typeface="Arial"/>
                <a:sym typeface="Arial"/>
              </a:rPr>
              <a:t>(emisor)</a:t>
            </a:r>
            <a:r>
              <a:rPr b="0" i="0" lang="en-US" sz="1800" u="none">
                <a:solidFill>
                  <a:srgbClr val="000000"/>
                </a:solidFill>
                <a:latin typeface="Arial"/>
                <a:ea typeface="Arial"/>
                <a:cs typeface="Arial"/>
                <a:sym typeface="Arial"/>
              </a:rPr>
              <a:t> el cual le cuenta que ha comprado entradas para el próximo partido de su equipo favorito (</a:t>
            </a:r>
            <a:r>
              <a:rPr b="1" i="0" lang="en-US" sz="1800" u="none">
                <a:solidFill>
                  <a:srgbClr val="000000"/>
                </a:solidFill>
                <a:latin typeface="Arial"/>
                <a:ea typeface="Arial"/>
                <a:cs typeface="Arial"/>
                <a:sym typeface="Arial"/>
              </a:rPr>
              <a:t>mensaje).</a:t>
            </a:r>
            <a:r>
              <a:rPr b="0" i="0" lang="en-US" sz="1800" u="none">
                <a:solidFill>
                  <a:srgbClr val="000000"/>
                </a:solidFill>
                <a:latin typeface="Arial"/>
                <a:ea typeface="Arial"/>
                <a:cs typeface="Arial"/>
                <a:sym typeface="Arial"/>
              </a:rPr>
              <a:t>  </a:t>
            </a:r>
            <a:endParaRPr/>
          </a:p>
          <a:p>
            <a:pPr indent="-341312" lvl="0" marL="342900" marR="0" rtl="0" algn="l">
              <a:lnSpc>
                <a:spcPct val="10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Javier </a:t>
            </a:r>
            <a:r>
              <a:rPr b="1" i="0" lang="en-US" sz="1800" u="none">
                <a:solidFill>
                  <a:srgbClr val="000000"/>
                </a:solidFill>
                <a:latin typeface="Arial"/>
                <a:ea typeface="Arial"/>
                <a:cs typeface="Arial"/>
                <a:sym typeface="Arial"/>
              </a:rPr>
              <a:t>(receptor)</a:t>
            </a:r>
            <a:r>
              <a:rPr b="0" i="0" lang="en-US" sz="1800" u="none">
                <a:solidFill>
                  <a:srgbClr val="000000"/>
                </a:solidFill>
                <a:latin typeface="Arial"/>
                <a:ea typeface="Arial"/>
                <a:cs typeface="Arial"/>
                <a:sym typeface="Arial"/>
              </a:rPr>
              <a:t> escucha atentamente las palabras de su amigo </a:t>
            </a:r>
            <a:r>
              <a:rPr b="1" i="0" lang="en-US" sz="1800" u="none">
                <a:solidFill>
                  <a:srgbClr val="000000"/>
                </a:solidFill>
                <a:latin typeface="Arial"/>
                <a:ea typeface="Arial"/>
                <a:cs typeface="Arial"/>
                <a:sym typeface="Arial"/>
              </a:rPr>
              <a:t>(código verbal)</a:t>
            </a:r>
            <a:r>
              <a:rPr b="0" i="0" lang="en-US" sz="1800" u="none">
                <a:solidFill>
                  <a:srgbClr val="000000"/>
                </a:solidFill>
                <a:latin typeface="Arial"/>
                <a:ea typeface="Arial"/>
                <a:cs typeface="Arial"/>
                <a:sym typeface="Arial"/>
              </a:rPr>
              <a:t> a través del móvil (</a:t>
            </a:r>
            <a:r>
              <a:rPr b="1" i="0" lang="en-US" sz="1800" u="none">
                <a:solidFill>
                  <a:srgbClr val="000000"/>
                </a:solidFill>
                <a:latin typeface="Arial"/>
                <a:ea typeface="Arial"/>
                <a:cs typeface="Arial"/>
                <a:sym typeface="Arial"/>
              </a:rPr>
              <a:t>canal),</a:t>
            </a:r>
            <a:r>
              <a:rPr b="0" i="0" lang="en-US" sz="1800" u="none">
                <a:solidFill>
                  <a:srgbClr val="000000"/>
                </a:solidFill>
                <a:latin typeface="Arial"/>
                <a:ea typeface="Arial"/>
                <a:cs typeface="Arial"/>
                <a:sym typeface="Arial"/>
              </a:rPr>
              <a:t> pero su cansancio le impide mostrar alegría (</a:t>
            </a:r>
            <a:r>
              <a:rPr b="1" i="0" lang="en-US" sz="1800" u="none">
                <a:solidFill>
                  <a:srgbClr val="000000"/>
                </a:solidFill>
                <a:latin typeface="Arial"/>
                <a:ea typeface="Arial"/>
                <a:cs typeface="Arial"/>
                <a:sym typeface="Arial"/>
              </a:rPr>
              <a:t>código no verbal / gestual).</a:t>
            </a:r>
            <a:endParaRPr/>
          </a:p>
          <a:p>
            <a:pPr indent="-341312" lvl="0" marL="342900" marR="0" rtl="0" algn="l">
              <a:lnSpc>
                <a:spcPct val="100000"/>
              </a:lnSpc>
              <a:spcBef>
                <a:spcPts val="40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	Ruido/Redundancia</a:t>
            </a:r>
            <a:endParaRPr/>
          </a:p>
          <a:p>
            <a:pPr indent="-341312" lvl="0" marL="342900" marR="0" rtl="0" algn="l">
              <a:lnSpc>
                <a:spcPct val="100000"/>
              </a:lnSpc>
              <a:spcBef>
                <a:spcPts val="40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	Referente</a:t>
            </a:r>
            <a:endParaRPr/>
          </a:p>
          <a:p>
            <a:pPr indent="-341312" lvl="0" marL="342900" marR="0" rtl="0" algn="l">
              <a:lnSpc>
                <a:spcPct val="100000"/>
              </a:lnSpc>
              <a:spcBef>
                <a:spcPts val="400"/>
              </a:spcBef>
              <a:spcAft>
                <a:spcPts val="0"/>
              </a:spcAft>
              <a:buClr>
                <a:schemeClr val="lt1"/>
              </a:buClr>
              <a:buSzPts val="1800"/>
              <a:buFont typeface="Arial"/>
              <a:buNone/>
            </a:pPr>
            <a:r>
              <a:t/>
            </a:r>
            <a:endParaRPr b="1" i="0" sz="1800" u="none">
              <a:solidFill>
                <a:srgbClr val="000000"/>
              </a:solidFill>
              <a:latin typeface="Arial"/>
              <a:ea typeface="Arial"/>
              <a:cs typeface="Arial"/>
              <a:sym typeface="Arial"/>
            </a:endParaRPr>
          </a:p>
          <a:p>
            <a:pPr indent="-341312" lvl="0" marL="342900" marR="0" rtl="0" algn="l">
              <a:lnSpc>
                <a:spcPct val="100000"/>
              </a:lnSpc>
              <a:spcBef>
                <a:spcPts val="400"/>
              </a:spcBef>
              <a:spcAft>
                <a:spcPts val="0"/>
              </a:spcAft>
              <a:buClr>
                <a:schemeClr val="lt1"/>
              </a:buClr>
              <a:buSzPts val="1800"/>
              <a:buFont typeface="Arial"/>
              <a:buNone/>
            </a:pPr>
            <a:r>
              <a:t/>
            </a:r>
            <a:endParaRPr b="1" i="0" sz="1800" u="none">
              <a:solidFill>
                <a:srgbClr val="000000"/>
              </a:solidFill>
              <a:latin typeface="Arial"/>
              <a:ea typeface="Arial"/>
              <a:cs typeface="Arial"/>
              <a:sym typeface="Arial"/>
            </a:endParaRPr>
          </a:p>
          <a:p>
            <a:pPr indent="-341312" lvl="0" marL="342900" marR="0" rtl="0" algn="l">
              <a:lnSpc>
                <a:spcPct val="100000"/>
              </a:lnSpc>
              <a:spcBef>
                <a:spcPts val="400"/>
              </a:spcBef>
              <a:spcAft>
                <a:spcPts val="0"/>
              </a:spcAft>
              <a:buClr>
                <a:schemeClr val="lt1"/>
              </a:buClr>
              <a:buSzPts val="1800"/>
              <a:buFont typeface="Arial"/>
              <a:buNone/>
            </a:pPr>
            <a:r>
              <a:t/>
            </a:r>
            <a:endParaRPr b="1" i="0" sz="1800" u="none">
              <a:solidFill>
                <a:srgbClr val="000000"/>
              </a:solidFill>
              <a:latin typeface="Arial"/>
              <a:ea typeface="Arial"/>
              <a:cs typeface="Arial"/>
              <a:sym typeface="Arial"/>
            </a:endParaRPr>
          </a:p>
          <a:p>
            <a:pPr indent="-341312" lvl="0" marL="342900" marR="0" rtl="0" algn="l">
              <a:lnSpc>
                <a:spcPct val="100000"/>
              </a:lnSpc>
              <a:spcBef>
                <a:spcPts val="400"/>
              </a:spcBef>
              <a:spcAft>
                <a:spcPts val="0"/>
              </a:spcAft>
              <a:buClr>
                <a:schemeClr val="lt1"/>
              </a:buClr>
              <a:buSzPts val="1800"/>
              <a:buFont typeface="Arial"/>
              <a:buNone/>
            </a:pPr>
            <a:r>
              <a:t/>
            </a:r>
            <a:endParaRPr b="1" i="0" sz="1800" u="none">
              <a:solidFill>
                <a:srgbClr val="000000"/>
              </a:solidFill>
              <a:latin typeface="Arial"/>
              <a:ea typeface="Arial"/>
              <a:cs typeface="Arial"/>
              <a:sym typeface="Arial"/>
            </a:endParaRPr>
          </a:p>
          <a:p>
            <a:pPr indent="-341312" lvl="0" marL="342900" marR="0" rtl="0" algn="l">
              <a:lnSpc>
                <a:spcPct val="100000"/>
              </a:lnSpc>
              <a:spcBef>
                <a:spcPts val="300"/>
              </a:spcBef>
              <a:spcAft>
                <a:spcPts val="0"/>
              </a:spcAft>
              <a:buClr>
                <a:srgbClr val="FF0000"/>
              </a:buClr>
              <a:buSzPts val="1400"/>
              <a:buFont typeface="Arial"/>
              <a:buNone/>
            </a:pPr>
            <a:r>
              <a:rPr b="0" i="0" lang="en-US" sz="1400" u="none">
                <a:solidFill>
                  <a:srgbClr val="FF0000"/>
                </a:solidFill>
                <a:latin typeface="Arial"/>
                <a:ea typeface="Arial"/>
                <a:cs typeface="Arial"/>
                <a:sym typeface="Arial"/>
              </a:rPr>
              <a:t>	Podéis hacer lo mismo con las situaciones segunda y sexta que se plantean en el ejercicio 1 de vuestro libro, página 10 </a:t>
            </a:r>
            <a:r>
              <a:rPr b="0" i="0" lang="en-US" sz="1400" u="none">
                <a:solidFill>
                  <a:schemeClr val="dk1"/>
                </a:solidFill>
                <a:latin typeface="Arial"/>
                <a:ea typeface="Arial"/>
                <a:cs typeface="Arial"/>
                <a:sym typeface="Arial"/>
              </a:rPr>
              <a:t>(1 pág 13 edición antigua). </a:t>
            </a:r>
            <a:r>
              <a:rPr b="0" i="0" lang="en-US" sz="1400" u="none">
                <a:solidFill>
                  <a:srgbClr val="FF0000"/>
                </a:solidFill>
                <a:latin typeface="Arial"/>
                <a:ea typeface="Arial"/>
                <a:cs typeface="Arial"/>
                <a:sym typeface="Arial"/>
              </a:rPr>
              <a:t>Completarán la práctica los ejercicios 3 y 4 pág 12 y  2 y 3 pág 17 en  la edición actual </a:t>
            </a:r>
            <a:r>
              <a:rPr b="0" i="0" lang="en-US" sz="1400" u="none">
                <a:solidFill>
                  <a:schemeClr val="dk1"/>
                </a:solidFill>
                <a:latin typeface="Arial"/>
                <a:ea typeface="Arial"/>
                <a:cs typeface="Arial"/>
                <a:sym typeface="Arial"/>
              </a:rPr>
              <a:t>(3 pág.15,4 y 5 página 19 edición antigua)</a:t>
            </a:r>
            <a:endParaRPr/>
          </a:p>
        </p:txBody>
      </p:sp>
      <p:pic>
        <p:nvPicPr>
          <p:cNvPr id="110" name="Google Shape;110;p7"/>
          <p:cNvPicPr preferRelativeResize="0"/>
          <p:nvPr/>
        </p:nvPicPr>
        <p:blipFill rotWithShape="1">
          <a:blip r:embed="rId3">
            <a:alphaModFix/>
          </a:blip>
          <a:srcRect b="0" l="0" r="0" t="0"/>
          <a:stretch/>
        </p:blipFill>
        <p:spPr>
          <a:xfrm>
            <a:off x="3203575" y="3860800"/>
            <a:ext cx="2413000" cy="1841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8"/>
          <p:cNvSpPr txBox="1"/>
          <p:nvPr/>
        </p:nvSpPr>
        <p:spPr>
          <a:xfrm>
            <a:off x="395287" y="-79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a:solidFill>
                  <a:srgbClr val="000000"/>
                </a:solidFill>
                <a:latin typeface="Arial"/>
                <a:ea typeface="Arial"/>
                <a:cs typeface="Arial"/>
                <a:sym typeface="Arial"/>
              </a:rPr>
              <a:t>Ejercicios</a:t>
            </a:r>
            <a:endParaRPr/>
          </a:p>
        </p:txBody>
      </p:sp>
      <p:sp>
        <p:nvSpPr>
          <p:cNvPr id="116" name="Google Shape;116;p8"/>
          <p:cNvSpPr txBox="1"/>
          <p:nvPr/>
        </p:nvSpPr>
        <p:spPr>
          <a:xfrm>
            <a:off x="395287" y="981075"/>
            <a:ext cx="8229600" cy="5040312"/>
          </a:xfrm>
          <a:prstGeom prst="rect">
            <a:avLst/>
          </a:prstGeom>
          <a:noFill/>
          <a:ln>
            <a:noFill/>
          </a:ln>
        </p:spPr>
        <p:txBody>
          <a:bodyPr anchorCtr="0" anchor="t" bIns="45700" lIns="91425" spcFirstLastPara="1" rIns="91425" wrap="square" tIns="45700">
            <a:noAutofit/>
          </a:bodyPr>
          <a:lstStyle/>
          <a:p>
            <a:pPr indent="-341312" lvl="0" marL="342900" marR="0" rtl="0" algn="l">
              <a:lnSpc>
                <a:spcPct val="80000"/>
              </a:lnSpc>
              <a:spcBef>
                <a:spcPts val="0"/>
              </a:spcBef>
              <a:spcAft>
                <a:spcPts val="0"/>
              </a:spcAft>
              <a:buClr>
                <a:srgbClr val="000000"/>
              </a:buClr>
              <a:buSzPts val="1600"/>
              <a:buFont typeface="Arial"/>
              <a:buNone/>
            </a:pPr>
            <a:r>
              <a:rPr b="1" i="0" lang="en-US" sz="1600" u="sng">
                <a:solidFill>
                  <a:srgbClr val="FF0000"/>
                </a:solidFill>
                <a:latin typeface="Arial"/>
                <a:ea typeface="Arial"/>
                <a:cs typeface="Arial"/>
                <a:sym typeface="Arial"/>
              </a:rPr>
              <a:t>Ejercicio 1 pág 10/</a:t>
            </a:r>
            <a:r>
              <a:rPr b="1" i="0" lang="en-US" sz="1600" u="sng">
                <a:solidFill>
                  <a:schemeClr val="dk1"/>
                </a:solidFill>
                <a:latin typeface="Arial"/>
                <a:ea typeface="Arial"/>
                <a:cs typeface="Arial"/>
                <a:sym typeface="Arial"/>
              </a:rPr>
              <a:t> </a:t>
            </a:r>
            <a:r>
              <a:rPr b="1" i="0" lang="en-US" sz="1600" u="sng">
                <a:solidFill>
                  <a:srgbClr val="1A1A18"/>
                </a:solidFill>
                <a:latin typeface="Arial"/>
                <a:ea typeface="Arial"/>
                <a:cs typeface="Arial"/>
                <a:sym typeface="Arial"/>
              </a:rPr>
              <a:t>1 página 13 </a:t>
            </a:r>
            <a:endParaRPr>
              <a:solidFill>
                <a:srgbClr val="1A1A18"/>
              </a:solidFill>
            </a:endParaRPr>
          </a:p>
          <a:p>
            <a:pPr indent="-341312" lvl="0" marL="342900" marR="0" rtl="0" algn="l">
              <a:lnSpc>
                <a:spcPct val="80000"/>
              </a:lnSpc>
              <a:spcBef>
                <a:spcPts val="40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 Un aplauso al final de un concierto. </a:t>
            </a:r>
            <a:endParaRPr/>
          </a:p>
          <a:p>
            <a:pPr indent="-341312" lvl="0" marL="342900" marR="0" rtl="0" algn="l">
              <a:lnSpc>
                <a:spcPct val="80000"/>
              </a:lnSpc>
              <a:spcBef>
                <a:spcPts val="40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	</a:t>
            </a:r>
            <a:r>
              <a:rPr b="0" i="0" lang="en-US" sz="1800" u="none">
                <a:solidFill>
                  <a:srgbClr val="000000"/>
                </a:solidFill>
                <a:latin typeface="Arial"/>
                <a:ea typeface="Arial"/>
                <a:cs typeface="Arial"/>
                <a:sym typeface="Arial"/>
              </a:rPr>
              <a:t>EMISOR: Los asistentes al concierto. RECEPTOR: el músico o músicos que interpretan la música. MENSAJE: los aplausos en señal de </a:t>
            </a:r>
            <a:r>
              <a:rPr b="1" i="0" lang="en-US" sz="1800" u="none">
                <a:solidFill>
                  <a:srgbClr val="000000"/>
                </a:solidFill>
                <a:latin typeface="Arial"/>
                <a:ea typeface="Arial"/>
                <a:cs typeface="Arial"/>
                <a:sym typeface="Arial"/>
              </a:rPr>
              <a:t>aprobación. </a:t>
            </a:r>
            <a:r>
              <a:rPr b="0" i="0" lang="en-US" sz="1800" u="none">
                <a:solidFill>
                  <a:srgbClr val="000000"/>
                </a:solidFill>
                <a:latin typeface="Arial"/>
                <a:ea typeface="Arial"/>
                <a:cs typeface="Arial"/>
                <a:sym typeface="Arial"/>
              </a:rPr>
              <a:t>CÓDIGO: gestual y sonoro que depende de la intensidad y duración. CANAL: el aire (auditivo). SITUACIÓN: conocimiento de los géneros musicales, de los intérpretes, circunstancias del concierto (estreno, conocimiento de la música por otros intérpretes...), el teatro, el escenario, la actitud o participación del público, etc</a:t>
            </a:r>
            <a:endParaRPr/>
          </a:p>
          <a:p>
            <a:pPr indent="-341312" lvl="0" marL="342900" marR="0" rtl="0" algn="l">
              <a:lnSpc>
                <a:spcPct val="80000"/>
              </a:lnSpc>
              <a:spcBef>
                <a:spcPts val="30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	RUIDO ( dificultad para ver u oír a los espectadores, emoción por el éxito…)/REDUNDANCIA ( Insistencia en los aplausos, cambio de cadencia, añadir expresiones gestuales como ponerse de pie o expresiones orales…)</a:t>
            </a:r>
            <a:endParaRPr/>
          </a:p>
          <a:p>
            <a:pPr indent="-341312" lvl="0" marL="342900" marR="0" rtl="0" algn="l">
              <a:lnSpc>
                <a:spcPct val="80000"/>
              </a:lnSpc>
              <a:spcBef>
                <a:spcPts val="40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 La señal «prohibido fumar» en un local público.</a:t>
            </a:r>
            <a:endParaRPr/>
          </a:p>
          <a:p>
            <a:pPr indent="-341312" lvl="0" marL="342900" marR="0" rtl="0" algn="l">
              <a:lnSpc>
                <a:spcPct val="8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EMISOR: el propietario del local (y, en última instancia, la autoridad correspondiente). RECEPTOR: los usuarios del local; MENSAJE: «Prohibido fumar» (o, si es el caso, aviso de que hay una zona en el local donde se permite fumar). CÓDIGO: lengua escrita y señal internacional de prohibido fumar (icono procedente de las señales de tráfico). CANAL: papel (visual). SITUACIÓN: conocimiento de la prohibición (más o menos restrictiva según el país), conocimiento de la repercusiones que tiene saltarse esta norma, el debate de los últimos años sobre lo dañino que es este hábito, la diferencia entre estar en el interior o en el exterior del local (si esto es posible)…</a:t>
            </a:r>
            <a:endParaRPr/>
          </a:p>
          <a:p>
            <a:pPr indent="-341312" lvl="0" marL="342900" marR="0" rtl="0" algn="l">
              <a:lnSpc>
                <a:spcPct val="80000"/>
              </a:lnSpc>
              <a:spcBef>
                <a:spcPts val="40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	Ruido (defectuosa señal, desinterés del cliente…)/ Redundancia (destacados…)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2013-09-06T17:21:34Z</dcterms:created>
  <dc:creator>Xavi i Alicia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str>3082-10.1.0.5672</vt:lpstr>
  </property>
</Properties>
</file>