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5"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71" r:id="rId29"/>
    <p:sldId id="272" r:id="rId30"/>
    <p:sldId id="273" r:id="rId31"/>
    <p:sldId id="274" r:id="rId32"/>
    <p:sldId id="276" r:id="rId33"/>
    <p:sldId id="277" r:id="rId34"/>
    <p:sldId id="278" r:id="rId35"/>
    <p:sldId id="279" r:id="rId36"/>
    <p:sldId id="280" r:id="rId37"/>
    <p:sldId id="281" r:id="rId38"/>
    <p:sldId id="282" r:id="rId39"/>
    <p:sldId id="283" r:id="rId40"/>
    <p:sldId id="296" r:id="rId41"/>
    <p:sldId id="297" r:id="rId42"/>
    <p:sldId id="298" r:id="rId43"/>
    <p:sldId id="299" r:id="rId44"/>
    <p:sldId id="300" r:id="rId45"/>
    <p:sldId id="301" r:id="rId46"/>
    <p:sldId id="302" r:id="rId47"/>
    <p:sldId id="304" r:id="rId48"/>
    <p:sldId id="305" r:id="rId49"/>
  </p:sldIdLst>
  <p:sldSz cx="9144000" cy="6858000" type="screen4x3"/>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1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17" name="16 Marcador de pie de página"/>
          <p:cNvSpPr>
            <a:spLocks noGrp="1"/>
          </p:cNvSpPr>
          <p:nvPr>
            <p:ph type="ftr" sz="quarter" idx="11"/>
          </p:nvPr>
        </p:nvSpPr>
        <p:spPr/>
        <p:txBody>
          <a:bodyPr/>
          <a:lstStyle>
            <a:extLst/>
          </a:lstStyle>
          <a:p>
            <a:endParaRPr lang="ca-ES"/>
          </a:p>
        </p:txBody>
      </p:sp>
      <p:sp>
        <p:nvSpPr>
          <p:cNvPr id="29" name="28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5" name="4 Marcador de pie de página"/>
          <p:cNvSpPr>
            <a:spLocks noGrp="1"/>
          </p:cNvSpPr>
          <p:nvPr>
            <p:ph type="ftr" sz="quarter" idx="11"/>
          </p:nvPr>
        </p:nvSpPr>
        <p:spPr/>
        <p:txBody>
          <a:bodyPr/>
          <a:lstStyle>
            <a:extLst/>
          </a:lstStyle>
          <a:p>
            <a:endParaRPr lang="ca-ES"/>
          </a:p>
        </p:txBody>
      </p:sp>
      <p:sp>
        <p:nvSpPr>
          <p:cNvPr id="6" name="5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8" name="7 Marcador de pie de página"/>
          <p:cNvSpPr>
            <a:spLocks noGrp="1"/>
          </p:cNvSpPr>
          <p:nvPr>
            <p:ph type="ftr" sz="quarter" idx="11"/>
          </p:nvPr>
        </p:nvSpPr>
        <p:spPr/>
        <p:txBody>
          <a:bodyPr/>
          <a:lstStyle>
            <a:extLst/>
          </a:lstStyle>
          <a:p>
            <a:endParaRPr lang="ca-ES"/>
          </a:p>
        </p:txBody>
      </p:sp>
      <p:sp>
        <p:nvSpPr>
          <p:cNvPr id="9" name="8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4" name="3 Marcador de pie de página"/>
          <p:cNvSpPr>
            <a:spLocks noGrp="1"/>
          </p:cNvSpPr>
          <p:nvPr>
            <p:ph type="ftr" sz="quarter" idx="11"/>
          </p:nvPr>
        </p:nvSpPr>
        <p:spPr/>
        <p:txBody>
          <a:bodyPr/>
          <a:lstStyle>
            <a:extLst/>
          </a:lstStyle>
          <a:p>
            <a:endParaRPr lang="ca-ES"/>
          </a:p>
        </p:txBody>
      </p:sp>
      <p:sp>
        <p:nvSpPr>
          <p:cNvPr id="5" name="4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3" name="2 Marcador de pie de página"/>
          <p:cNvSpPr>
            <a:spLocks noGrp="1"/>
          </p:cNvSpPr>
          <p:nvPr>
            <p:ph type="ftr" sz="quarter" idx="11"/>
          </p:nvPr>
        </p:nvSpPr>
        <p:spPr/>
        <p:txBody>
          <a:bodyPr/>
          <a:lstStyle>
            <a:extLst/>
          </a:lstStyle>
          <a:p>
            <a:endParaRPr lang="ca-ES"/>
          </a:p>
        </p:txBody>
      </p:sp>
      <p:sp>
        <p:nvSpPr>
          <p:cNvPr id="4" name="3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E2AD786B-ED6F-45E0-A407-FBA9E9AC6596}" type="datetimeFigureOut">
              <a:rPr lang="ca-ES" smtClean="0"/>
              <a:t>12/03/2015</a:t>
            </a:fld>
            <a:endParaRPr lang="ca-ES"/>
          </a:p>
        </p:txBody>
      </p:sp>
      <p:sp>
        <p:nvSpPr>
          <p:cNvPr id="6" name="5 Marcador de pie de página"/>
          <p:cNvSpPr>
            <a:spLocks noGrp="1"/>
          </p:cNvSpPr>
          <p:nvPr>
            <p:ph type="ftr" sz="quarter" idx="11"/>
          </p:nvPr>
        </p:nvSpPr>
        <p:spPr/>
        <p:txBody>
          <a:bodyPr/>
          <a:lstStyle>
            <a:extLst/>
          </a:lstStyle>
          <a:p>
            <a:endParaRPr lang="ca-ES"/>
          </a:p>
        </p:txBody>
      </p:sp>
      <p:sp>
        <p:nvSpPr>
          <p:cNvPr id="7" name="6 Marcador de número de diapositiva"/>
          <p:cNvSpPr>
            <a:spLocks noGrp="1"/>
          </p:cNvSpPr>
          <p:nvPr>
            <p:ph type="sldNum" sz="quarter" idx="12"/>
          </p:nvPr>
        </p:nvSpPr>
        <p:spPr/>
        <p:txBody>
          <a:bodyPr/>
          <a:lstStyle>
            <a:extLst/>
          </a:lstStyle>
          <a:p>
            <a:fld id="{C81DAAE7-742B-4C90-9166-4B07A376BC9B}" type="slidenum">
              <a:rPr lang="ca-ES" smtClean="0"/>
              <a:t>‹Nº›</a:t>
            </a:fld>
            <a:endParaRPr lang="ca-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E2AD786B-ED6F-45E0-A407-FBA9E9AC6596}" type="datetimeFigureOut">
              <a:rPr lang="ca-ES" smtClean="0"/>
              <a:t>12/03/2015</a:t>
            </a:fld>
            <a:endParaRPr lang="ca-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ca-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C81DAAE7-742B-4C90-9166-4B07A376BC9B}" type="slidenum">
              <a:rPr lang="ca-ES" smtClean="0"/>
              <a:t>‹Nº›</a:t>
            </a:fld>
            <a:endParaRPr lang="ca-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E2AD786B-ED6F-45E0-A407-FBA9E9AC6596}" type="datetimeFigureOut">
              <a:rPr lang="ca-ES" smtClean="0"/>
              <a:t>12/03/2015</a:t>
            </a:fld>
            <a:endParaRPr lang="ca-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ca-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81DAAE7-742B-4C90-9166-4B07A376BC9B}" type="slidenum">
              <a:rPr lang="ca-ES" smtClean="0"/>
              <a:t>‹Nº›</a:t>
            </a:fld>
            <a:endParaRPr lang="ca-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Mi hermana Elba y </a:t>
            </a:r>
            <a:r>
              <a:rPr lang="es-ES" b="1" u="sng" dirty="0" smtClean="0">
                <a:effectLst>
                  <a:outerShdw blurRad="38100" dist="38100" dir="2700000" algn="tl">
                    <a:srgbClr val="000000">
                      <a:alpha val="43137"/>
                    </a:srgbClr>
                  </a:outerShdw>
                </a:effectLst>
              </a:rPr>
              <a:t>los Altillos de Brumal</a:t>
            </a:r>
            <a:endParaRPr lang="ca-ES" b="1" u="sng" dirty="0">
              <a:effectLst>
                <a:outerShdw blurRad="38100" dist="38100" dir="2700000" algn="tl">
                  <a:srgbClr val="000000">
                    <a:alpha val="43137"/>
                  </a:srgbClr>
                </a:outerShdw>
              </a:effectLst>
            </a:endParaRPr>
          </a:p>
        </p:txBody>
      </p:sp>
      <p:sp>
        <p:nvSpPr>
          <p:cNvPr id="3" name="2 Subtítulo"/>
          <p:cNvSpPr>
            <a:spLocks noGrp="1"/>
          </p:cNvSpPr>
          <p:nvPr>
            <p:ph type="subTitle" idx="1"/>
          </p:nvPr>
        </p:nvSpPr>
        <p:spPr>
          <a:xfrm>
            <a:off x="1043608" y="1484784"/>
            <a:ext cx="7772400" cy="1508760"/>
          </a:xfrm>
        </p:spPr>
        <p:txBody>
          <a:bodyPr/>
          <a:lstStyle/>
          <a:p>
            <a:r>
              <a:rPr lang="es-ES" dirty="0" smtClean="0"/>
              <a:t>Pau Barbero Santiago</a:t>
            </a:r>
          </a:p>
          <a:p>
            <a:r>
              <a:rPr lang="es-ES" dirty="0" smtClean="0"/>
              <a:t>Edgar Álvarez Galera</a:t>
            </a:r>
          </a:p>
          <a:p>
            <a:r>
              <a:rPr lang="es-ES" dirty="0" smtClean="0"/>
              <a:t>2ºBachillerato B</a:t>
            </a:r>
          </a:p>
        </p:txBody>
      </p:sp>
    </p:spTree>
    <p:extLst>
      <p:ext uri="{BB962C8B-B14F-4D97-AF65-F5344CB8AC3E}">
        <p14:creationId xmlns:p14="http://schemas.microsoft.com/office/powerpoint/2010/main" val="9498823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lnSpcReduction="10000"/>
          </a:bodyPr>
          <a:lstStyle/>
          <a:p>
            <a:r>
              <a:rPr lang="es-ES" dirty="0" smtClean="0"/>
              <a:t>PADRES de la narradora: dan la sensación de distanciamiento respecto a sus hijos. Aparentemente parecen ser personas adineradas y de negocios. </a:t>
            </a:r>
            <a:endParaRPr lang="es-ES" dirty="0"/>
          </a:p>
          <a:p>
            <a:pPr lvl="1"/>
            <a:r>
              <a:rPr lang="es-ES" dirty="0" smtClean="0"/>
              <a:t>Madre: “con mañas de gata adulada”.</a:t>
            </a:r>
            <a:endParaRPr lang="ca-ES" dirty="0" smtClean="0"/>
          </a:p>
          <a:p>
            <a:r>
              <a:rPr lang="es-ES" dirty="0" smtClean="0"/>
              <a:t>HERMANOS de la narradora: son todos más jóvenes que ella. No se aporta gran información de ellos.</a:t>
            </a:r>
          </a:p>
          <a:p>
            <a:r>
              <a:rPr lang="es-ES" dirty="0" smtClean="0"/>
              <a:t>Hipotético marido, niños jugando en el parque.</a:t>
            </a:r>
          </a:p>
          <a:p>
            <a:r>
              <a:rPr lang="es-ES" dirty="0" smtClean="0"/>
              <a:t>Espíritus: son seres tenebrosos que expresan carcajadas. Son diferentes a la concepción inicial de la narradora. </a:t>
            </a:r>
            <a:endParaRPr lang="es-ES" dirty="0"/>
          </a:p>
        </p:txBody>
      </p:sp>
    </p:spTree>
    <p:extLst>
      <p:ext uri="{BB962C8B-B14F-4D97-AF65-F5344CB8AC3E}">
        <p14:creationId xmlns:p14="http://schemas.microsoft.com/office/powerpoint/2010/main" val="1995279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ESPACIO</a:t>
            </a:r>
            <a:endParaRPr lang="ca-ES" dirty="0"/>
          </a:p>
        </p:txBody>
      </p:sp>
      <p:sp>
        <p:nvSpPr>
          <p:cNvPr id="3" name="2 Marcador de contenido"/>
          <p:cNvSpPr>
            <a:spLocks noGrp="1"/>
          </p:cNvSpPr>
          <p:nvPr>
            <p:ph idx="1"/>
          </p:nvPr>
        </p:nvSpPr>
        <p:spPr/>
        <p:txBody>
          <a:bodyPr/>
          <a:lstStyle/>
          <a:p>
            <a:r>
              <a:rPr lang="es-ES" dirty="0" smtClean="0"/>
              <a:t>Todo el relato sucede en un espacio cerrado. Éste adquiere un valor simbólico: nuestro propio interior.</a:t>
            </a:r>
          </a:p>
          <a:p>
            <a:r>
              <a:rPr lang="es-ES" dirty="0" smtClean="0"/>
              <a:t>Al final del cuento se añade el coche como lugar, en el momento en que se presencia la hoguera.</a:t>
            </a:r>
            <a:endParaRPr lang="ca-ES" dirty="0"/>
          </a:p>
        </p:txBody>
      </p:sp>
    </p:spTree>
    <p:extLst>
      <p:ext uri="{BB962C8B-B14F-4D97-AF65-F5344CB8AC3E}">
        <p14:creationId xmlns:p14="http://schemas.microsoft.com/office/powerpoint/2010/main" val="7427012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TIEMPO</a:t>
            </a:r>
            <a:endParaRPr lang="ca-ES" dirty="0"/>
          </a:p>
        </p:txBody>
      </p:sp>
      <p:sp>
        <p:nvSpPr>
          <p:cNvPr id="3" name="2 Marcador de contenido"/>
          <p:cNvSpPr>
            <a:spLocks noGrp="1"/>
          </p:cNvSpPr>
          <p:nvPr>
            <p:ph idx="1"/>
          </p:nvPr>
        </p:nvSpPr>
        <p:spPr/>
        <p:txBody>
          <a:bodyPr>
            <a:normAutofit lnSpcReduction="10000"/>
          </a:bodyPr>
          <a:lstStyle/>
          <a:p>
            <a:r>
              <a:rPr lang="es-ES" dirty="0" smtClean="0"/>
              <a:t>El tiempo es un aspecto que genera bastante incertidumbre. </a:t>
            </a:r>
          </a:p>
          <a:p>
            <a:pPr lvl="1"/>
            <a:r>
              <a:rPr lang="es-ES" dirty="0" smtClean="0"/>
              <a:t>El tiempo externo lo más seguro es que corresponda a una época contemporánea a la escritora. El uso de flash-backs indica que es en un pasado. </a:t>
            </a:r>
          </a:p>
          <a:p>
            <a:pPr lvl="1"/>
            <a:r>
              <a:rPr lang="es-ES" dirty="0" smtClean="0"/>
              <a:t>No se especifica su tiempo interno. A través de algunas descripciones se deduce que pasan algunos años entre todos los sucesos. Entre cada uno de ellos puede haber espacios de tiempo largos. </a:t>
            </a:r>
            <a:endParaRPr lang="ca-ES" dirty="0"/>
          </a:p>
        </p:txBody>
      </p:sp>
    </p:spTree>
    <p:extLst>
      <p:ext uri="{BB962C8B-B14F-4D97-AF65-F5344CB8AC3E}">
        <p14:creationId xmlns:p14="http://schemas.microsoft.com/office/powerpoint/2010/main" val="16145047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ESTILO</a:t>
            </a:r>
            <a:endParaRPr lang="ca-ES" dirty="0"/>
          </a:p>
        </p:txBody>
      </p:sp>
      <p:sp>
        <p:nvSpPr>
          <p:cNvPr id="3" name="2 Marcador de contenido"/>
          <p:cNvSpPr>
            <a:spLocks noGrp="1"/>
          </p:cNvSpPr>
          <p:nvPr>
            <p:ph idx="1"/>
          </p:nvPr>
        </p:nvSpPr>
        <p:spPr/>
        <p:txBody>
          <a:bodyPr>
            <a:normAutofit lnSpcReduction="10000"/>
          </a:bodyPr>
          <a:lstStyle/>
          <a:p>
            <a:r>
              <a:rPr lang="es-ES" dirty="0" smtClean="0"/>
              <a:t>En general se usa un lenguaje fácil y entendedor. En determinadas situaciones cambia el léxico:</a:t>
            </a:r>
          </a:p>
          <a:p>
            <a:pPr lvl="1"/>
            <a:r>
              <a:rPr lang="es-ES" sz="2000" dirty="0" smtClean="0"/>
              <a:t>Lenguaje enrevesado para dar tensión en momentos poco relevantes.</a:t>
            </a:r>
          </a:p>
          <a:p>
            <a:pPr lvl="1"/>
            <a:r>
              <a:rPr lang="es-ES" sz="2000" dirty="0" smtClean="0"/>
              <a:t>Uso de exageraciones.</a:t>
            </a:r>
          </a:p>
          <a:p>
            <a:pPr lvl="1"/>
            <a:r>
              <a:rPr lang="es-ES" sz="2000" dirty="0" smtClean="0"/>
              <a:t>Eufemismos para hablar del reloj.</a:t>
            </a:r>
            <a:endParaRPr lang="es-ES" sz="2000" dirty="0"/>
          </a:p>
          <a:p>
            <a:r>
              <a:rPr lang="es-ES" dirty="0"/>
              <a:t>Es importante </a:t>
            </a:r>
            <a:r>
              <a:rPr lang="es-ES" dirty="0" smtClean="0"/>
              <a:t>destacar el punto de vista infantil que adopta la historia. A menudo se generan diferentes interpretaciones según el personaje.</a:t>
            </a:r>
            <a:endParaRPr lang="es-ES" dirty="0"/>
          </a:p>
        </p:txBody>
      </p:sp>
    </p:spTree>
    <p:extLst>
      <p:ext uri="{BB962C8B-B14F-4D97-AF65-F5344CB8AC3E}">
        <p14:creationId xmlns:p14="http://schemas.microsoft.com/office/powerpoint/2010/main" val="40697501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lstStyle/>
          <a:p>
            <a:r>
              <a:rPr lang="es-ES" dirty="0" smtClean="0"/>
              <a:t>Un recurso utilizado es la personificación. A un objeto como es el reloj se le añaden algunos matices a través de la presencia de las almas. Todo y ser un objeto inerte es capaz de generar admiración y desconfianza e incluso se mencionan las carcajadas provenientes de éste. </a:t>
            </a:r>
          </a:p>
          <a:p>
            <a:r>
              <a:rPr lang="es-ES" dirty="0" smtClean="0"/>
              <a:t>Podríamos considerar que el cambio de la concepción de los hechos sea una contradicción. </a:t>
            </a:r>
            <a:endParaRPr lang="ca-ES" dirty="0"/>
          </a:p>
        </p:txBody>
      </p:sp>
    </p:spTree>
    <p:extLst>
      <p:ext uri="{BB962C8B-B14F-4D97-AF65-F5344CB8AC3E}">
        <p14:creationId xmlns:p14="http://schemas.microsoft.com/office/powerpoint/2010/main" val="38883710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TEMAS</a:t>
            </a:r>
            <a:endParaRPr lang="ca-ES" dirty="0"/>
          </a:p>
        </p:txBody>
      </p:sp>
      <p:sp>
        <p:nvSpPr>
          <p:cNvPr id="3" name="2 Marcador de contenido"/>
          <p:cNvSpPr>
            <a:spLocks noGrp="1"/>
          </p:cNvSpPr>
          <p:nvPr>
            <p:ph idx="1"/>
          </p:nvPr>
        </p:nvSpPr>
        <p:spPr/>
        <p:txBody>
          <a:bodyPr/>
          <a:lstStyle/>
          <a:p>
            <a:r>
              <a:rPr lang="es-ES" dirty="0" smtClean="0"/>
              <a:t>El tema principal es la </a:t>
            </a:r>
            <a:r>
              <a:rPr lang="es-ES" u="sng" dirty="0" smtClean="0"/>
              <a:t>infancia de la narradora</a:t>
            </a:r>
            <a:r>
              <a:rPr lang="es-ES" dirty="0" smtClean="0"/>
              <a:t>.</a:t>
            </a:r>
          </a:p>
          <a:p>
            <a:r>
              <a:rPr lang="es-ES" dirty="0" smtClean="0"/>
              <a:t>En esta se aprecia un punto de vista un tanto subjetivo, es decir, tal y cómo ella lo recuerda. </a:t>
            </a:r>
            <a:r>
              <a:rPr lang="es-ES" i="1" dirty="0" smtClean="0"/>
              <a:t>Hace falta tener en cuenta que los recuerdos son bastantes variables, se mezclan sentimientos y además era una niña.</a:t>
            </a:r>
            <a:r>
              <a:rPr lang="es-ES" dirty="0" smtClean="0"/>
              <a:t> Por lo tanto, otro tema seria la </a:t>
            </a:r>
            <a:r>
              <a:rPr lang="es-ES" u="sng" dirty="0" smtClean="0"/>
              <a:t>perspectiva delante las situaciones</a:t>
            </a:r>
            <a:r>
              <a:rPr lang="es-ES" dirty="0" smtClean="0"/>
              <a:t>.</a:t>
            </a:r>
          </a:p>
          <a:p>
            <a:endParaRPr lang="ca-ES" dirty="0"/>
          </a:p>
        </p:txBody>
      </p:sp>
    </p:spTree>
    <p:extLst>
      <p:ext uri="{BB962C8B-B14F-4D97-AF65-F5344CB8AC3E}">
        <p14:creationId xmlns:p14="http://schemas.microsoft.com/office/powerpoint/2010/main" val="12555545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lstStyle/>
          <a:p>
            <a:endParaRPr lang="ca-ES"/>
          </a:p>
        </p:txBody>
      </p:sp>
      <p:sp>
        <p:nvSpPr>
          <p:cNvPr id="2" name="1 Título"/>
          <p:cNvSpPr>
            <a:spLocks noGrp="1"/>
          </p:cNvSpPr>
          <p:nvPr>
            <p:ph type="title"/>
          </p:nvPr>
        </p:nvSpPr>
        <p:spPr/>
        <p:txBody>
          <a:bodyPr/>
          <a:lstStyle/>
          <a:p>
            <a:r>
              <a:rPr lang="es-ES" dirty="0" smtClean="0"/>
              <a:t>EN EL HEMISFERIO SUR</a:t>
            </a:r>
            <a:endParaRPr lang="ca-ES" dirty="0"/>
          </a:p>
        </p:txBody>
      </p:sp>
    </p:spTree>
    <p:extLst>
      <p:ext uri="{BB962C8B-B14F-4D97-AF65-F5344CB8AC3E}">
        <p14:creationId xmlns:p14="http://schemas.microsoft.com/office/powerpoint/2010/main" val="41970343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RESUMEN DE CONTENIDO</a:t>
            </a:r>
            <a:endParaRPr lang="ca-ES" dirty="0"/>
          </a:p>
        </p:txBody>
      </p:sp>
      <p:sp>
        <p:nvSpPr>
          <p:cNvPr id="3" name="2 Marcador de contenido"/>
          <p:cNvSpPr>
            <a:spLocks noGrp="1"/>
          </p:cNvSpPr>
          <p:nvPr>
            <p:ph idx="1"/>
          </p:nvPr>
        </p:nvSpPr>
        <p:spPr>
          <a:xfrm>
            <a:off x="914400" y="1783560"/>
            <a:ext cx="7772400" cy="4597768"/>
          </a:xfrm>
        </p:spPr>
        <p:txBody>
          <a:bodyPr>
            <a:noAutofit/>
          </a:bodyPr>
          <a:lstStyle/>
          <a:p>
            <a:r>
              <a:rPr lang="es-ES" sz="2400" dirty="0" smtClean="0"/>
              <a:t>En el despacho de protagonista aparece Clara, su amiga que está muy preocupada porque tiene una voz en la cabeza que no para de dictar ideas y le obliga a escribirlas. </a:t>
            </a:r>
          </a:p>
          <a:p>
            <a:r>
              <a:rPr lang="es-ES" sz="2400" dirty="0" smtClean="0"/>
              <a:t>El protagonista se queda estupefacto pero al ver la constante preocupación de Clara empieza a preocuparse. </a:t>
            </a:r>
          </a:p>
          <a:p>
            <a:r>
              <a:rPr lang="es-ES" sz="2400" dirty="0" smtClean="0"/>
              <a:t>La chica continuó relatando y dijo que lo que más le había asustado fue encontrarse en una librería las mismas cosas que ella había escrito, en un libro llamado Humo denso bajo el nombre de Sonia </a:t>
            </a:r>
            <a:r>
              <a:rPr lang="es-ES" sz="2400" dirty="0" err="1" smtClean="0"/>
              <a:t>Kraskowa</a:t>
            </a:r>
            <a:r>
              <a:rPr lang="es-ES" sz="2400" dirty="0" smtClean="0"/>
              <a:t>.</a:t>
            </a:r>
            <a:endParaRPr lang="ca-ES" sz="2400" dirty="0"/>
          </a:p>
        </p:txBody>
      </p:sp>
    </p:spTree>
    <p:extLst>
      <p:ext uri="{BB962C8B-B14F-4D97-AF65-F5344CB8AC3E}">
        <p14:creationId xmlns:p14="http://schemas.microsoft.com/office/powerpoint/2010/main" val="4126112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Autofit/>
          </a:bodyPr>
          <a:lstStyle/>
          <a:p>
            <a:r>
              <a:rPr lang="es-ES" sz="2800" dirty="0" smtClean="0"/>
              <a:t>Seguidamente, Clara le explica a nuestro protagonista que en el hemisferio sur el agua va en dirección inversa en los desagües, así que ella haría como ese agua y quizá lo que necesitaba era un viaje para aclararse. </a:t>
            </a:r>
          </a:p>
          <a:p>
            <a:r>
              <a:rPr lang="es-ES" sz="2800" dirty="0" smtClean="0"/>
              <a:t>Esa noche Clara encontró un ejemplar de Humo denso que ella jamás había comprado, así que esa noche ella se quedo a dormir a un hotel. </a:t>
            </a:r>
          </a:p>
          <a:p>
            <a:r>
              <a:rPr lang="es-ES" sz="2800" dirty="0" smtClean="0"/>
              <a:t>Le contó esto a su amigo por teléfono y quedaron en un bonito restaurante, en el que le confesó que era la única persona que tenia al lado realmente y que no le gustaría que le fallará jamás.</a:t>
            </a:r>
            <a:endParaRPr lang="ca-ES" sz="2800" dirty="0"/>
          </a:p>
        </p:txBody>
      </p:sp>
    </p:spTree>
    <p:extLst>
      <p:ext uri="{BB962C8B-B14F-4D97-AF65-F5344CB8AC3E}">
        <p14:creationId xmlns:p14="http://schemas.microsoft.com/office/powerpoint/2010/main" val="67068057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r>
              <a:rPr lang="es-ES" sz="2800" dirty="0" smtClean="0"/>
              <a:t>La acompaño al hotel y le pasó un dosier. Un dosier que hablaba de Sonia </a:t>
            </a:r>
            <a:r>
              <a:rPr lang="es-ES" sz="2800" dirty="0" err="1" smtClean="0"/>
              <a:t>Kraskowa</a:t>
            </a:r>
            <a:r>
              <a:rPr lang="es-ES" sz="2800" dirty="0" smtClean="0"/>
              <a:t>. Esa noche, Clara estuvo llamando al protagonista hasta altas horas de la madrugada pero el necesitaba tiempo para sí mismo así que no le cogió el teléfono y se marcho unos días a “su hemisferio sur” que es casa de su tía Alicia.</a:t>
            </a:r>
          </a:p>
          <a:p>
            <a:r>
              <a:rPr lang="es-ES" sz="2800" dirty="0" smtClean="0"/>
              <a:t>Al regresar del fin de semana, el protagonista recibe la noticia de la muerte de Clara, es ahí cuando el lector conoce al fin el auténtico nombre de Clara; Clara Sonia Galván </a:t>
            </a:r>
            <a:r>
              <a:rPr lang="es-ES" sz="2800" dirty="0" err="1" smtClean="0"/>
              <a:t>Kraskowa</a:t>
            </a:r>
            <a:r>
              <a:rPr lang="es-ES" sz="2800" dirty="0" smtClean="0"/>
              <a:t> y de las múltiples personalidades que desarrollo.</a:t>
            </a:r>
          </a:p>
          <a:p>
            <a:endParaRPr lang="ca-ES" sz="2400" dirty="0"/>
          </a:p>
        </p:txBody>
      </p:sp>
    </p:spTree>
    <p:extLst>
      <p:ext uri="{BB962C8B-B14F-4D97-AF65-F5344CB8AC3E}">
        <p14:creationId xmlns:p14="http://schemas.microsoft.com/office/powerpoint/2010/main" val="6571264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p:txBody>
          <a:bodyPr/>
          <a:lstStyle/>
          <a:p>
            <a:endParaRPr lang="ca-ES" dirty="0"/>
          </a:p>
        </p:txBody>
      </p:sp>
      <p:sp>
        <p:nvSpPr>
          <p:cNvPr id="4" name="3 Título"/>
          <p:cNvSpPr>
            <a:spLocks noGrp="1"/>
          </p:cNvSpPr>
          <p:nvPr>
            <p:ph type="title"/>
          </p:nvPr>
        </p:nvSpPr>
        <p:spPr/>
        <p:txBody>
          <a:bodyPr/>
          <a:lstStyle/>
          <a:p>
            <a:r>
              <a:rPr lang="es-ES" dirty="0" smtClean="0"/>
              <a:t>El reloj de </a:t>
            </a:r>
            <a:r>
              <a:rPr lang="es-ES" dirty="0" err="1" smtClean="0"/>
              <a:t>bagdad</a:t>
            </a:r>
            <a:endParaRPr lang="ca-ES" dirty="0"/>
          </a:p>
        </p:txBody>
      </p:sp>
    </p:spTree>
    <p:extLst>
      <p:ext uri="{BB962C8B-B14F-4D97-AF65-F5344CB8AC3E}">
        <p14:creationId xmlns:p14="http://schemas.microsoft.com/office/powerpoint/2010/main" val="35004894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noAutofit/>
          </a:bodyPr>
          <a:lstStyle/>
          <a:p>
            <a:r>
              <a:rPr lang="es-ES" sz="2800" dirty="0" smtClean="0"/>
              <a:t>Al protagonista le otorgan la tarea de hacer la contraportada del último libro de Clara Sonia.</a:t>
            </a:r>
          </a:p>
          <a:p>
            <a:r>
              <a:rPr lang="es-ES" sz="2800" dirty="0" smtClean="0"/>
              <a:t>Ojeándolo se encuentra con la sorpresa de que ella tenía escrito algo que parecía una especie de predicción del futuro, de ella hablándole a él de la voz que no callaba y de la reacción de él. </a:t>
            </a:r>
          </a:p>
          <a:p>
            <a:r>
              <a:rPr lang="es-ES" sz="2800" dirty="0" smtClean="0"/>
              <a:t>Primero le dedico el libro al protagonista y por último se disculpo con el porqué en un concurso de cuentos ella amaño las votaciones. Él se dio cuenta que lo único que había hecho era formar parte de un juego espantoso y decidió volver a “su hemisferio sur”. </a:t>
            </a:r>
            <a:endParaRPr lang="ca-ES" sz="2800" dirty="0"/>
          </a:p>
        </p:txBody>
      </p:sp>
    </p:spTree>
    <p:extLst>
      <p:ext uri="{BB962C8B-B14F-4D97-AF65-F5344CB8AC3E}">
        <p14:creationId xmlns:p14="http://schemas.microsoft.com/office/powerpoint/2010/main" val="6698262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ESTRUCTURA</a:t>
            </a:r>
            <a:endParaRPr lang="ca-ES" dirty="0"/>
          </a:p>
        </p:txBody>
      </p:sp>
      <p:sp>
        <p:nvSpPr>
          <p:cNvPr id="3" name="2 Marcador de contenido"/>
          <p:cNvSpPr>
            <a:spLocks noGrp="1"/>
          </p:cNvSpPr>
          <p:nvPr>
            <p:ph idx="1"/>
          </p:nvPr>
        </p:nvSpPr>
        <p:spPr/>
        <p:txBody>
          <a:bodyPr/>
          <a:lstStyle/>
          <a:p>
            <a:r>
              <a:rPr lang="es-ES" dirty="0" smtClean="0"/>
              <a:t>INTRODUCCIÓN: Clara le describe el problema que tiene al protagonista de la historia. </a:t>
            </a:r>
          </a:p>
          <a:p>
            <a:r>
              <a:rPr lang="es-ES" dirty="0" smtClean="0"/>
              <a:t>DESARROLLO: Clara, empieza a pensar porque Sonia </a:t>
            </a:r>
            <a:r>
              <a:rPr lang="es-ES" dirty="0" err="1" smtClean="0"/>
              <a:t>Kraskowa</a:t>
            </a:r>
            <a:r>
              <a:rPr lang="es-ES" dirty="0" smtClean="0"/>
              <a:t> tenia los mismos libros que ella.</a:t>
            </a:r>
          </a:p>
          <a:p>
            <a:r>
              <a:rPr lang="es-ES" dirty="0" smtClean="0"/>
              <a:t>DESENLACE: Parte posterior a la muerte de Clara y el descubrimiento de la personalidad gemela de Clara.</a:t>
            </a:r>
            <a:endParaRPr lang="es-ES" dirty="0"/>
          </a:p>
        </p:txBody>
      </p:sp>
    </p:spTree>
    <p:extLst>
      <p:ext uri="{BB962C8B-B14F-4D97-AF65-F5344CB8AC3E}">
        <p14:creationId xmlns:p14="http://schemas.microsoft.com/office/powerpoint/2010/main" val="1238268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NARRADOR-PROTAGONISTA</a:t>
            </a:r>
            <a:endParaRPr lang="ca-ES" dirty="0"/>
          </a:p>
        </p:txBody>
      </p:sp>
      <p:sp>
        <p:nvSpPr>
          <p:cNvPr id="3" name="2 Marcador de contenido"/>
          <p:cNvSpPr>
            <a:spLocks noGrp="1"/>
          </p:cNvSpPr>
          <p:nvPr>
            <p:ph idx="1"/>
          </p:nvPr>
        </p:nvSpPr>
        <p:spPr/>
        <p:txBody>
          <a:bodyPr/>
          <a:lstStyle/>
          <a:p>
            <a:r>
              <a:rPr lang="es-ES" dirty="0" smtClean="0"/>
              <a:t>Narrador escrito en primera persona del singular, corresponde al protagonista de la historia, pero de vez en cuando Clara narra algún párrafo.</a:t>
            </a:r>
            <a:endParaRPr lang="es-ES" dirty="0"/>
          </a:p>
        </p:txBody>
      </p:sp>
    </p:spTree>
    <p:extLst>
      <p:ext uri="{BB962C8B-B14F-4D97-AF65-F5344CB8AC3E}">
        <p14:creationId xmlns:p14="http://schemas.microsoft.com/office/powerpoint/2010/main" val="18899256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PERSONAJES</a:t>
            </a:r>
            <a:endParaRPr lang="ca-ES" dirty="0"/>
          </a:p>
        </p:txBody>
      </p:sp>
      <p:sp>
        <p:nvSpPr>
          <p:cNvPr id="3" name="2 Marcador de contenido"/>
          <p:cNvSpPr>
            <a:spLocks noGrp="1"/>
          </p:cNvSpPr>
          <p:nvPr>
            <p:ph idx="1"/>
          </p:nvPr>
        </p:nvSpPr>
        <p:spPr/>
        <p:txBody>
          <a:bodyPr/>
          <a:lstStyle/>
          <a:p>
            <a:r>
              <a:rPr lang="ca-ES" dirty="0" smtClean="0"/>
              <a:t>El protagonista:</a:t>
            </a:r>
            <a:r>
              <a:rPr lang="es-ES" dirty="0" smtClean="0"/>
              <a:t> Mejor amigo de Clara, dice ser escritor fracasado y ahora ser editor.</a:t>
            </a:r>
          </a:p>
          <a:p>
            <a:r>
              <a:rPr lang="es-ES" dirty="0" smtClean="0"/>
              <a:t>Clara : Escritora de éxito, tiene una voz en la cabeza que le ordena a escribir sus ideas. </a:t>
            </a:r>
            <a:endParaRPr lang="es-ES" sz="2400" dirty="0" smtClean="0"/>
          </a:p>
          <a:p>
            <a:r>
              <a:rPr lang="es-ES" dirty="0" smtClean="0"/>
              <a:t>Secundarios: </a:t>
            </a:r>
          </a:p>
          <a:p>
            <a:pPr lvl="1"/>
            <a:r>
              <a:rPr lang="es-ES" dirty="0" smtClean="0"/>
              <a:t>Tía Alicia: Viajera, paciente, querer conocer cosas nuevas.</a:t>
            </a:r>
          </a:p>
          <a:p>
            <a:pPr lvl="1"/>
            <a:r>
              <a:rPr lang="es-ES" dirty="0" smtClean="0"/>
              <a:t>Secretaria.</a:t>
            </a:r>
            <a:endParaRPr lang="es-ES" dirty="0"/>
          </a:p>
        </p:txBody>
      </p:sp>
    </p:spTree>
    <p:extLst>
      <p:ext uri="{BB962C8B-B14F-4D97-AF65-F5344CB8AC3E}">
        <p14:creationId xmlns:p14="http://schemas.microsoft.com/office/powerpoint/2010/main" val="14318287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ESPACIO</a:t>
            </a:r>
            <a:endParaRPr lang="es-ES" dirty="0"/>
          </a:p>
        </p:txBody>
      </p:sp>
      <p:sp>
        <p:nvSpPr>
          <p:cNvPr id="3" name="2 Marcador de contenido"/>
          <p:cNvSpPr>
            <a:spLocks noGrp="1"/>
          </p:cNvSpPr>
          <p:nvPr>
            <p:ph idx="1"/>
          </p:nvPr>
        </p:nvSpPr>
        <p:spPr/>
        <p:txBody>
          <a:bodyPr/>
          <a:lstStyle/>
          <a:p>
            <a:r>
              <a:rPr lang="es-ES" dirty="0" smtClean="0"/>
              <a:t>La acción ocurre en el interior, prácticamente todo en el despacho del protagonista.</a:t>
            </a:r>
          </a:p>
          <a:p>
            <a:r>
              <a:rPr lang="es-ES" dirty="0" smtClean="0"/>
              <a:t>Hotel.</a:t>
            </a:r>
          </a:p>
          <a:p>
            <a:r>
              <a:rPr lang="es-ES" dirty="0" smtClean="0"/>
              <a:t>Casa de tía Alicia.</a:t>
            </a:r>
          </a:p>
          <a:p>
            <a:endParaRPr lang="es-ES" dirty="0"/>
          </a:p>
          <a:p>
            <a:r>
              <a:rPr lang="es-ES" dirty="0" smtClean="0"/>
              <a:t>Las situaciones se describen calurosas y bochornosas (VERANO).</a:t>
            </a:r>
          </a:p>
          <a:p>
            <a:endParaRPr lang="es-ES" dirty="0"/>
          </a:p>
        </p:txBody>
      </p:sp>
    </p:spTree>
    <p:extLst>
      <p:ext uri="{BB962C8B-B14F-4D97-AF65-F5344CB8AC3E}">
        <p14:creationId xmlns:p14="http://schemas.microsoft.com/office/powerpoint/2010/main" val="31110853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TIEMPO</a:t>
            </a:r>
            <a:endParaRPr lang="es-ES" dirty="0"/>
          </a:p>
        </p:txBody>
      </p:sp>
      <p:sp>
        <p:nvSpPr>
          <p:cNvPr id="3" name="2 Marcador de contenido"/>
          <p:cNvSpPr>
            <a:spLocks noGrp="1"/>
          </p:cNvSpPr>
          <p:nvPr>
            <p:ph idx="1"/>
          </p:nvPr>
        </p:nvSpPr>
        <p:spPr/>
        <p:txBody>
          <a:bodyPr/>
          <a:lstStyle/>
          <a:p>
            <a:r>
              <a:rPr lang="es-ES" dirty="0" smtClean="0"/>
              <a:t>TIEMPO EXTERNO: No nos dice nada sobre el tiempo externo. </a:t>
            </a:r>
          </a:p>
          <a:p>
            <a:endParaRPr lang="es-ES" dirty="0" smtClean="0"/>
          </a:p>
          <a:p>
            <a:r>
              <a:rPr lang="es-ES" dirty="0" smtClean="0"/>
              <a:t>TIEMPO INTERNO: La historia transcurre al largo de unos días.</a:t>
            </a:r>
            <a:endParaRPr lang="es-ES" dirty="0"/>
          </a:p>
        </p:txBody>
      </p:sp>
    </p:spTree>
    <p:extLst>
      <p:ext uri="{BB962C8B-B14F-4D97-AF65-F5344CB8AC3E}">
        <p14:creationId xmlns:p14="http://schemas.microsoft.com/office/powerpoint/2010/main" val="13310158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ESTILO</a:t>
            </a:r>
            <a:endParaRPr lang="ca-ES" dirty="0"/>
          </a:p>
        </p:txBody>
      </p:sp>
      <p:sp>
        <p:nvSpPr>
          <p:cNvPr id="3" name="2 Marcador de contenido"/>
          <p:cNvSpPr>
            <a:spLocks noGrp="1"/>
          </p:cNvSpPr>
          <p:nvPr>
            <p:ph idx="1"/>
          </p:nvPr>
        </p:nvSpPr>
        <p:spPr/>
        <p:txBody>
          <a:bodyPr>
            <a:normAutofit lnSpcReduction="10000"/>
          </a:bodyPr>
          <a:lstStyle/>
          <a:p>
            <a:r>
              <a:rPr lang="es-ES" dirty="0" smtClean="0"/>
              <a:t>Elipsis: Utilizado para aumentar la intriga.</a:t>
            </a:r>
          </a:p>
          <a:p>
            <a:r>
              <a:rPr lang="es-ES" dirty="0" smtClean="0"/>
              <a:t>Flashbacks: Se utilizan para recordar hechos pasados.</a:t>
            </a:r>
          </a:p>
          <a:p>
            <a:r>
              <a:rPr lang="es-ES" dirty="0" smtClean="0"/>
              <a:t>Utiliza un doble para dividir la personalidad de Clara con sus otros dos nombres y así tener una que es la escritora con imaginación y otra ganando la fama gracias a la parte imaginativa.</a:t>
            </a:r>
          </a:p>
          <a:p>
            <a:r>
              <a:rPr lang="es-ES" dirty="0" smtClean="0"/>
              <a:t>Simbolismo del sentido del agua (necesidad de viajar).</a:t>
            </a:r>
          </a:p>
        </p:txBody>
      </p:sp>
    </p:spTree>
    <p:extLst>
      <p:ext uri="{BB962C8B-B14F-4D97-AF65-F5344CB8AC3E}">
        <p14:creationId xmlns:p14="http://schemas.microsoft.com/office/powerpoint/2010/main" val="17568325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TEMAS</a:t>
            </a:r>
            <a:endParaRPr lang="es-ES" dirty="0"/>
          </a:p>
        </p:txBody>
      </p:sp>
      <p:sp>
        <p:nvSpPr>
          <p:cNvPr id="3" name="2 Marcador de contenido"/>
          <p:cNvSpPr>
            <a:spLocks noGrp="1"/>
          </p:cNvSpPr>
          <p:nvPr>
            <p:ph idx="1"/>
          </p:nvPr>
        </p:nvSpPr>
        <p:spPr/>
        <p:txBody>
          <a:bodyPr/>
          <a:lstStyle/>
          <a:p>
            <a:r>
              <a:rPr lang="es-ES" dirty="0" smtClean="0"/>
              <a:t>Los temas que podemos encontrar son: </a:t>
            </a:r>
          </a:p>
          <a:p>
            <a:pPr lvl="1"/>
            <a:r>
              <a:rPr lang="es-ES" dirty="0" smtClean="0"/>
              <a:t>La </a:t>
            </a:r>
            <a:r>
              <a:rPr lang="es-ES" u="sng" dirty="0" smtClean="0"/>
              <a:t>amistad entre el protagonista y Clara</a:t>
            </a:r>
            <a:r>
              <a:rPr lang="es-ES" dirty="0" smtClean="0"/>
              <a:t>, desde la relación de confianza hasta el descubrimiento de la traición y las </a:t>
            </a:r>
            <a:r>
              <a:rPr lang="es-ES" dirty="0" err="1" smtClean="0"/>
              <a:t>envídias</a:t>
            </a:r>
            <a:r>
              <a:rPr lang="es-ES" dirty="0" smtClean="0"/>
              <a:t>.</a:t>
            </a:r>
          </a:p>
          <a:p>
            <a:pPr lvl="1"/>
            <a:r>
              <a:rPr lang="es-ES" dirty="0"/>
              <a:t>L</a:t>
            </a:r>
            <a:r>
              <a:rPr lang="es-ES" dirty="0" smtClean="0"/>
              <a:t>a </a:t>
            </a:r>
            <a:r>
              <a:rPr lang="es-ES" u="sng" dirty="0" smtClean="0"/>
              <a:t>doble personalidad</a:t>
            </a:r>
            <a:r>
              <a:rPr lang="es-ES" dirty="0" smtClean="0"/>
              <a:t> de Clara-Sonia.</a:t>
            </a:r>
          </a:p>
          <a:p>
            <a:pPr lvl="1"/>
            <a:r>
              <a:rPr lang="es-ES" dirty="0" smtClean="0"/>
              <a:t>La </a:t>
            </a:r>
            <a:r>
              <a:rPr lang="es-ES" u="sng" dirty="0" smtClean="0"/>
              <a:t>fama mal llevada</a:t>
            </a:r>
            <a:r>
              <a:rPr lang="es-ES" dirty="0" smtClean="0"/>
              <a:t>.</a:t>
            </a:r>
            <a:endParaRPr lang="ca-ES" dirty="0"/>
          </a:p>
        </p:txBody>
      </p:sp>
    </p:spTree>
    <p:extLst>
      <p:ext uri="{BB962C8B-B14F-4D97-AF65-F5344CB8AC3E}">
        <p14:creationId xmlns:p14="http://schemas.microsoft.com/office/powerpoint/2010/main" val="35709088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lstStyle/>
          <a:p>
            <a:endParaRPr lang="ca-ES"/>
          </a:p>
        </p:txBody>
      </p:sp>
      <p:sp>
        <p:nvSpPr>
          <p:cNvPr id="2" name="1 Título"/>
          <p:cNvSpPr>
            <a:spLocks noGrp="1"/>
          </p:cNvSpPr>
          <p:nvPr>
            <p:ph type="title"/>
          </p:nvPr>
        </p:nvSpPr>
        <p:spPr/>
        <p:txBody>
          <a:bodyPr/>
          <a:lstStyle/>
          <a:p>
            <a:r>
              <a:rPr lang="es-ES" dirty="0" smtClean="0"/>
              <a:t>LOS ALTILLOS DE BRUMAL</a:t>
            </a:r>
            <a:endParaRPr lang="ca-ES" dirty="0"/>
          </a:p>
        </p:txBody>
      </p:sp>
    </p:spTree>
    <p:extLst>
      <p:ext uri="{BB962C8B-B14F-4D97-AF65-F5344CB8AC3E}">
        <p14:creationId xmlns:p14="http://schemas.microsoft.com/office/powerpoint/2010/main" val="13249937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t>RESUMEN DE CONTENIDO</a:t>
            </a:r>
            <a:endParaRPr lang="ca-ES" dirty="0"/>
          </a:p>
        </p:txBody>
      </p:sp>
      <p:sp>
        <p:nvSpPr>
          <p:cNvPr id="5" name="4 Marcador de contenido"/>
          <p:cNvSpPr>
            <a:spLocks noGrp="1"/>
          </p:cNvSpPr>
          <p:nvPr>
            <p:ph idx="1"/>
          </p:nvPr>
        </p:nvSpPr>
        <p:spPr/>
        <p:txBody>
          <a:bodyPr>
            <a:normAutofit fontScale="92500" lnSpcReduction="20000"/>
          </a:bodyPr>
          <a:lstStyle/>
          <a:p>
            <a:r>
              <a:rPr lang="es-ES" dirty="0" smtClean="0"/>
              <a:t>Primer recuerdo de su infancia: la protagonista sufrió escarlatina, hecho que le impide comenzar el colegio con normalidad. </a:t>
            </a:r>
          </a:p>
          <a:p>
            <a:r>
              <a:rPr lang="es-ES" dirty="0" smtClean="0"/>
              <a:t>Recuerdos y descripciones de la madre. También se explican la difícil situación familiar.</a:t>
            </a:r>
          </a:p>
          <a:p>
            <a:r>
              <a:rPr lang="es-ES" dirty="0" smtClean="0"/>
              <a:t>La madre le paga la carrera universitaria de Historia, y a sus hermanos les cede las propiedades.</a:t>
            </a:r>
          </a:p>
          <a:p>
            <a:r>
              <a:rPr lang="es-ES" dirty="0" smtClean="0"/>
              <a:t>Adriana explica que se dedica a la cocina y colabora en una revista y en la radio. Un editor le propone redactar un libro.</a:t>
            </a:r>
          </a:p>
          <a:p>
            <a:pPr marL="0" indent="0">
              <a:buNone/>
            </a:pPr>
            <a:endParaRPr lang="es-ES" dirty="0" smtClean="0"/>
          </a:p>
          <a:p>
            <a:endParaRPr lang="es-ES" dirty="0" smtClean="0"/>
          </a:p>
          <a:p>
            <a:endParaRPr lang="ca-ES" dirty="0"/>
          </a:p>
        </p:txBody>
      </p:sp>
    </p:spTree>
    <p:extLst>
      <p:ext uri="{BB962C8B-B14F-4D97-AF65-F5344CB8AC3E}">
        <p14:creationId xmlns:p14="http://schemas.microsoft.com/office/powerpoint/2010/main" val="27262877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ES" dirty="0" smtClean="0"/>
              <a:t>RESUMEN DE CONTENIDO</a:t>
            </a:r>
            <a:endParaRPr lang="ca-ES" dirty="0"/>
          </a:p>
        </p:txBody>
      </p:sp>
      <p:sp>
        <p:nvSpPr>
          <p:cNvPr id="5" name="4 Marcador de contenido"/>
          <p:cNvSpPr>
            <a:spLocks noGrp="1"/>
          </p:cNvSpPr>
          <p:nvPr>
            <p:ph idx="1"/>
          </p:nvPr>
        </p:nvSpPr>
        <p:spPr/>
        <p:txBody>
          <a:bodyPr>
            <a:normAutofit/>
          </a:bodyPr>
          <a:lstStyle/>
          <a:p>
            <a:r>
              <a:rPr lang="es-ES" dirty="0" smtClean="0"/>
              <a:t>Mención y descripción de las ánimas.</a:t>
            </a:r>
          </a:p>
          <a:p>
            <a:r>
              <a:rPr lang="es-ES" dirty="0" smtClean="0"/>
              <a:t>Recuerdo de Olvido y Matilde.</a:t>
            </a:r>
          </a:p>
          <a:p>
            <a:r>
              <a:rPr lang="es-ES" dirty="0" smtClean="0"/>
              <a:t>Descripción de los anteriores personajes: eran de mayor edad y de carácter más bien acogedor.</a:t>
            </a:r>
          </a:p>
          <a:p>
            <a:r>
              <a:rPr lang="es-ES" dirty="0" smtClean="0"/>
              <a:t>Recuerdos de su infancia:</a:t>
            </a:r>
            <a:endParaRPr lang="es-ES" dirty="0">
              <a:sym typeface="Wingdings" panose="05000000000000000000" pitchFamily="2" charset="2"/>
            </a:endParaRPr>
          </a:p>
          <a:p>
            <a:pPr lvl="1"/>
            <a:r>
              <a:rPr lang="es-ES" dirty="0" smtClean="0">
                <a:sym typeface="Wingdings" panose="05000000000000000000" pitchFamily="2" charset="2"/>
              </a:rPr>
              <a:t>Historias en días de lluvia. </a:t>
            </a:r>
          </a:p>
          <a:p>
            <a:pPr lvl="1"/>
            <a:r>
              <a:rPr lang="es-ES" dirty="0" smtClean="0">
                <a:sym typeface="Wingdings" panose="05000000000000000000" pitchFamily="2" charset="2"/>
              </a:rPr>
              <a:t>Imaginación de su futuro durante su infancia: no se imaginaba separada a su “protectora”.</a:t>
            </a:r>
          </a:p>
          <a:p>
            <a:endParaRPr lang="es-ES" dirty="0" smtClean="0"/>
          </a:p>
        </p:txBody>
      </p:sp>
    </p:spTree>
    <p:extLst>
      <p:ext uri="{BB962C8B-B14F-4D97-AF65-F5344CB8AC3E}">
        <p14:creationId xmlns:p14="http://schemas.microsoft.com/office/powerpoint/2010/main" val="2098904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fontScale="85000" lnSpcReduction="10000"/>
          </a:bodyPr>
          <a:lstStyle/>
          <a:p>
            <a:r>
              <a:rPr lang="es-ES" dirty="0" smtClean="0"/>
              <a:t>Recibe un frasco de mermelada que le recuerda a su aldea, y después siente curiosidad por investigar por su pasado. Recuerda a su tía, Brumal y la marcha de allí.</a:t>
            </a:r>
          </a:p>
          <a:p>
            <a:r>
              <a:rPr lang="es-ES" dirty="0" smtClean="0"/>
              <a:t>El viaje a Brumal fue difícil ya que se trataba de una aldea poco conocida y con complicaciones de acceso.</a:t>
            </a:r>
          </a:p>
          <a:p>
            <a:r>
              <a:rPr lang="es-ES" dirty="0" smtClean="0"/>
              <a:t>Al llegar a la aldea sea encuentra un lugar solitario</a:t>
            </a:r>
            <a:r>
              <a:rPr lang="es-ES" dirty="0"/>
              <a:t> </a:t>
            </a:r>
            <a:r>
              <a:rPr lang="es-ES" dirty="0" smtClean="0"/>
              <a:t>y descuidado. Allí coincide con un hombre y un párroco.</a:t>
            </a:r>
          </a:p>
          <a:p>
            <a:r>
              <a:rPr lang="es-ES" dirty="0" smtClean="0"/>
              <a:t>La protagonista decide entrar e inspeccionar la iglesia. El párroco la incita a pasar a un altillo en el que hay confituras.</a:t>
            </a:r>
          </a:p>
          <a:p>
            <a:r>
              <a:rPr lang="es-ES" dirty="0" smtClean="0"/>
              <a:t>Se escuchan unas voces que las reconoce. Estas le recordaron a su infancia y a sus juegos (lenguaje espejo). </a:t>
            </a:r>
            <a:endParaRPr lang="ca-ES" dirty="0"/>
          </a:p>
        </p:txBody>
      </p:sp>
    </p:spTree>
    <p:extLst>
      <p:ext uri="{BB962C8B-B14F-4D97-AF65-F5344CB8AC3E}">
        <p14:creationId xmlns:p14="http://schemas.microsoft.com/office/powerpoint/2010/main" val="19039017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lnSpcReduction="10000"/>
          </a:bodyPr>
          <a:lstStyle/>
          <a:p>
            <a:r>
              <a:rPr lang="es-ES" dirty="0" smtClean="0"/>
              <a:t>Cuando Adriana se decide a salir escucha como cierran las puertas de la parroquia. Acto seguido pierde la consciencia.</a:t>
            </a:r>
          </a:p>
          <a:p>
            <a:r>
              <a:rPr lang="es-ES" dirty="0" smtClean="0"/>
              <a:t>Sin saber cómo, despierta en un hospital psiquiátrico. Se la encontraron herida en un camino.</a:t>
            </a:r>
          </a:p>
          <a:p>
            <a:r>
              <a:rPr lang="es-ES" dirty="0" smtClean="0"/>
              <a:t>Los hermanos de la protagonista la rescatan del hospital. No se intercambiaron demasiadas palabras.</a:t>
            </a:r>
          </a:p>
          <a:p>
            <a:r>
              <a:rPr lang="es-ES" dirty="0" smtClean="0"/>
              <a:t>Sus inquietudes siguen presentes. Decide volver a Brumal. Además deja su personalidad original para pasar a ser “</a:t>
            </a:r>
            <a:r>
              <a:rPr lang="es-ES" dirty="0" err="1" smtClean="0"/>
              <a:t>Anairda</a:t>
            </a:r>
            <a:r>
              <a:rPr lang="es-ES" dirty="0" smtClean="0"/>
              <a:t>”.</a:t>
            </a:r>
            <a:endParaRPr lang="ca-ES" dirty="0"/>
          </a:p>
        </p:txBody>
      </p:sp>
    </p:spTree>
    <p:extLst>
      <p:ext uri="{BB962C8B-B14F-4D97-AF65-F5344CB8AC3E}">
        <p14:creationId xmlns:p14="http://schemas.microsoft.com/office/powerpoint/2010/main" val="381568016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ESTRUCTURA</a:t>
            </a:r>
            <a:endParaRPr lang="ca-ES" dirty="0"/>
          </a:p>
        </p:txBody>
      </p:sp>
      <p:sp>
        <p:nvSpPr>
          <p:cNvPr id="3" name="2 Marcador de contenido"/>
          <p:cNvSpPr>
            <a:spLocks noGrp="1"/>
          </p:cNvSpPr>
          <p:nvPr>
            <p:ph idx="1"/>
          </p:nvPr>
        </p:nvSpPr>
        <p:spPr/>
        <p:txBody>
          <a:bodyPr>
            <a:normAutofit lnSpcReduction="10000"/>
          </a:bodyPr>
          <a:lstStyle/>
          <a:p>
            <a:r>
              <a:rPr lang="es-ES" dirty="0" smtClean="0"/>
              <a:t>INTRODUCCIÓN: recuerdos de la enfermedad y la entrada al colegio. </a:t>
            </a:r>
          </a:p>
          <a:p>
            <a:r>
              <a:rPr lang="es-ES" dirty="0" smtClean="0"/>
              <a:t>DESARROLLO: se inicia con el recuerdo de su madre. Posteriormente se relaciona con su vida. La presencia de los recuerdos anteriores provocan la curiosidad y acaba realizando el viaje a Brumal. El nudo acaba cuando Adriana se despierta en el hospital y vuelve a casa. </a:t>
            </a:r>
          </a:p>
          <a:p>
            <a:r>
              <a:rPr lang="es-ES" dirty="0" smtClean="0"/>
              <a:t>DESENLACE: decide volver a Brumal y acabar con todas sus dudas.	</a:t>
            </a:r>
            <a:endParaRPr lang="ca-ES" dirty="0"/>
          </a:p>
        </p:txBody>
      </p:sp>
    </p:spTree>
    <p:extLst>
      <p:ext uri="{BB962C8B-B14F-4D97-AF65-F5344CB8AC3E}">
        <p14:creationId xmlns:p14="http://schemas.microsoft.com/office/powerpoint/2010/main" val="40560933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NARRADORA-PROTAGONISTA</a:t>
            </a:r>
            <a:endParaRPr lang="ca-ES" dirty="0"/>
          </a:p>
        </p:txBody>
      </p:sp>
      <p:sp>
        <p:nvSpPr>
          <p:cNvPr id="3" name="2 Marcador de contenido"/>
          <p:cNvSpPr>
            <a:spLocks noGrp="1"/>
          </p:cNvSpPr>
          <p:nvPr>
            <p:ph idx="1"/>
          </p:nvPr>
        </p:nvSpPr>
        <p:spPr/>
        <p:txBody>
          <a:bodyPr>
            <a:normAutofit fontScale="92500" lnSpcReduction="20000"/>
          </a:bodyPr>
          <a:lstStyle/>
          <a:p>
            <a:r>
              <a:rPr lang="es-ES" dirty="0" smtClean="0"/>
              <a:t>Adriana nos narra la historia desde un punto de vista interno. Lo más frecuente es el uso de la primera persona, aunque en determinados momentos cambia (descripciones y historias de su madre).</a:t>
            </a:r>
          </a:p>
          <a:p>
            <a:pPr lvl="1"/>
            <a:r>
              <a:rPr lang="es-ES" dirty="0" smtClean="0"/>
              <a:t>Adriana muestra un carácter inquieto provocado por el desconocimiento de su pasado: nació en Brumal pero a los siete años marchó sin saber el motivo. Sobre su vida sabemos que se dedica a la cocina pese que estudió Historia.</a:t>
            </a:r>
          </a:p>
          <a:p>
            <a:pPr lvl="1"/>
            <a:r>
              <a:rPr lang="es-ES" dirty="0" smtClean="0"/>
              <a:t>Respecto a su físico menciona sus cabellos canos y su rostro bondadoso. De pequeña se describe con un cuerpo larguirucho y torpe. </a:t>
            </a:r>
            <a:endParaRPr lang="ca-ES" dirty="0"/>
          </a:p>
        </p:txBody>
      </p:sp>
    </p:spTree>
    <p:extLst>
      <p:ext uri="{BB962C8B-B14F-4D97-AF65-F5344CB8AC3E}">
        <p14:creationId xmlns:p14="http://schemas.microsoft.com/office/powerpoint/2010/main" val="23156078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PERSONAJES</a:t>
            </a:r>
            <a:endParaRPr lang="ca-ES" dirty="0"/>
          </a:p>
        </p:txBody>
      </p:sp>
      <p:sp>
        <p:nvSpPr>
          <p:cNvPr id="3" name="2 Marcador de contenido"/>
          <p:cNvSpPr>
            <a:spLocks noGrp="1"/>
          </p:cNvSpPr>
          <p:nvPr>
            <p:ph idx="1"/>
          </p:nvPr>
        </p:nvSpPr>
        <p:spPr/>
        <p:txBody>
          <a:bodyPr>
            <a:normAutofit fontScale="92500"/>
          </a:bodyPr>
          <a:lstStyle/>
          <a:p>
            <a:r>
              <a:rPr lang="es-ES" dirty="0" smtClean="0"/>
              <a:t>MADRE: tenía ojos verdes, una manos blancas y delicadas y una sonrisa abatida tras quedarse viuda. No era una persona demasiado cariñosa, pero sí entregada. Su comportamiento es reservado y lleva una vida religiosa.</a:t>
            </a:r>
          </a:p>
          <a:p>
            <a:pPr lvl="1"/>
            <a:r>
              <a:rPr lang="es-ES" sz="2000" i="1" dirty="0" smtClean="0"/>
              <a:t>&lt;&lt;Huimos de la miseria, hija…Recordarla es sumergirse en ella&gt;&gt;.      </a:t>
            </a:r>
          </a:p>
          <a:p>
            <a:r>
              <a:rPr lang="es-ES" dirty="0"/>
              <a:t>PADRE</a:t>
            </a:r>
            <a:r>
              <a:rPr lang="es-ES" dirty="0" smtClean="0"/>
              <a:t>: murió cuando Adriana era pequeña.</a:t>
            </a:r>
          </a:p>
          <a:p>
            <a:r>
              <a:rPr lang="es-ES" dirty="0" smtClean="0"/>
              <a:t>HERMANOS: dos gemelos de inferior edad a Adriana. La relación de la protagonista con ellos es mínima.      </a:t>
            </a:r>
            <a:endParaRPr lang="ca-ES" dirty="0"/>
          </a:p>
        </p:txBody>
      </p:sp>
    </p:spTree>
    <p:extLst>
      <p:ext uri="{BB962C8B-B14F-4D97-AF65-F5344CB8AC3E}">
        <p14:creationId xmlns:p14="http://schemas.microsoft.com/office/powerpoint/2010/main" val="25744562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lnSpcReduction="10000"/>
          </a:bodyPr>
          <a:lstStyle/>
          <a:p>
            <a:r>
              <a:rPr lang="es-ES" dirty="0" smtClean="0"/>
              <a:t>EDITOR: personaje presuntamente enamorado de Adriana que insiste en realizar un viaje por Bajo </a:t>
            </a:r>
            <a:r>
              <a:rPr lang="es-ES" dirty="0" err="1" smtClean="0"/>
              <a:t>Rhin</a:t>
            </a:r>
            <a:r>
              <a:rPr lang="es-ES" dirty="0" smtClean="0"/>
              <a:t>.</a:t>
            </a:r>
          </a:p>
          <a:p>
            <a:r>
              <a:rPr lang="es-ES" dirty="0" smtClean="0"/>
              <a:t>TÍA REBECA: anciana que realizaba mermeladas en un altillo en la aldea.</a:t>
            </a:r>
          </a:p>
          <a:p>
            <a:r>
              <a:rPr lang="es-ES" dirty="0" smtClean="0"/>
              <a:t>PÁRROCO: hombre de unos veinte años. Adriana siente cierta pena por su soledad pero al parecer le traiciona.</a:t>
            </a:r>
          </a:p>
          <a:p>
            <a:r>
              <a:rPr lang="es-ES" dirty="0" smtClean="0"/>
              <a:t>Mujer que cierra la puerta de la iglesia.</a:t>
            </a:r>
          </a:p>
          <a:p>
            <a:r>
              <a:rPr lang="es-ES" dirty="0" smtClean="0"/>
              <a:t>Ancianos sentados en la plaza de Brumal.</a:t>
            </a:r>
          </a:p>
          <a:p>
            <a:r>
              <a:rPr lang="es-ES" dirty="0" smtClean="0"/>
              <a:t>Hombre interrogado en el pueblo de la madre.</a:t>
            </a:r>
            <a:endParaRPr lang="ca-ES" dirty="0"/>
          </a:p>
        </p:txBody>
      </p:sp>
    </p:spTree>
    <p:extLst>
      <p:ext uri="{BB962C8B-B14F-4D97-AF65-F5344CB8AC3E}">
        <p14:creationId xmlns:p14="http://schemas.microsoft.com/office/powerpoint/2010/main" val="254296563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ESPACIO</a:t>
            </a:r>
            <a:endParaRPr lang="ca-ES" dirty="0"/>
          </a:p>
        </p:txBody>
      </p:sp>
      <p:sp>
        <p:nvSpPr>
          <p:cNvPr id="3" name="2 Marcador de contenido"/>
          <p:cNvSpPr>
            <a:spLocks noGrp="1"/>
          </p:cNvSpPr>
          <p:nvPr>
            <p:ph idx="1"/>
          </p:nvPr>
        </p:nvSpPr>
        <p:spPr/>
        <p:txBody>
          <a:bodyPr/>
          <a:lstStyle/>
          <a:p>
            <a:r>
              <a:rPr lang="es-ES" dirty="0" smtClean="0"/>
              <a:t>BRUMAL:</a:t>
            </a:r>
          </a:p>
          <a:p>
            <a:pPr lvl="1"/>
            <a:r>
              <a:rPr lang="es-ES" dirty="0" smtClean="0"/>
              <a:t>Escuela</a:t>
            </a:r>
          </a:p>
          <a:p>
            <a:pPr lvl="1"/>
            <a:r>
              <a:rPr lang="es-ES" dirty="0" smtClean="0"/>
              <a:t>Plaza</a:t>
            </a:r>
          </a:p>
          <a:p>
            <a:pPr lvl="1"/>
            <a:r>
              <a:rPr lang="es-ES" dirty="0" smtClean="0"/>
              <a:t>Iglesia</a:t>
            </a:r>
          </a:p>
          <a:p>
            <a:r>
              <a:rPr lang="es-ES" dirty="0" smtClean="0"/>
              <a:t>Piso de residencia de Adriana.</a:t>
            </a:r>
          </a:p>
          <a:p>
            <a:r>
              <a:rPr lang="es-ES" dirty="0" smtClean="0"/>
              <a:t>Pueblo de la madre (costa).</a:t>
            </a:r>
          </a:p>
        </p:txBody>
      </p:sp>
    </p:spTree>
    <p:extLst>
      <p:ext uri="{BB962C8B-B14F-4D97-AF65-F5344CB8AC3E}">
        <p14:creationId xmlns:p14="http://schemas.microsoft.com/office/powerpoint/2010/main" val="14456431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TIEMPO</a:t>
            </a:r>
            <a:endParaRPr lang="ca-ES" dirty="0"/>
          </a:p>
        </p:txBody>
      </p:sp>
      <p:sp>
        <p:nvSpPr>
          <p:cNvPr id="3" name="2 Marcador de contenido"/>
          <p:cNvSpPr>
            <a:spLocks noGrp="1"/>
          </p:cNvSpPr>
          <p:nvPr>
            <p:ph idx="1"/>
          </p:nvPr>
        </p:nvSpPr>
        <p:spPr/>
        <p:txBody>
          <a:bodyPr/>
          <a:lstStyle/>
          <a:p>
            <a:r>
              <a:rPr lang="es-ES" dirty="0" smtClean="0"/>
              <a:t>TIEMPO EXTERNO: variable. En el relato predomina el uso de la retrospección. </a:t>
            </a:r>
          </a:p>
          <a:p>
            <a:r>
              <a:rPr lang="es-ES" dirty="0" smtClean="0"/>
              <a:t>TIEMPO INTERNO: la historia en sí misma puede durar unos días o semanas. Pero además existen pequeños fragmentos del pasado.</a:t>
            </a:r>
            <a:endParaRPr lang="ca-ES" dirty="0"/>
          </a:p>
        </p:txBody>
      </p:sp>
    </p:spTree>
    <p:extLst>
      <p:ext uri="{BB962C8B-B14F-4D97-AF65-F5344CB8AC3E}">
        <p14:creationId xmlns:p14="http://schemas.microsoft.com/office/powerpoint/2010/main" val="23144379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ESTILO</a:t>
            </a:r>
            <a:endParaRPr lang="ca-ES" dirty="0"/>
          </a:p>
        </p:txBody>
      </p:sp>
      <p:sp>
        <p:nvSpPr>
          <p:cNvPr id="3" name="2 Marcador de contenido"/>
          <p:cNvSpPr>
            <a:spLocks noGrp="1"/>
          </p:cNvSpPr>
          <p:nvPr>
            <p:ph idx="1"/>
          </p:nvPr>
        </p:nvSpPr>
        <p:spPr/>
        <p:txBody>
          <a:bodyPr/>
          <a:lstStyle/>
          <a:p>
            <a:r>
              <a:rPr lang="es-ES" dirty="0" smtClean="0"/>
              <a:t>Predominio de las formas verbales en pasado.</a:t>
            </a:r>
          </a:p>
          <a:p>
            <a:r>
              <a:rPr lang="es-ES" dirty="0" smtClean="0"/>
              <a:t>Uso constante de flash-back en medio de la historia.</a:t>
            </a:r>
          </a:p>
          <a:p>
            <a:r>
              <a:rPr lang="es-ES" dirty="0" smtClean="0"/>
              <a:t>El pasado en Brumal es </a:t>
            </a:r>
            <a:r>
              <a:rPr lang="es-ES" smtClean="0"/>
              <a:t>un tabú.</a:t>
            </a:r>
            <a:endParaRPr lang="es-ES" dirty="0" smtClean="0"/>
          </a:p>
          <a:p>
            <a:r>
              <a:rPr lang="es-ES" dirty="0" smtClean="0"/>
              <a:t>Denominación de algunos lugares por sus características (Brumal: lugar lleno de niebla, viejo y desordenado). </a:t>
            </a:r>
          </a:p>
          <a:p>
            <a:endParaRPr lang="ca-ES" dirty="0"/>
          </a:p>
        </p:txBody>
      </p:sp>
    </p:spTree>
    <p:extLst>
      <p:ext uri="{BB962C8B-B14F-4D97-AF65-F5344CB8AC3E}">
        <p14:creationId xmlns:p14="http://schemas.microsoft.com/office/powerpoint/2010/main" val="421175999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TEMAS </a:t>
            </a:r>
            <a:endParaRPr lang="ca-ES" dirty="0"/>
          </a:p>
        </p:txBody>
      </p:sp>
      <p:sp>
        <p:nvSpPr>
          <p:cNvPr id="3" name="2 Marcador de contenido"/>
          <p:cNvSpPr>
            <a:spLocks noGrp="1"/>
          </p:cNvSpPr>
          <p:nvPr>
            <p:ph idx="1"/>
          </p:nvPr>
        </p:nvSpPr>
        <p:spPr/>
        <p:txBody>
          <a:bodyPr/>
          <a:lstStyle/>
          <a:p>
            <a:r>
              <a:rPr lang="es-ES" dirty="0" smtClean="0"/>
              <a:t>El tema principal hace referencia a la búsqueda del pasado.</a:t>
            </a:r>
          </a:p>
          <a:p>
            <a:r>
              <a:rPr lang="es-ES" dirty="0" smtClean="0"/>
              <a:t>Doble </a:t>
            </a:r>
            <a:r>
              <a:rPr lang="es-ES" dirty="0"/>
              <a:t>personalidad de Adriana-</a:t>
            </a:r>
            <a:r>
              <a:rPr lang="es-ES" dirty="0" err="1"/>
              <a:t>Anairda</a:t>
            </a:r>
            <a:r>
              <a:rPr lang="es-ES" dirty="0"/>
              <a:t>. </a:t>
            </a:r>
            <a:endParaRPr lang="es-ES" dirty="0" smtClean="0"/>
          </a:p>
          <a:p>
            <a:r>
              <a:rPr lang="es-ES" dirty="0" smtClean="0"/>
              <a:t>Dualidad y comparativa de lugares (pueblo de costa-Brumal); cambio de concepción final.</a:t>
            </a:r>
            <a:endParaRPr lang="es-ES" dirty="0"/>
          </a:p>
          <a:p>
            <a:r>
              <a:rPr lang="es-ES" dirty="0" smtClean="0"/>
              <a:t>El final es un poco inexplicable y queda en incógnita. Seguramente ella conocía el pasado desde su segunda personalidad. 	</a:t>
            </a:r>
            <a:endParaRPr lang="ca-ES" dirty="0"/>
          </a:p>
        </p:txBody>
      </p:sp>
    </p:spTree>
    <p:extLst>
      <p:ext uri="{BB962C8B-B14F-4D97-AF65-F5344CB8AC3E}">
        <p14:creationId xmlns:p14="http://schemas.microsoft.com/office/powerpoint/2010/main" val="22053189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6264696"/>
          </a:xfrm>
        </p:spPr>
        <p:txBody>
          <a:bodyPr>
            <a:normAutofit fontScale="77500" lnSpcReduction="20000"/>
          </a:bodyPr>
          <a:lstStyle/>
          <a:p>
            <a:r>
              <a:rPr lang="es-ES" dirty="0" smtClean="0"/>
              <a:t>Llegada de un paquete misterioso </a:t>
            </a:r>
            <a:r>
              <a:rPr lang="es-ES" dirty="0" smtClean="0">
                <a:sym typeface="Wingdings" panose="05000000000000000000" pitchFamily="2" charset="2"/>
              </a:rPr>
              <a:t> RELOJ</a:t>
            </a:r>
          </a:p>
          <a:p>
            <a:endParaRPr lang="es-ES" dirty="0">
              <a:sym typeface="Wingdings" panose="05000000000000000000" pitchFamily="2" charset="2"/>
            </a:endParaRPr>
          </a:p>
          <a:p>
            <a:endParaRPr lang="es-ES" dirty="0" smtClean="0">
              <a:sym typeface="Wingdings" panose="05000000000000000000" pitchFamily="2" charset="2"/>
            </a:endParaRPr>
          </a:p>
          <a:p>
            <a:pPr marL="0" indent="0">
              <a:buNone/>
            </a:pPr>
            <a:endParaRPr lang="es-ES" dirty="0" smtClean="0">
              <a:sym typeface="Wingdings" panose="05000000000000000000" pitchFamily="2" charset="2"/>
            </a:endParaRPr>
          </a:p>
          <a:p>
            <a:endParaRPr lang="es-ES" dirty="0" smtClean="0">
              <a:sym typeface="Wingdings" panose="05000000000000000000" pitchFamily="2" charset="2"/>
            </a:endParaRPr>
          </a:p>
          <a:p>
            <a:endParaRPr lang="es-ES" dirty="0">
              <a:sym typeface="Wingdings" panose="05000000000000000000" pitchFamily="2" charset="2"/>
            </a:endParaRPr>
          </a:p>
          <a:p>
            <a:endParaRPr lang="es-ES" dirty="0" smtClean="0">
              <a:sym typeface="Wingdings" panose="05000000000000000000" pitchFamily="2" charset="2"/>
            </a:endParaRPr>
          </a:p>
          <a:p>
            <a:r>
              <a:rPr lang="es-ES" sz="3400" dirty="0" smtClean="0">
                <a:sym typeface="Wingdings" panose="05000000000000000000" pitchFamily="2" charset="2"/>
              </a:rPr>
              <a:t>La narradora se siente desconcertada por haber obtenido tal ganga.</a:t>
            </a:r>
          </a:p>
          <a:p>
            <a:r>
              <a:rPr lang="es-ES" sz="3400" dirty="0" smtClean="0">
                <a:sym typeface="Wingdings" panose="05000000000000000000" pitchFamily="2" charset="2"/>
              </a:rPr>
              <a:t>Sin embargo, a Olvido no le trae buenas sensaciones Se experimenta un cambio del personaje a partir de la llegada del reloj, pese a que trataba de disimularlo.</a:t>
            </a:r>
            <a:endParaRPr lang="es-ES" sz="3400" dirty="0">
              <a:sym typeface="Wingdings" panose="05000000000000000000" pitchFamily="2" charset="2"/>
            </a:endParaRPr>
          </a:p>
          <a:p>
            <a:r>
              <a:rPr lang="es-ES" sz="3400" dirty="0" smtClean="0">
                <a:sym typeface="Wingdings" panose="05000000000000000000" pitchFamily="2" charset="2"/>
              </a:rPr>
              <a:t>Mientras Matilde limpiaba el reloj, sufrió un desmayo. Esto provoca un cambio en el ambiente familiar (3 interpretaciones).</a:t>
            </a:r>
          </a:p>
          <a:p>
            <a:endParaRPr lang="es-ES" dirty="0">
              <a:sym typeface="Wingdings" panose="05000000000000000000" pitchFamily="2" charset="2"/>
            </a:endParaRPr>
          </a:p>
          <a:p>
            <a:pPr marL="0" indent="0">
              <a:buNone/>
            </a:pPr>
            <a:r>
              <a:rPr lang="es-ES" dirty="0" smtClean="0"/>
              <a:t>                                     </a:t>
            </a:r>
            <a:endParaRPr lang="ca-ES" dirty="0"/>
          </a:p>
        </p:txBody>
      </p:sp>
      <p:sp>
        <p:nvSpPr>
          <p:cNvPr id="6" name="5 CuadroTexto"/>
          <p:cNvSpPr txBox="1"/>
          <p:nvPr/>
        </p:nvSpPr>
        <p:spPr>
          <a:xfrm>
            <a:off x="404657" y="1052738"/>
            <a:ext cx="4896545" cy="1754326"/>
          </a:xfrm>
          <a:prstGeom prst="rect">
            <a:avLst/>
          </a:prstGeom>
          <a:noFill/>
        </p:spPr>
        <p:txBody>
          <a:bodyPr wrap="square" rtlCol="0">
            <a:spAutoFit/>
          </a:bodyPr>
          <a:lstStyle/>
          <a:p>
            <a:pPr marL="285750" indent="-285750">
              <a:buFontTx/>
              <a:buChar char="-"/>
            </a:pPr>
            <a:r>
              <a:rPr lang="es-ES" dirty="0" smtClean="0"/>
              <a:t>3 metros de alto.</a:t>
            </a:r>
          </a:p>
          <a:p>
            <a:pPr marL="285750" indent="-285750">
              <a:buFontTx/>
              <a:buChar char="-"/>
            </a:pPr>
            <a:r>
              <a:rPr lang="es-ES" dirty="0" smtClean="0"/>
              <a:t>Complementos de oro.</a:t>
            </a:r>
          </a:p>
          <a:p>
            <a:pPr marL="285750" indent="-285750">
              <a:buFontTx/>
              <a:buChar char="-"/>
            </a:pPr>
            <a:r>
              <a:rPr lang="es-ES" dirty="0" smtClean="0"/>
              <a:t>Mecanismos rudimentarios.</a:t>
            </a:r>
          </a:p>
          <a:p>
            <a:pPr marL="285750" indent="-285750">
              <a:buFontTx/>
              <a:buChar char="-"/>
            </a:pPr>
            <a:r>
              <a:rPr lang="es-ES" dirty="0" smtClean="0"/>
              <a:t>Deteriorado por el tiempo (1700, Bagdad).</a:t>
            </a:r>
          </a:p>
          <a:p>
            <a:pPr marL="285750" indent="-285750">
              <a:buFontTx/>
              <a:buChar char="-"/>
            </a:pPr>
            <a:r>
              <a:rPr lang="es-ES" dirty="0" smtClean="0"/>
              <a:t>Representación de cuerpos festivos en su inferior.</a:t>
            </a:r>
            <a:endParaRPr lang="ca-ES" dirty="0"/>
          </a:p>
        </p:txBody>
      </p:sp>
      <p:cxnSp>
        <p:nvCxnSpPr>
          <p:cNvPr id="8" name="7 Conector angular"/>
          <p:cNvCxnSpPr>
            <a:endCxn id="6" idx="3"/>
          </p:cNvCxnSpPr>
          <p:nvPr/>
        </p:nvCxnSpPr>
        <p:spPr>
          <a:xfrm rot="5400000">
            <a:off x="5182095" y="1099836"/>
            <a:ext cx="949172" cy="710958"/>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11 Cerrar llave"/>
          <p:cNvSpPr/>
          <p:nvPr/>
        </p:nvSpPr>
        <p:spPr>
          <a:xfrm>
            <a:off x="4644008" y="1052738"/>
            <a:ext cx="864097" cy="175432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a-ES"/>
          </a:p>
        </p:txBody>
      </p:sp>
    </p:spTree>
    <p:extLst>
      <p:ext uri="{BB962C8B-B14F-4D97-AF65-F5344CB8AC3E}">
        <p14:creationId xmlns:p14="http://schemas.microsoft.com/office/powerpoint/2010/main" val="7925899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p:txBody>
          <a:bodyPr/>
          <a:lstStyle/>
          <a:p>
            <a:endParaRPr lang="ca-ES"/>
          </a:p>
        </p:txBody>
      </p:sp>
      <p:sp>
        <p:nvSpPr>
          <p:cNvPr id="2" name="1 Título"/>
          <p:cNvSpPr>
            <a:spLocks noGrp="1"/>
          </p:cNvSpPr>
          <p:nvPr>
            <p:ph type="title"/>
          </p:nvPr>
        </p:nvSpPr>
        <p:spPr/>
        <p:txBody>
          <a:bodyPr/>
          <a:lstStyle/>
          <a:p>
            <a:r>
              <a:rPr lang="es-ES" dirty="0" smtClean="0"/>
              <a:t>LA NOCHE DE JEZABEL</a:t>
            </a:r>
            <a:endParaRPr lang="ca-ES" dirty="0"/>
          </a:p>
        </p:txBody>
      </p:sp>
    </p:spTree>
    <p:extLst>
      <p:ext uri="{BB962C8B-B14F-4D97-AF65-F5344CB8AC3E}">
        <p14:creationId xmlns:p14="http://schemas.microsoft.com/office/powerpoint/2010/main" val="8688887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RESUMEN DE CONTENIDO</a:t>
            </a:r>
            <a:endParaRPr lang="ca-ES" dirty="0"/>
          </a:p>
        </p:txBody>
      </p:sp>
      <p:sp>
        <p:nvSpPr>
          <p:cNvPr id="3" name="2 Marcador de contenido"/>
          <p:cNvSpPr>
            <a:spLocks noGrp="1"/>
          </p:cNvSpPr>
          <p:nvPr>
            <p:ph idx="1"/>
          </p:nvPr>
        </p:nvSpPr>
        <p:spPr/>
        <p:txBody>
          <a:bodyPr>
            <a:normAutofit fontScale="92500" lnSpcReduction="10000"/>
          </a:bodyPr>
          <a:lstStyle/>
          <a:p>
            <a:r>
              <a:rPr lang="es-ES" sz="2400" dirty="0" smtClean="0"/>
              <a:t>Según </a:t>
            </a:r>
            <a:r>
              <a:rPr lang="es-ES" sz="2400" dirty="0" err="1" smtClean="0"/>
              <a:t>Arganza</a:t>
            </a:r>
            <a:r>
              <a:rPr lang="es-ES" sz="2400" dirty="0" smtClean="0"/>
              <a:t>, un extraño acontecimiento tiene lugar en el pueblo: un hombre muere suicidado, al cabo de un tiempo</a:t>
            </a:r>
          </a:p>
          <a:p>
            <a:r>
              <a:rPr lang="es-ES" sz="2400" dirty="0" smtClean="0"/>
              <a:t>Alguien transporta el cadáver a la puerta de la casa de los alcaldes, lo viste, y pone perfume en su ropa.</a:t>
            </a:r>
          </a:p>
          <a:p>
            <a:r>
              <a:rPr lang="es-ES" sz="2400" dirty="0" smtClean="0"/>
              <a:t>Esta historia es la que esta explicando </a:t>
            </a:r>
            <a:r>
              <a:rPr lang="es-ES" sz="2400" dirty="0" err="1" smtClean="0"/>
              <a:t>Arganza</a:t>
            </a:r>
            <a:r>
              <a:rPr lang="es-ES" sz="2400" dirty="0" smtClean="0"/>
              <a:t> al protagonista, cuando de repente se le acerca una conocida, Jezabel. </a:t>
            </a:r>
          </a:p>
          <a:p>
            <a:r>
              <a:rPr lang="es-ES" sz="2400" dirty="0" smtClean="0"/>
              <a:t>Esta decide montar una fiesta en su casa, antes de que expresen su opinión, ya lo tiene todo planeado. Antes de irse le informa de que tal vez venga con su prima.</a:t>
            </a:r>
          </a:p>
          <a:p>
            <a:r>
              <a:rPr lang="es-ES" sz="2400" dirty="0" smtClean="0"/>
              <a:t>Por la tarde, acuden a la casa de Jezabel, </a:t>
            </a:r>
            <a:r>
              <a:rPr lang="es-ES" sz="2400" dirty="0" err="1" smtClean="0"/>
              <a:t>Mortimer</a:t>
            </a:r>
            <a:r>
              <a:rPr lang="es-ES" sz="2400" dirty="0" smtClean="0"/>
              <a:t>, un joven inglés al que había invitado y Laura, una chica que el protagonista cree ser la prima de Jezabel.</a:t>
            </a:r>
          </a:p>
          <a:p>
            <a:endParaRPr lang="es-ES" sz="2400" dirty="0" smtClean="0"/>
          </a:p>
          <a:p>
            <a:endParaRPr lang="ca-ES" dirty="0"/>
          </a:p>
        </p:txBody>
      </p:sp>
    </p:spTree>
    <p:extLst>
      <p:ext uri="{BB962C8B-B14F-4D97-AF65-F5344CB8AC3E}">
        <p14:creationId xmlns:p14="http://schemas.microsoft.com/office/powerpoint/2010/main" val="187808282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764704"/>
            <a:ext cx="8229600" cy="5361459"/>
          </a:xfrm>
        </p:spPr>
        <p:txBody>
          <a:bodyPr>
            <a:normAutofit fontScale="92500" lnSpcReduction="20000"/>
          </a:bodyPr>
          <a:lstStyle/>
          <a:p>
            <a:r>
              <a:rPr lang="es-ES" sz="2600" dirty="0" smtClean="0"/>
              <a:t>Poco tiempo después, </a:t>
            </a:r>
            <a:r>
              <a:rPr lang="es-ES" sz="2600" dirty="0" err="1" smtClean="0"/>
              <a:t>Mortimer</a:t>
            </a:r>
            <a:r>
              <a:rPr lang="es-ES" sz="2600" dirty="0" smtClean="0"/>
              <a:t> les empieza a hablar sobre ocurrencias paranormales, que coinciden con aquellas que suceden en la casa.</a:t>
            </a:r>
          </a:p>
          <a:p>
            <a:r>
              <a:rPr lang="es-ES" sz="2600" dirty="0" smtClean="0"/>
              <a:t>Concluye a su explicación con el hecho de que la casa les este rechazando. Durante todo este tiempo Laura no para de reírse.</a:t>
            </a:r>
          </a:p>
          <a:p>
            <a:r>
              <a:rPr lang="es-ES" sz="2600" dirty="0" smtClean="0"/>
              <a:t>Cuando finalmente esta fiesta se acaba, los amigos toman consciencia de que Laura en realidad no era la prima de Jezabel, y nadie de los que acudieron a la fiesta la conocía, ni tampoco nadie la oyó venir ni salir de la casa, y que ya había desaparecido de esta. </a:t>
            </a:r>
          </a:p>
          <a:p>
            <a:r>
              <a:rPr lang="es-ES" sz="2600" dirty="0" smtClean="0"/>
              <a:t>Poco después, en las baldosas del porche, los 3 conocidos encontraron escrita una nota: “Gracias por una magnifica noche. Nunca la olvidare”, que gradualmente fue desapareciendo, siendo “NUNCA” la última palabra en hacerlo.</a:t>
            </a:r>
          </a:p>
          <a:p>
            <a:endParaRPr lang="ca-ES" sz="2400" dirty="0"/>
          </a:p>
        </p:txBody>
      </p:sp>
    </p:spTree>
    <p:extLst>
      <p:ext uri="{BB962C8B-B14F-4D97-AF65-F5344CB8AC3E}">
        <p14:creationId xmlns:p14="http://schemas.microsoft.com/office/powerpoint/2010/main" val="30710456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ESTRUCTURA</a:t>
            </a:r>
            <a:endParaRPr lang="ca-ES" dirty="0"/>
          </a:p>
        </p:txBody>
      </p:sp>
      <p:sp>
        <p:nvSpPr>
          <p:cNvPr id="3" name="2 Marcador de contenido"/>
          <p:cNvSpPr>
            <a:spLocks noGrp="1"/>
          </p:cNvSpPr>
          <p:nvPr>
            <p:ph idx="1"/>
          </p:nvPr>
        </p:nvSpPr>
        <p:spPr/>
        <p:txBody>
          <a:bodyPr/>
          <a:lstStyle/>
          <a:p>
            <a:r>
              <a:rPr lang="es-ES" dirty="0" smtClean="0"/>
              <a:t>PLANTEAMIENTO: </a:t>
            </a:r>
            <a:r>
              <a:rPr lang="es-ES" dirty="0" err="1" smtClean="0"/>
              <a:t>Arganza</a:t>
            </a:r>
            <a:r>
              <a:rPr lang="es-ES" dirty="0" smtClean="0"/>
              <a:t> cuenta la historia de la persona que se suicida, y Jezabel dice de hacer una fiesta.</a:t>
            </a:r>
          </a:p>
          <a:p>
            <a:r>
              <a:rPr lang="es-ES" dirty="0" smtClean="0"/>
              <a:t>DESARROLLO: transcurso de la fiesta, contando historias de miedo.</a:t>
            </a:r>
          </a:p>
          <a:p>
            <a:r>
              <a:rPr lang="es-ES" dirty="0" smtClean="0"/>
              <a:t>DESENLACE: La desaparición de Laura y su búsqueda. Días después se encuentran Jezabel y la protagonista y casi ni se saludan.</a:t>
            </a:r>
            <a:endParaRPr lang="es-ES" dirty="0"/>
          </a:p>
        </p:txBody>
      </p:sp>
    </p:spTree>
    <p:extLst>
      <p:ext uri="{BB962C8B-B14F-4D97-AF65-F5344CB8AC3E}">
        <p14:creationId xmlns:p14="http://schemas.microsoft.com/office/powerpoint/2010/main" val="21026444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NARRADOR</a:t>
            </a:r>
            <a:endParaRPr lang="ca-ES" dirty="0"/>
          </a:p>
        </p:txBody>
      </p:sp>
      <p:sp>
        <p:nvSpPr>
          <p:cNvPr id="3" name="2 Marcador de contenido"/>
          <p:cNvSpPr>
            <a:spLocks noGrp="1"/>
          </p:cNvSpPr>
          <p:nvPr>
            <p:ph idx="1"/>
          </p:nvPr>
        </p:nvSpPr>
        <p:spPr/>
        <p:txBody>
          <a:bodyPr/>
          <a:lstStyle/>
          <a:p>
            <a:r>
              <a:rPr lang="es-ES" dirty="0" smtClean="0"/>
              <a:t>Predomina el narrador interno, en primera persona. Pero hay muchas historias dentro del mismo relato y esto hace que haya más variedad de narradores.</a:t>
            </a:r>
            <a:endParaRPr lang="es-ES" dirty="0"/>
          </a:p>
        </p:txBody>
      </p:sp>
    </p:spTree>
    <p:extLst>
      <p:ext uri="{BB962C8B-B14F-4D97-AF65-F5344CB8AC3E}">
        <p14:creationId xmlns:p14="http://schemas.microsoft.com/office/powerpoint/2010/main" val="37007327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PERSONAJES</a:t>
            </a:r>
            <a:endParaRPr lang="ca-ES" dirty="0"/>
          </a:p>
        </p:txBody>
      </p:sp>
      <p:sp>
        <p:nvSpPr>
          <p:cNvPr id="3" name="2 Marcador de contenido"/>
          <p:cNvSpPr>
            <a:spLocks noGrp="1"/>
          </p:cNvSpPr>
          <p:nvPr>
            <p:ph idx="1"/>
          </p:nvPr>
        </p:nvSpPr>
        <p:spPr/>
        <p:txBody>
          <a:bodyPr>
            <a:normAutofit/>
          </a:bodyPr>
          <a:lstStyle/>
          <a:p>
            <a:r>
              <a:rPr lang="es-ES" sz="2400" dirty="0" smtClean="0"/>
              <a:t>Protagonista: No se cuenta mucho de ella.</a:t>
            </a:r>
          </a:p>
          <a:p>
            <a:r>
              <a:rPr lang="es-ES" sz="2400" dirty="0" smtClean="0"/>
              <a:t>Jezabel: Antigua compañera de estudios de la protagonista de la que no parece tener muy buena opinión.</a:t>
            </a:r>
          </a:p>
          <a:p>
            <a:r>
              <a:rPr lang="es-ES" sz="2400" dirty="0" err="1" smtClean="0"/>
              <a:t>Arganza</a:t>
            </a:r>
            <a:r>
              <a:rPr lang="es-ES" sz="2400" dirty="0" smtClean="0"/>
              <a:t>: Amigo de la protagonista.</a:t>
            </a:r>
          </a:p>
          <a:p>
            <a:r>
              <a:rPr lang="es-ES" sz="2400" dirty="0" err="1" smtClean="0"/>
              <a:t>Moltimer</a:t>
            </a:r>
            <a:r>
              <a:rPr lang="es-ES" sz="2400" dirty="0" smtClean="0"/>
              <a:t>: Extranjero, silencioso.</a:t>
            </a:r>
          </a:p>
          <a:p>
            <a:r>
              <a:rPr lang="es-ES" sz="2400" dirty="0" smtClean="0"/>
              <a:t>Laura: Es una joven que ha aparecido en la habitación de la anfitriona, es menuda y rechoncha; la protagonista piensa que tal vez sea la prima de Jezabel.</a:t>
            </a:r>
          </a:p>
          <a:p>
            <a:r>
              <a:rPr lang="es-ES" sz="2400" dirty="0" smtClean="0"/>
              <a:t>Secundarios: -Personajes de las historias contadas durante la noche.</a:t>
            </a:r>
          </a:p>
        </p:txBody>
      </p:sp>
    </p:spTree>
    <p:extLst>
      <p:ext uri="{BB962C8B-B14F-4D97-AF65-F5344CB8AC3E}">
        <p14:creationId xmlns:p14="http://schemas.microsoft.com/office/powerpoint/2010/main" val="9170662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ESPACIO Y TIEMPO</a:t>
            </a:r>
            <a:endParaRPr lang="ca-ES" dirty="0"/>
          </a:p>
        </p:txBody>
      </p:sp>
      <p:sp>
        <p:nvSpPr>
          <p:cNvPr id="3" name="2 Marcador de contenido"/>
          <p:cNvSpPr>
            <a:spLocks noGrp="1"/>
          </p:cNvSpPr>
          <p:nvPr>
            <p:ph idx="1"/>
          </p:nvPr>
        </p:nvSpPr>
        <p:spPr/>
        <p:txBody>
          <a:bodyPr/>
          <a:lstStyle/>
          <a:p>
            <a:r>
              <a:rPr lang="es-ES" dirty="0" smtClean="0"/>
              <a:t>ESPACIO: La historia ocurre en el chalé de la playa de Jezabel, mayoritariamente.</a:t>
            </a:r>
          </a:p>
          <a:p>
            <a:r>
              <a:rPr lang="es-ES" dirty="0" smtClean="0"/>
              <a:t>TIEMPO:</a:t>
            </a:r>
          </a:p>
          <a:p>
            <a:pPr lvl="1"/>
            <a:r>
              <a:rPr lang="es-ES" dirty="0"/>
              <a:t>Tiempo externo: No dice en ningún momento en que época están más o menos.</a:t>
            </a:r>
          </a:p>
          <a:p>
            <a:pPr lvl="1"/>
            <a:r>
              <a:rPr lang="es-ES" dirty="0"/>
              <a:t>Tiempo interno: La noche de la fiesta.</a:t>
            </a:r>
          </a:p>
          <a:p>
            <a:pPr marL="0" indent="0">
              <a:buNone/>
            </a:pPr>
            <a:endParaRPr lang="es-ES" dirty="0"/>
          </a:p>
        </p:txBody>
      </p:sp>
    </p:spTree>
    <p:extLst>
      <p:ext uri="{BB962C8B-B14F-4D97-AF65-F5344CB8AC3E}">
        <p14:creationId xmlns:p14="http://schemas.microsoft.com/office/powerpoint/2010/main" val="352973682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ESTILO</a:t>
            </a:r>
            <a:endParaRPr lang="ca-ES" dirty="0"/>
          </a:p>
        </p:txBody>
      </p:sp>
      <p:sp>
        <p:nvSpPr>
          <p:cNvPr id="3" name="2 Marcador de contenido"/>
          <p:cNvSpPr>
            <a:spLocks noGrp="1"/>
          </p:cNvSpPr>
          <p:nvPr>
            <p:ph idx="1"/>
          </p:nvPr>
        </p:nvSpPr>
        <p:spPr/>
        <p:txBody>
          <a:bodyPr/>
          <a:lstStyle/>
          <a:p>
            <a:r>
              <a:rPr lang="es-ES" dirty="0" smtClean="0"/>
              <a:t>Utiliza un elemento fantástico, que es Laura, que le da intriga a este relato, y el final que parece que es como si esa noche nunca hubiera pasado.</a:t>
            </a:r>
          </a:p>
          <a:p>
            <a:r>
              <a:rPr lang="es-ES" dirty="0" smtClean="0"/>
              <a:t>El texto dentro del texto (cada uno nos cuenta su historia).</a:t>
            </a:r>
          </a:p>
          <a:p>
            <a:r>
              <a:rPr lang="es-ES" smtClean="0"/>
              <a:t>Referencias bíblicas: </a:t>
            </a:r>
            <a:endParaRPr lang="es-ES" dirty="0"/>
          </a:p>
        </p:txBody>
      </p:sp>
    </p:spTree>
    <p:extLst>
      <p:ext uri="{BB962C8B-B14F-4D97-AF65-F5344CB8AC3E}">
        <p14:creationId xmlns:p14="http://schemas.microsoft.com/office/powerpoint/2010/main" val="34489073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ca-ES" dirty="0" smtClean="0"/>
              <a:t>TEMAS</a:t>
            </a:r>
            <a:endParaRPr lang="ca-ES" dirty="0"/>
          </a:p>
        </p:txBody>
      </p:sp>
      <p:sp>
        <p:nvSpPr>
          <p:cNvPr id="3" name="2 Marcador de contenido"/>
          <p:cNvSpPr>
            <a:spLocks noGrp="1"/>
          </p:cNvSpPr>
          <p:nvPr>
            <p:ph idx="1"/>
          </p:nvPr>
        </p:nvSpPr>
        <p:spPr/>
        <p:txBody>
          <a:bodyPr/>
          <a:lstStyle/>
          <a:p>
            <a:r>
              <a:rPr lang="es-ES" dirty="0" smtClean="0"/>
              <a:t>El tema principal podría ser que se debería conocer a las personas antes de pasar un tiempo con ellas, y no saber quienes son en realidad.</a:t>
            </a:r>
            <a:endParaRPr lang="es-ES" dirty="0"/>
          </a:p>
        </p:txBody>
      </p:sp>
    </p:spTree>
    <p:extLst>
      <p:ext uri="{BB962C8B-B14F-4D97-AF65-F5344CB8AC3E}">
        <p14:creationId xmlns:p14="http://schemas.microsoft.com/office/powerpoint/2010/main" val="9878303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505475"/>
          </a:xfrm>
        </p:spPr>
        <p:txBody>
          <a:bodyPr>
            <a:normAutofit lnSpcReduction="10000"/>
          </a:bodyPr>
          <a:lstStyle/>
          <a:p>
            <a:r>
              <a:rPr lang="es-ES" dirty="0" smtClean="0"/>
              <a:t>Los padres no se acaban de dar cuenta de la situación. Además realizan un viaje.</a:t>
            </a:r>
          </a:p>
          <a:p>
            <a:r>
              <a:rPr lang="es-ES" dirty="0" smtClean="0"/>
              <a:t>Descripción de las noches de la ausencia de los padres (ambiente frío y temeroso; mención a los hermanos).</a:t>
            </a:r>
          </a:p>
          <a:p>
            <a:r>
              <a:rPr lang="es-ES" dirty="0" smtClean="0"/>
              <a:t>Marcha misteriosa de Matilde y empeoramiento del estado de Olvido.</a:t>
            </a:r>
          </a:p>
          <a:p>
            <a:r>
              <a:rPr lang="es-ES" dirty="0" smtClean="0"/>
              <a:t>Los chicos se van a casa de unos familiares. Al volver encuentran la habitación de Olvido vacía.</a:t>
            </a:r>
          </a:p>
          <a:p>
            <a:r>
              <a:rPr lang="es-ES" dirty="0" smtClean="0"/>
              <a:t>Situación de tristeza y melancolía en la casa.</a:t>
            </a:r>
          </a:p>
          <a:p>
            <a:r>
              <a:rPr lang="es-ES" dirty="0" smtClean="0"/>
              <a:t>El entorpecimiento provoca un incendio en su casa.</a:t>
            </a:r>
            <a:endParaRPr lang="ca-ES" dirty="0"/>
          </a:p>
        </p:txBody>
      </p:sp>
    </p:spTree>
    <p:extLst>
      <p:ext uri="{BB962C8B-B14F-4D97-AF65-F5344CB8AC3E}">
        <p14:creationId xmlns:p14="http://schemas.microsoft.com/office/powerpoint/2010/main" val="2441609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433467"/>
          </a:xfrm>
        </p:spPr>
        <p:txBody>
          <a:bodyPr>
            <a:normAutofit/>
          </a:bodyPr>
          <a:lstStyle/>
          <a:p>
            <a:r>
              <a:rPr lang="es-ES" dirty="0" smtClean="0"/>
              <a:t>La narradora expresa sus sentimientos delante la pérdida de su hogar.</a:t>
            </a:r>
          </a:p>
          <a:p>
            <a:r>
              <a:rPr lang="es-ES" dirty="0" smtClean="0"/>
              <a:t>La narradora escucha una voz procedente de la caja del reloj (interpretadas como carcajadas).</a:t>
            </a:r>
          </a:p>
          <a:p>
            <a:r>
              <a:rPr lang="es-ES" dirty="0" smtClean="0"/>
              <a:t>Rechazo del reloj por parte del anticuario. Los padres toman un nuevo punta de vista del objeto.</a:t>
            </a:r>
          </a:p>
          <a:p>
            <a:r>
              <a:rPr lang="es-ES" dirty="0" smtClean="0"/>
              <a:t>Los padres se deshacen del reloj, quemándolo en una hoguera. En esta aparecen unas ánimas que danzan y juegan. </a:t>
            </a:r>
            <a:endParaRPr lang="ca-ES" dirty="0"/>
          </a:p>
        </p:txBody>
      </p:sp>
    </p:spTree>
    <p:extLst>
      <p:ext uri="{BB962C8B-B14F-4D97-AF65-F5344CB8AC3E}">
        <p14:creationId xmlns:p14="http://schemas.microsoft.com/office/powerpoint/2010/main" val="737190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ESTRUCTURA</a:t>
            </a:r>
            <a:endParaRPr lang="ca-ES" dirty="0"/>
          </a:p>
        </p:txBody>
      </p:sp>
      <p:sp>
        <p:nvSpPr>
          <p:cNvPr id="3" name="2 Marcador de contenido"/>
          <p:cNvSpPr>
            <a:spLocks noGrp="1"/>
          </p:cNvSpPr>
          <p:nvPr>
            <p:ph idx="1"/>
          </p:nvPr>
        </p:nvSpPr>
        <p:spPr/>
        <p:txBody>
          <a:bodyPr/>
          <a:lstStyle/>
          <a:p>
            <a:r>
              <a:rPr lang="es-ES" dirty="0" smtClean="0"/>
              <a:t>INTRODUCCIÓN: mención de las ánimas y descripción de personajes.</a:t>
            </a:r>
          </a:p>
          <a:p>
            <a:r>
              <a:rPr lang="es-ES" dirty="0" smtClean="0"/>
              <a:t>DESARROLLO: se inicia a partir de la llegada del reloj. Este tramo incluye todas sus repercusiones: cambios de actitud y de vida.</a:t>
            </a:r>
          </a:p>
          <a:p>
            <a:r>
              <a:rPr lang="es-ES" dirty="0" smtClean="0"/>
              <a:t>DESENLACE: abandono de su antigua vida y crematorio del reloj. </a:t>
            </a:r>
          </a:p>
        </p:txBody>
      </p:sp>
    </p:spTree>
    <p:extLst>
      <p:ext uri="{BB962C8B-B14F-4D97-AF65-F5344CB8AC3E}">
        <p14:creationId xmlns:p14="http://schemas.microsoft.com/office/powerpoint/2010/main" val="2633507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NARRADORA-PROTAGONISTA</a:t>
            </a:r>
            <a:endParaRPr lang="ca-ES" dirty="0"/>
          </a:p>
        </p:txBody>
      </p:sp>
      <p:sp>
        <p:nvSpPr>
          <p:cNvPr id="3" name="2 Marcador de contenido"/>
          <p:cNvSpPr>
            <a:spLocks noGrp="1"/>
          </p:cNvSpPr>
          <p:nvPr>
            <p:ph idx="1"/>
          </p:nvPr>
        </p:nvSpPr>
        <p:spPr/>
        <p:txBody>
          <a:bodyPr>
            <a:normAutofit lnSpcReduction="10000"/>
          </a:bodyPr>
          <a:lstStyle/>
          <a:p>
            <a:r>
              <a:rPr lang="es-ES" dirty="0" smtClean="0"/>
              <a:t>NARRADOR: el cuento es narrado desde un punto de vista interno. La narradora es una niña, la cual nos explica su experiencia en el pasado (uso del flash-back; saltos temporales entre los diferentes sucesos). Por lo tanto combina la 1ª y 3ª persona. </a:t>
            </a:r>
            <a:endParaRPr lang="ca-ES" dirty="0" smtClean="0"/>
          </a:p>
          <a:p>
            <a:pPr lvl="1"/>
            <a:r>
              <a:rPr lang="es-ES" dirty="0" smtClean="0"/>
              <a:t>No sabemos demasiado sobre este personaje. Al final de relato menciona tener doce años, aunque posiblemente no sea su edad durante toda la historia. Como niña, ésta tiene una visión diferente a los adultos. </a:t>
            </a:r>
          </a:p>
        </p:txBody>
      </p:sp>
    </p:spTree>
    <p:extLst>
      <p:ext uri="{BB962C8B-B14F-4D97-AF65-F5344CB8AC3E}">
        <p14:creationId xmlns:p14="http://schemas.microsoft.com/office/powerpoint/2010/main" val="35924020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PERSONAJES</a:t>
            </a:r>
            <a:endParaRPr lang="ca-ES" dirty="0"/>
          </a:p>
        </p:txBody>
      </p:sp>
      <p:sp>
        <p:nvSpPr>
          <p:cNvPr id="3" name="2 Marcador de contenido"/>
          <p:cNvSpPr>
            <a:spLocks noGrp="1"/>
          </p:cNvSpPr>
          <p:nvPr>
            <p:ph idx="1"/>
          </p:nvPr>
        </p:nvSpPr>
        <p:spPr/>
        <p:txBody>
          <a:bodyPr>
            <a:normAutofit fontScale="92500" lnSpcReduction="20000"/>
          </a:bodyPr>
          <a:lstStyle/>
          <a:p>
            <a:r>
              <a:rPr lang="es-ES" dirty="0" smtClean="0"/>
              <a:t>ANCIANAS: ambas tienen personalidades parecidas, siguiendo el prototipo de mujer mayor. Existe cierta rivalidad entre ellas al ejercer el mismo puesto de trabajo (criadas).</a:t>
            </a:r>
          </a:p>
          <a:p>
            <a:pPr lvl="1"/>
            <a:r>
              <a:rPr lang="es-ES" dirty="0" smtClean="0"/>
              <a:t>Olvido: es la más mayor de las dos. Tenia mucha experiencia en la vida. Una de ellas era explicar historias a los niños. Su intención es de no separarse de la narradora incluso cuando se case. Toma un carácter desconfiado frente al reloj. </a:t>
            </a:r>
          </a:p>
          <a:p>
            <a:pPr lvl="1"/>
            <a:r>
              <a:rPr lang="es-ES" dirty="0" smtClean="0"/>
              <a:t>Matilde: su aspecto se describe comenzando por sus cabellos canos (recogidos en un moño). Se nos habla también de algunas habilidades. Era la preferida de la narradora, quizá era más dulce y adorable de cara a los niños.</a:t>
            </a:r>
            <a:endParaRPr lang="ca-ES" dirty="0"/>
          </a:p>
        </p:txBody>
      </p:sp>
    </p:spTree>
    <p:extLst>
      <p:ext uri="{BB962C8B-B14F-4D97-AF65-F5344CB8AC3E}">
        <p14:creationId xmlns:p14="http://schemas.microsoft.com/office/powerpoint/2010/main" val="3854935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476</TotalTime>
  <Words>3074</Words>
  <Application>Microsoft Office PowerPoint</Application>
  <PresentationFormat>Presentación en pantalla (4:3)</PresentationFormat>
  <Paragraphs>208</Paragraphs>
  <Slides>48</Slides>
  <Notes>0</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Metro</vt:lpstr>
      <vt:lpstr>Mi hermana Elba y los Altillos de Brumal</vt:lpstr>
      <vt:lpstr>El reloj de bagdad</vt:lpstr>
      <vt:lpstr>RESUMEN DE CONTENIDO</vt:lpstr>
      <vt:lpstr>Presentación de PowerPoint</vt:lpstr>
      <vt:lpstr>Presentación de PowerPoint</vt:lpstr>
      <vt:lpstr>Presentación de PowerPoint</vt:lpstr>
      <vt:lpstr>ESTRUCTURA</vt:lpstr>
      <vt:lpstr>NARRADORA-PROTAGONISTA</vt:lpstr>
      <vt:lpstr>PERSONAJES</vt:lpstr>
      <vt:lpstr>Presentación de PowerPoint</vt:lpstr>
      <vt:lpstr>ESPACIO</vt:lpstr>
      <vt:lpstr>TIEMPO</vt:lpstr>
      <vt:lpstr>ESTILO</vt:lpstr>
      <vt:lpstr>Presentación de PowerPoint</vt:lpstr>
      <vt:lpstr>TEMAS</vt:lpstr>
      <vt:lpstr>EN EL HEMISFERIO SUR</vt:lpstr>
      <vt:lpstr>RESUMEN DE CONTENIDO</vt:lpstr>
      <vt:lpstr>Presentación de PowerPoint</vt:lpstr>
      <vt:lpstr>Presentación de PowerPoint</vt:lpstr>
      <vt:lpstr>Presentación de PowerPoint</vt:lpstr>
      <vt:lpstr>ESTRUCTURA</vt:lpstr>
      <vt:lpstr>NARRADOR-PROTAGONISTA</vt:lpstr>
      <vt:lpstr>PERSONAJES</vt:lpstr>
      <vt:lpstr>ESPACIO</vt:lpstr>
      <vt:lpstr>TIEMPO</vt:lpstr>
      <vt:lpstr>ESTILO</vt:lpstr>
      <vt:lpstr>TEMAS</vt:lpstr>
      <vt:lpstr>LOS ALTILLOS DE BRUMAL</vt:lpstr>
      <vt:lpstr>RESUMEN DE CONTENIDO</vt:lpstr>
      <vt:lpstr>Presentación de PowerPoint</vt:lpstr>
      <vt:lpstr>Presentación de PowerPoint</vt:lpstr>
      <vt:lpstr>ESTRUCTURA</vt:lpstr>
      <vt:lpstr>NARRADORA-PROTAGONISTA</vt:lpstr>
      <vt:lpstr>PERSONAJES</vt:lpstr>
      <vt:lpstr>Presentación de PowerPoint</vt:lpstr>
      <vt:lpstr>ESPACIO</vt:lpstr>
      <vt:lpstr>TIEMPO</vt:lpstr>
      <vt:lpstr>ESTILO</vt:lpstr>
      <vt:lpstr>TEMAS </vt:lpstr>
      <vt:lpstr>LA NOCHE DE JEZABEL</vt:lpstr>
      <vt:lpstr>RESUMEN DE CONTENIDO</vt:lpstr>
      <vt:lpstr>Presentación de PowerPoint</vt:lpstr>
      <vt:lpstr>ESTRUCTURA</vt:lpstr>
      <vt:lpstr>NARRADOR</vt:lpstr>
      <vt:lpstr>PERSONAJES</vt:lpstr>
      <vt:lpstr>ESPACIO Y TIEMPO</vt:lpstr>
      <vt:lpstr>ESTILO</vt:lpstr>
      <vt:lpstr>TEMAS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 hermana Elba y los Altillos de brumal</dc:title>
  <dc:creator>Alumne</dc:creator>
  <cp:lastModifiedBy>Alumne</cp:lastModifiedBy>
  <cp:revision>124</cp:revision>
  <dcterms:created xsi:type="dcterms:W3CDTF">2015-03-10T15:23:02Z</dcterms:created>
  <dcterms:modified xsi:type="dcterms:W3CDTF">2015-03-12T18:05:18Z</dcterms:modified>
</cp:coreProperties>
</file>