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12192000"/>
  <p:notesSz cx="6858000" cy="9144000"/>
  <p:embeddedFontLst>
    <p:embeddedFont>
      <p:font typeface="Libre Franklin"/>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4" roundtripDataSignature="AMtx7mgrrusjiT3nmj+tsCBHTpPVomEF9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LibreFranklin-bold.fntdata"/><Relationship Id="rId30" Type="http://schemas.openxmlformats.org/officeDocument/2006/relationships/font" Target="fonts/LibreFranklin-regular.fntdata"/><Relationship Id="rId11" Type="http://schemas.openxmlformats.org/officeDocument/2006/relationships/slide" Target="slides/slide7.xml"/><Relationship Id="rId33" Type="http://schemas.openxmlformats.org/officeDocument/2006/relationships/font" Target="fonts/LibreFranklin-boldItalic.fntdata"/><Relationship Id="rId10" Type="http://schemas.openxmlformats.org/officeDocument/2006/relationships/slide" Target="slides/slide6.xml"/><Relationship Id="rId32" Type="http://schemas.openxmlformats.org/officeDocument/2006/relationships/font" Target="fonts/LibreFranklin-italic.fntdata"/><Relationship Id="rId13" Type="http://schemas.openxmlformats.org/officeDocument/2006/relationships/slide" Target="slides/slide9.xml"/><Relationship Id="rId12" Type="http://schemas.openxmlformats.org/officeDocument/2006/relationships/slide" Target="slides/slide8.xml"/><Relationship Id="rId34" Type="http://customschemas.google.com/relationships/presentationmetadata" Target="metadata"/><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1" name="Google Shape;9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5" name="Google Shape;14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1" name="Google Shape;15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9" name="Google Shape;15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5" name="Google Shape;16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dc2253dff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1" name="Google Shape;171;g2dc2253dff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7" name="Google Shape;17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3" name="Google Shape;18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1" name="Google Shape;19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dbb5895fc6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g2dbb5895fc6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8" name="Google Shape;20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4" name="Google Shape;21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0" name="Google Shape;22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8" name="Google Shape;22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2dc2253dffd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5" name="Google Shape;235;g2dc2253dffd_0_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2dc2253dffd_0_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0" name="Google Shape;240;g2dc2253dffd_0_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2dc2253dffd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6" name="Google Shape;246;g2dc2253dffd_0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db81ff987d_0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2" name="Google Shape;102;g2db81ff987d_0_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db81ff987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g2db81ff987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2" name="Google Shape;11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8" name="Google Shape;11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4" name="Google Shape;12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0" name="Google Shape;1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9" name="Google Shape;13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showMasterSp="0" type="title">
  <p:cSld name="TITLE">
    <p:bg>
      <p:bgPr>
        <a:solidFill>
          <a:schemeClr val="lt2"/>
        </a:solidFill>
      </p:bgPr>
    </p:bg>
    <p:spTree>
      <p:nvGrpSpPr>
        <p:cNvPr id="12" name="Shape 12"/>
        <p:cNvGrpSpPr/>
        <p:nvPr/>
      </p:nvGrpSpPr>
      <p:grpSpPr>
        <a:xfrm>
          <a:off x="0" y="0"/>
          <a:ext cx="0" cy="0"/>
          <a:chOff x="0" y="0"/>
          <a:chExt cx="0" cy="0"/>
        </a:xfrm>
      </p:grpSpPr>
      <p:sp>
        <p:nvSpPr>
          <p:cNvPr id="13" name="Google Shape;13;p27"/>
          <p:cNvSpPr txBox="1"/>
          <p:nvPr>
            <p:ph type="ctrTitle"/>
          </p:nvPr>
        </p:nvSpPr>
        <p:spPr>
          <a:xfrm>
            <a:off x="1915128" y="1788454"/>
            <a:ext cx="8361229" cy="2098226"/>
          </a:xfrm>
          <a:prstGeom prst="rect">
            <a:avLst/>
          </a:prstGeom>
          <a:noFill/>
          <a:ln>
            <a:noFill/>
          </a:ln>
        </p:spPr>
        <p:txBody>
          <a:bodyPr anchorCtr="0" anchor="b" bIns="45700" lIns="91425" spcFirstLastPara="1" rIns="91425" wrap="square" tIns="45700">
            <a:noAutofit/>
          </a:bodyPr>
          <a:lstStyle>
            <a:lvl1pPr lvl="0" algn="ctr">
              <a:lnSpc>
                <a:spcPct val="89000"/>
              </a:lnSpc>
              <a:spcBef>
                <a:spcPts val="0"/>
              </a:spcBef>
              <a:spcAft>
                <a:spcPts val="0"/>
              </a:spcAft>
              <a:buClr>
                <a:schemeClr val="dk2"/>
              </a:buClr>
              <a:buSzPts val="7200"/>
              <a:buFont typeface="Libre Franklin"/>
              <a:buNone/>
              <a:defRPr sz="7200" cap="none">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27"/>
          <p:cNvSpPr txBox="1"/>
          <p:nvPr>
            <p:ph idx="1" type="subTitle"/>
          </p:nvPr>
        </p:nvSpPr>
        <p:spPr>
          <a:xfrm>
            <a:off x="2679906" y="3956279"/>
            <a:ext cx="6831673" cy="1086237"/>
          </a:xfrm>
          <a:prstGeom prst="rect">
            <a:avLst/>
          </a:prstGeom>
          <a:noFill/>
          <a:ln>
            <a:noFill/>
          </a:ln>
        </p:spPr>
        <p:txBody>
          <a:bodyPr anchorCtr="0" anchor="t" bIns="45700" lIns="91425" spcFirstLastPara="1" rIns="91425" wrap="square" tIns="45700">
            <a:normAutofit/>
          </a:bodyPr>
          <a:lstStyle>
            <a:lvl1pPr lvl="0" algn="ctr">
              <a:lnSpc>
                <a:spcPct val="112000"/>
              </a:lnSpc>
              <a:spcBef>
                <a:spcPts val="0"/>
              </a:spcBef>
              <a:spcAft>
                <a:spcPts val="0"/>
              </a:spcAft>
              <a:buClr>
                <a:schemeClr val="dk2"/>
              </a:buClr>
              <a:buSzPts val="2300"/>
              <a:buNone/>
              <a:defRPr sz="2300"/>
            </a:lvl1pPr>
            <a:lvl2pPr lvl="1" algn="ctr">
              <a:lnSpc>
                <a:spcPct val="94000"/>
              </a:lnSpc>
              <a:spcBef>
                <a:spcPts val="500"/>
              </a:spcBef>
              <a:spcAft>
                <a:spcPts val="0"/>
              </a:spcAft>
              <a:buClr>
                <a:schemeClr val="dk2"/>
              </a:buClr>
              <a:buSzPts val="2000"/>
              <a:buNone/>
              <a:defRPr sz="2000"/>
            </a:lvl2pPr>
            <a:lvl3pPr lvl="2" algn="ctr">
              <a:lnSpc>
                <a:spcPct val="94000"/>
              </a:lnSpc>
              <a:spcBef>
                <a:spcPts val="500"/>
              </a:spcBef>
              <a:spcAft>
                <a:spcPts val="0"/>
              </a:spcAft>
              <a:buClr>
                <a:schemeClr val="dk2"/>
              </a:buClr>
              <a:buSzPts val="1800"/>
              <a:buNone/>
              <a:defRPr sz="1800"/>
            </a:lvl3pPr>
            <a:lvl4pPr lvl="3" algn="ctr">
              <a:lnSpc>
                <a:spcPct val="94000"/>
              </a:lnSpc>
              <a:spcBef>
                <a:spcPts val="500"/>
              </a:spcBef>
              <a:spcAft>
                <a:spcPts val="0"/>
              </a:spcAft>
              <a:buClr>
                <a:schemeClr val="dk2"/>
              </a:buClr>
              <a:buSzPts val="1600"/>
              <a:buNone/>
              <a:defRPr sz="1600"/>
            </a:lvl4pPr>
            <a:lvl5pPr lvl="4" algn="ctr">
              <a:lnSpc>
                <a:spcPct val="94000"/>
              </a:lnSpc>
              <a:spcBef>
                <a:spcPts val="500"/>
              </a:spcBef>
              <a:spcAft>
                <a:spcPts val="0"/>
              </a:spcAft>
              <a:buClr>
                <a:schemeClr val="dk2"/>
              </a:buClr>
              <a:buSzPts val="1600"/>
              <a:buNone/>
              <a:defRPr sz="1600"/>
            </a:lvl5pPr>
            <a:lvl6pPr lvl="5" algn="ctr">
              <a:lnSpc>
                <a:spcPct val="94000"/>
              </a:lnSpc>
              <a:spcBef>
                <a:spcPts val="500"/>
              </a:spcBef>
              <a:spcAft>
                <a:spcPts val="0"/>
              </a:spcAft>
              <a:buClr>
                <a:schemeClr val="dk2"/>
              </a:buClr>
              <a:buSzPts val="1600"/>
              <a:buNone/>
              <a:defRPr sz="1600"/>
            </a:lvl6pPr>
            <a:lvl7pPr lvl="6" algn="ctr">
              <a:lnSpc>
                <a:spcPct val="94000"/>
              </a:lnSpc>
              <a:spcBef>
                <a:spcPts val="500"/>
              </a:spcBef>
              <a:spcAft>
                <a:spcPts val="0"/>
              </a:spcAft>
              <a:buClr>
                <a:schemeClr val="dk2"/>
              </a:buClr>
              <a:buSzPts val="1600"/>
              <a:buNone/>
              <a:defRPr sz="1600"/>
            </a:lvl7pPr>
            <a:lvl8pPr lvl="7" algn="ctr">
              <a:lnSpc>
                <a:spcPct val="94000"/>
              </a:lnSpc>
              <a:spcBef>
                <a:spcPts val="500"/>
              </a:spcBef>
              <a:spcAft>
                <a:spcPts val="0"/>
              </a:spcAft>
              <a:buClr>
                <a:schemeClr val="dk2"/>
              </a:buClr>
              <a:buSzPts val="1600"/>
              <a:buNone/>
              <a:defRPr sz="1600"/>
            </a:lvl8pPr>
            <a:lvl9pPr lvl="8" algn="ctr">
              <a:lnSpc>
                <a:spcPct val="94000"/>
              </a:lnSpc>
              <a:spcBef>
                <a:spcPts val="500"/>
              </a:spcBef>
              <a:spcAft>
                <a:spcPts val="200"/>
              </a:spcAft>
              <a:buClr>
                <a:schemeClr val="dk2"/>
              </a:buClr>
              <a:buSzPts val="1600"/>
              <a:buNone/>
              <a:defRPr sz="1600"/>
            </a:lvl9pPr>
          </a:lstStyle>
          <a:p/>
        </p:txBody>
      </p:sp>
      <p:sp>
        <p:nvSpPr>
          <p:cNvPr id="15" name="Google Shape;15;p27"/>
          <p:cNvSpPr txBox="1"/>
          <p:nvPr>
            <p:ph idx="10" type="dt"/>
          </p:nvPr>
        </p:nvSpPr>
        <p:spPr>
          <a:xfrm>
            <a:off x="752858" y="6453386"/>
            <a:ext cx="1607944"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7"/>
          <p:cNvSpPr txBox="1"/>
          <p:nvPr>
            <p:ph idx="11" type="ftr"/>
          </p:nvPr>
        </p:nvSpPr>
        <p:spPr>
          <a:xfrm>
            <a:off x="2584054"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7"/>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grpSp>
        <p:nvGrpSpPr>
          <p:cNvPr id="18" name="Google Shape;18;p27"/>
          <p:cNvGrpSpPr/>
          <p:nvPr/>
        </p:nvGrpSpPr>
        <p:grpSpPr>
          <a:xfrm>
            <a:off x="752858" y="744469"/>
            <a:ext cx="10674117" cy="5349671"/>
            <a:chOff x="752858" y="744469"/>
            <a:chExt cx="10674117" cy="5349671"/>
          </a:xfrm>
        </p:grpSpPr>
        <p:sp>
          <p:nvSpPr>
            <p:cNvPr id="19" name="Google Shape;19;p27"/>
            <p:cNvSpPr/>
            <p:nvPr/>
          </p:nvSpPr>
          <p:spPr>
            <a:xfrm>
              <a:off x="8151962" y="1685652"/>
              <a:ext cx="3275013" cy="4408488"/>
            </a:xfrm>
            <a:custGeom>
              <a:rect b="b" l="l" r="r" t="t"/>
              <a:pathLst>
                <a:path extrusionOk="0" h="10000" w="10000">
                  <a:moveTo>
                    <a:pt x="8761" y="0"/>
                  </a:moveTo>
                  <a:lnTo>
                    <a:pt x="10000" y="0"/>
                  </a:lnTo>
                  <a:lnTo>
                    <a:pt x="10000" y="10000"/>
                  </a:lnTo>
                  <a:lnTo>
                    <a:pt x="0" y="10000"/>
                  </a:lnTo>
                  <a:lnTo>
                    <a:pt x="0" y="9126"/>
                  </a:lnTo>
                  <a:lnTo>
                    <a:pt x="8761" y="9127"/>
                  </a:lnTo>
                  <a:lnTo>
                    <a:pt x="8761" y="0"/>
                  </a:lnTo>
                  <a:close/>
                </a:path>
              </a:pathLst>
            </a:custGeom>
            <a:solidFill>
              <a:schemeClr val="dk2"/>
            </a:solidFill>
            <a:ln>
              <a:noFill/>
            </a:ln>
          </p:spPr>
        </p:sp>
        <p:sp>
          <p:nvSpPr>
            <p:cNvPr id="20" name="Google Shape;20;p27"/>
            <p:cNvSpPr/>
            <p:nvPr/>
          </p:nvSpPr>
          <p:spPr>
            <a:xfrm rot="10800000">
              <a:off x="752858" y="744469"/>
              <a:ext cx="3275668" cy="4408488"/>
            </a:xfrm>
            <a:custGeom>
              <a:rect b="b" l="l" r="r" t="t"/>
              <a:pathLst>
                <a:path extrusionOk="0" h="10000" w="10002">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7" name="Shape 77"/>
        <p:cNvGrpSpPr/>
        <p:nvPr/>
      </p:nvGrpSpPr>
      <p:grpSpPr>
        <a:xfrm>
          <a:off x="0" y="0"/>
          <a:ext cx="0" cy="0"/>
          <a:chOff x="0" y="0"/>
          <a:chExt cx="0" cy="0"/>
        </a:xfrm>
      </p:grpSpPr>
      <p:sp>
        <p:nvSpPr>
          <p:cNvPr id="78" name="Google Shape;78;p3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6"/>
          <p:cNvSpPr txBox="1"/>
          <p:nvPr>
            <p:ph idx="1" type="body"/>
          </p:nvPr>
        </p:nvSpPr>
        <p:spPr>
          <a:xfrm rot="5400000">
            <a:off x="4386263" y="-719137"/>
            <a:ext cx="3571875" cy="96012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0" name="Google Shape;80;p36"/>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6"/>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6"/>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83" name="Shape 83"/>
        <p:cNvGrpSpPr/>
        <p:nvPr/>
      </p:nvGrpSpPr>
      <p:grpSpPr>
        <a:xfrm>
          <a:off x="0" y="0"/>
          <a:ext cx="0" cy="0"/>
          <a:chOff x="0" y="0"/>
          <a:chExt cx="0" cy="0"/>
        </a:xfrm>
      </p:grpSpPr>
      <p:sp>
        <p:nvSpPr>
          <p:cNvPr id="84" name="Google Shape;84;p37"/>
          <p:cNvSpPr txBox="1"/>
          <p:nvPr>
            <p:ph type="title"/>
          </p:nvPr>
        </p:nvSpPr>
        <p:spPr>
          <a:xfrm rot="5400000">
            <a:off x="7757822" y="2462895"/>
            <a:ext cx="5243244" cy="1565766"/>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7"/>
          <p:cNvSpPr txBox="1"/>
          <p:nvPr>
            <p:ph idx="1" type="body"/>
          </p:nvPr>
        </p:nvSpPr>
        <p:spPr>
          <a:xfrm rot="5400000">
            <a:off x="2839799" y="-844042"/>
            <a:ext cx="5243244" cy="8179641"/>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86" name="Google Shape;86;p37"/>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37"/>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7"/>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21" name="Shape 21"/>
        <p:cNvGrpSpPr/>
        <p:nvPr/>
      </p:nvGrpSpPr>
      <p:grpSpPr>
        <a:xfrm>
          <a:off x="0" y="0"/>
          <a:ext cx="0" cy="0"/>
          <a:chOff x="0" y="0"/>
          <a:chExt cx="0" cy="0"/>
        </a:xfrm>
      </p:grpSpPr>
      <p:sp>
        <p:nvSpPr>
          <p:cNvPr id="22" name="Google Shape;22;p28"/>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8"/>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8"/>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5" name="Shape 25"/>
        <p:cNvGrpSpPr/>
        <p:nvPr/>
      </p:nvGrpSpPr>
      <p:grpSpPr>
        <a:xfrm>
          <a:off x="0" y="0"/>
          <a:ext cx="0" cy="0"/>
          <a:chOff x="0" y="0"/>
          <a:chExt cx="0" cy="0"/>
        </a:xfrm>
      </p:grpSpPr>
      <p:sp>
        <p:nvSpPr>
          <p:cNvPr id="26" name="Google Shape;26;p29"/>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29"/>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42900" lvl="0" marL="457200" algn="l">
              <a:lnSpc>
                <a:spcPct val="94000"/>
              </a:lnSpc>
              <a:spcBef>
                <a:spcPts val="1000"/>
              </a:spcBef>
              <a:spcAft>
                <a:spcPts val="0"/>
              </a:spcAft>
              <a:buClr>
                <a:schemeClr val="dk2"/>
              </a:buClr>
              <a:buSzPts val="1800"/>
              <a:buChar char="■"/>
              <a:defRPr/>
            </a:lvl1pPr>
            <a:lvl2pPr indent="-342900" lvl="1" marL="914400" algn="l">
              <a:lnSpc>
                <a:spcPct val="94000"/>
              </a:lnSpc>
              <a:spcBef>
                <a:spcPts val="500"/>
              </a:spcBef>
              <a:spcAft>
                <a:spcPts val="0"/>
              </a:spcAft>
              <a:buClr>
                <a:schemeClr val="dk2"/>
              </a:buClr>
              <a:buSzPts val="1800"/>
              <a:buChar char="–"/>
              <a:defRPr/>
            </a:lvl2pPr>
            <a:lvl3pPr indent="-342900" lvl="2" marL="1371600" algn="l">
              <a:lnSpc>
                <a:spcPct val="94000"/>
              </a:lnSpc>
              <a:spcBef>
                <a:spcPts val="500"/>
              </a:spcBef>
              <a:spcAft>
                <a:spcPts val="0"/>
              </a:spcAft>
              <a:buClr>
                <a:schemeClr val="dk2"/>
              </a:buClr>
              <a:buSzPts val="1800"/>
              <a:buChar char="■"/>
              <a:defRPr/>
            </a:lvl3pPr>
            <a:lvl4pPr indent="-342900" lvl="3" marL="1828800" algn="l">
              <a:lnSpc>
                <a:spcPct val="94000"/>
              </a:lnSpc>
              <a:spcBef>
                <a:spcPts val="500"/>
              </a:spcBef>
              <a:spcAft>
                <a:spcPts val="0"/>
              </a:spcAft>
              <a:buClr>
                <a:schemeClr val="dk2"/>
              </a:buClr>
              <a:buSzPts val="1800"/>
              <a:buChar char="–"/>
              <a:defRPr/>
            </a:lvl4pPr>
            <a:lvl5pPr indent="-342900" lvl="4" marL="2286000" algn="l">
              <a:lnSpc>
                <a:spcPct val="94000"/>
              </a:lnSpc>
              <a:spcBef>
                <a:spcPts val="500"/>
              </a:spcBef>
              <a:spcAft>
                <a:spcPts val="0"/>
              </a:spcAft>
              <a:buClr>
                <a:schemeClr val="dk2"/>
              </a:buClr>
              <a:buSzPts val="1800"/>
              <a:buChar char="■"/>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28" name="Google Shape;28;p29"/>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9"/>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9"/>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31" name="Shape 31"/>
        <p:cNvGrpSpPr/>
        <p:nvPr/>
      </p:nvGrpSpPr>
      <p:grpSpPr>
        <a:xfrm>
          <a:off x="0" y="0"/>
          <a:ext cx="0" cy="0"/>
          <a:chOff x="0" y="0"/>
          <a:chExt cx="0" cy="0"/>
        </a:xfrm>
      </p:grpSpPr>
      <p:sp>
        <p:nvSpPr>
          <p:cNvPr id="32" name="Google Shape;32;p30"/>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30"/>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30"/>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0"/>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showMasterSp="0" type="secHead">
  <p:cSld name="SECTION_HEADER">
    <p:bg>
      <p:bgPr>
        <a:solidFill>
          <a:schemeClr val="dk2"/>
        </a:solidFill>
      </p:bgPr>
    </p:bg>
    <p:spTree>
      <p:nvGrpSpPr>
        <p:cNvPr id="36" name="Shape 36"/>
        <p:cNvGrpSpPr/>
        <p:nvPr/>
      </p:nvGrpSpPr>
      <p:grpSpPr>
        <a:xfrm>
          <a:off x="0" y="0"/>
          <a:ext cx="0" cy="0"/>
          <a:chOff x="0" y="0"/>
          <a:chExt cx="0" cy="0"/>
        </a:xfrm>
      </p:grpSpPr>
      <p:sp>
        <p:nvSpPr>
          <p:cNvPr id="37" name="Google Shape;37;p31"/>
          <p:cNvSpPr txBox="1"/>
          <p:nvPr>
            <p:ph type="title"/>
          </p:nvPr>
        </p:nvSpPr>
        <p:spPr>
          <a:xfrm>
            <a:off x="765025" y="1301360"/>
            <a:ext cx="9612971" cy="2852737"/>
          </a:xfrm>
          <a:prstGeom prst="rect">
            <a:avLst/>
          </a:prstGeom>
          <a:noFill/>
          <a:ln>
            <a:noFill/>
          </a:ln>
        </p:spPr>
        <p:txBody>
          <a:bodyPr anchorCtr="0" anchor="b" bIns="45700" lIns="91425" spcFirstLastPara="1" rIns="91425" wrap="square" tIns="45700">
            <a:normAutofit/>
          </a:bodyPr>
          <a:lstStyle>
            <a:lvl1pPr lvl="0" algn="r">
              <a:lnSpc>
                <a:spcPct val="89000"/>
              </a:lnSpc>
              <a:spcBef>
                <a:spcPts val="0"/>
              </a:spcBef>
              <a:spcAft>
                <a:spcPts val="0"/>
              </a:spcAft>
              <a:buClr>
                <a:schemeClr val="lt2"/>
              </a:buClr>
              <a:buSzPts val="7200"/>
              <a:buFont typeface="Libre Franklin"/>
              <a:buNone/>
              <a:defRPr sz="7200" cap="none">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1"/>
          <p:cNvSpPr txBox="1"/>
          <p:nvPr>
            <p:ph idx="1" type="body"/>
          </p:nvPr>
        </p:nvSpPr>
        <p:spPr>
          <a:xfrm>
            <a:off x="765025" y="4216328"/>
            <a:ext cx="9612971" cy="1143324"/>
          </a:xfrm>
          <a:prstGeom prst="rect">
            <a:avLst/>
          </a:prstGeom>
          <a:noFill/>
          <a:ln>
            <a:noFill/>
          </a:ln>
        </p:spPr>
        <p:txBody>
          <a:bodyPr anchorCtr="0" anchor="t" bIns="45700" lIns="91425" spcFirstLastPara="1" rIns="91425" wrap="square" tIns="45700">
            <a:normAutofit/>
          </a:bodyPr>
          <a:lstStyle>
            <a:lvl1pPr indent="-228600" lvl="0" marL="457200" algn="r">
              <a:lnSpc>
                <a:spcPct val="112000"/>
              </a:lnSpc>
              <a:spcBef>
                <a:spcPts val="0"/>
              </a:spcBef>
              <a:spcAft>
                <a:spcPts val="0"/>
              </a:spcAft>
              <a:buClr>
                <a:schemeClr val="lt2"/>
              </a:buClr>
              <a:buSzPts val="2400"/>
              <a:buNone/>
              <a:defRPr sz="2400">
                <a:solidFill>
                  <a:schemeClr val="lt2"/>
                </a:solidFill>
              </a:defRPr>
            </a:lvl1pPr>
            <a:lvl2pPr indent="-228600" lvl="1" marL="914400" algn="l">
              <a:lnSpc>
                <a:spcPct val="94000"/>
              </a:lnSpc>
              <a:spcBef>
                <a:spcPts val="500"/>
              </a:spcBef>
              <a:spcAft>
                <a:spcPts val="0"/>
              </a:spcAft>
              <a:buClr>
                <a:schemeClr val="lt1"/>
              </a:buClr>
              <a:buSzPts val="2000"/>
              <a:buNone/>
              <a:defRPr sz="2000">
                <a:solidFill>
                  <a:schemeClr val="lt1"/>
                </a:solidFill>
              </a:defRPr>
            </a:lvl2pPr>
            <a:lvl3pPr indent="-228600" lvl="2" marL="1371600" algn="l">
              <a:lnSpc>
                <a:spcPct val="94000"/>
              </a:lnSpc>
              <a:spcBef>
                <a:spcPts val="500"/>
              </a:spcBef>
              <a:spcAft>
                <a:spcPts val="0"/>
              </a:spcAft>
              <a:buClr>
                <a:schemeClr val="lt1"/>
              </a:buClr>
              <a:buSzPts val="1800"/>
              <a:buNone/>
              <a:defRPr sz="1800">
                <a:solidFill>
                  <a:schemeClr val="lt1"/>
                </a:solidFill>
              </a:defRPr>
            </a:lvl3pPr>
            <a:lvl4pPr indent="-228600" lvl="3" marL="1828800" algn="l">
              <a:lnSpc>
                <a:spcPct val="94000"/>
              </a:lnSpc>
              <a:spcBef>
                <a:spcPts val="500"/>
              </a:spcBef>
              <a:spcAft>
                <a:spcPts val="0"/>
              </a:spcAft>
              <a:buClr>
                <a:schemeClr val="lt1"/>
              </a:buClr>
              <a:buSzPts val="1600"/>
              <a:buNone/>
              <a:defRPr sz="1600">
                <a:solidFill>
                  <a:schemeClr val="lt1"/>
                </a:solidFill>
              </a:defRPr>
            </a:lvl4pPr>
            <a:lvl5pPr indent="-228600" lvl="4" marL="2286000" algn="l">
              <a:lnSpc>
                <a:spcPct val="94000"/>
              </a:lnSpc>
              <a:spcBef>
                <a:spcPts val="500"/>
              </a:spcBef>
              <a:spcAft>
                <a:spcPts val="0"/>
              </a:spcAft>
              <a:buClr>
                <a:schemeClr val="lt1"/>
              </a:buClr>
              <a:buSzPts val="1600"/>
              <a:buNone/>
              <a:defRPr sz="1600">
                <a:solidFill>
                  <a:schemeClr val="lt1"/>
                </a:solidFill>
              </a:defRPr>
            </a:lvl5pPr>
            <a:lvl6pPr indent="-228600" lvl="5" marL="2743200" algn="l">
              <a:lnSpc>
                <a:spcPct val="94000"/>
              </a:lnSpc>
              <a:spcBef>
                <a:spcPts val="500"/>
              </a:spcBef>
              <a:spcAft>
                <a:spcPts val="0"/>
              </a:spcAft>
              <a:buClr>
                <a:schemeClr val="lt1"/>
              </a:buClr>
              <a:buSzPts val="1600"/>
              <a:buNone/>
              <a:defRPr sz="1600">
                <a:solidFill>
                  <a:schemeClr val="lt1"/>
                </a:solidFill>
              </a:defRPr>
            </a:lvl6pPr>
            <a:lvl7pPr indent="-228600" lvl="6" marL="3200400" algn="l">
              <a:lnSpc>
                <a:spcPct val="94000"/>
              </a:lnSpc>
              <a:spcBef>
                <a:spcPts val="500"/>
              </a:spcBef>
              <a:spcAft>
                <a:spcPts val="0"/>
              </a:spcAft>
              <a:buClr>
                <a:schemeClr val="lt1"/>
              </a:buClr>
              <a:buSzPts val="1600"/>
              <a:buNone/>
              <a:defRPr sz="1600">
                <a:solidFill>
                  <a:schemeClr val="lt1"/>
                </a:solidFill>
              </a:defRPr>
            </a:lvl7pPr>
            <a:lvl8pPr indent="-228600" lvl="7" marL="3657600" algn="l">
              <a:lnSpc>
                <a:spcPct val="94000"/>
              </a:lnSpc>
              <a:spcBef>
                <a:spcPts val="500"/>
              </a:spcBef>
              <a:spcAft>
                <a:spcPts val="0"/>
              </a:spcAft>
              <a:buClr>
                <a:schemeClr val="lt1"/>
              </a:buClr>
              <a:buSzPts val="1600"/>
              <a:buNone/>
              <a:defRPr sz="1600">
                <a:solidFill>
                  <a:schemeClr val="lt1"/>
                </a:solidFill>
              </a:defRPr>
            </a:lvl8pPr>
            <a:lvl9pPr indent="-228600" lvl="8" marL="4114800" algn="l">
              <a:lnSpc>
                <a:spcPct val="94000"/>
              </a:lnSpc>
              <a:spcBef>
                <a:spcPts val="500"/>
              </a:spcBef>
              <a:spcAft>
                <a:spcPts val="200"/>
              </a:spcAft>
              <a:buClr>
                <a:schemeClr val="lt1"/>
              </a:buClr>
              <a:buSzPts val="1600"/>
              <a:buNone/>
              <a:defRPr sz="1600">
                <a:solidFill>
                  <a:schemeClr val="lt1"/>
                </a:solidFill>
              </a:defRPr>
            </a:lvl9pPr>
          </a:lstStyle>
          <a:p/>
        </p:txBody>
      </p:sp>
      <p:sp>
        <p:nvSpPr>
          <p:cNvPr id="39" name="Google Shape;39;p31"/>
          <p:cNvSpPr txBox="1"/>
          <p:nvPr>
            <p:ph idx="10" type="dt"/>
          </p:nvPr>
        </p:nvSpPr>
        <p:spPr>
          <a:xfrm>
            <a:off x="738908" y="6453386"/>
            <a:ext cx="1622409"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1"/>
          <p:cNvSpPr txBox="1"/>
          <p:nvPr>
            <p:ph idx="11" type="ftr"/>
          </p:nvPr>
        </p:nvSpPr>
        <p:spPr>
          <a:xfrm>
            <a:off x="2584312" y="6453386"/>
            <a:ext cx="7023377" cy="40461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31"/>
          <p:cNvSpPr txBox="1"/>
          <p:nvPr>
            <p:ph idx="12" type="sldNum"/>
          </p:nvPr>
        </p:nvSpPr>
        <p:spPr>
          <a:xfrm>
            <a:off x="9830683"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
        <p:nvSpPr>
          <p:cNvPr id="42" name="Google Shape;42;p31" title="Crop Mark"/>
          <p:cNvSpPr/>
          <p:nvPr/>
        </p:nvSpPr>
        <p:spPr>
          <a:xfrm>
            <a:off x="8151962" y="1685652"/>
            <a:ext cx="3275013" cy="4408488"/>
          </a:xfrm>
          <a:custGeom>
            <a:rect b="b" l="l" r="r" t="t"/>
            <a:pathLst>
              <a:path extrusionOk="0" h="5554" w="4125">
                <a:moveTo>
                  <a:pt x="3614" y="0"/>
                </a:moveTo>
                <a:lnTo>
                  <a:pt x="4125" y="0"/>
                </a:lnTo>
                <a:lnTo>
                  <a:pt x="4125" y="5554"/>
                </a:lnTo>
                <a:lnTo>
                  <a:pt x="0" y="5554"/>
                </a:lnTo>
                <a:lnTo>
                  <a:pt x="0" y="5074"/>
                </a:lnTo>
                <a:lnTo>
                  <a:pt x="3614" y="5074"/>
                </a:lnTo>
                <a:lnTo>
                  <a:pt x="3614" y="0"/>
                </a:lnTo>
                <a:close/>
              </a:path>
            </a:pathLst>
          </a:custGeom>
          <a:solidFill>
            <a:schemeClr val="lt2"/>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43" name="Shape 43"/>
        <p:cNvGrpSpPr/>
        <p:nvPr/>
      </p:nvGrpSpPr>
      <p:grpSpPr>
        <a:xfrm>
          <a:off x="0" y="0"/>
          <a:ext cx="0" cy="0"/>
          <a:chOff x="0" y="0"/>
          <a:chExt cx="0" cy="0"/>
        </a:xfrm>
      </p:grpSpPr>
      <p:sp>
        <p:nvSpPr>
          <p:cNvPr id="44" name="Google Shape;44;p32"/>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2"/>
          <p:cNvSpPr txBox="1"/>
          <p:nvPr>
            <p:ph idx="1" type="body"/>
          </p:nvPr>
        </p:nvSpPr>
        <p:spPr>
          <a:xfrm>
            <a:off x="1371600"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6" name="Google Shape;46;p32"/>
          <p:cNvSpPr txBox="1"/>
          <p:nvPr>
            <p:ph idx="2" type="body"/>
          </p:nvPr>
        </p:nvSpPr>
        <p:spPr>
          <a:xfrm>
            <a:off x="6525403" y="2285999"/>
            <a:ext cx="4447786" cy="3581401"/>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47" name="Google Shape;47;p32"/>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2"/>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2"/>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50" name="Shape 50"/>
        <p:cNvGrpSpPr/>
        <p:nvPr/>
      </p:nvGrpSpPr>
      <p:grpSpPr>
        <a:xfrm>
          <a:off x="0" y="0"/>
          <a:ext cx="0" cy="0"/>
          <a:chOff x="0" y="0"/>
          <a:chExt cx="0" cy="0"/>
        </a:xfrm>
      </p:grpSpPr>
      <p:sp>
        <p:nvSpPr>
          <p:cNvPr id="51" name="Google Shape;51;p33"/>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3"/>
          <p:cNvSpPr txBox="1"/>
          <p:nvPr>
            <p:ph idx="1" type="body"/>
          </p:nvPr>
        </p:nvSpPr>
        <p:spPr>
          <a:xfrm>
            <a:off x="1371600"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53" name="Google Shape;53;p33"/>
          <p:cNvSpPr txBox="1"/>
          <p:nvPr>
            <p:ph idx="2" type="body"/>
          </p:nvPr>
        </p:nvSpPr>
        <p:spPr>
          <a:xfrm>
            <a:off x="1371600"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54" name="Google Shape;54;p33"/>
          <p:cNvSpPr txBox="1"/>
          <p:nvPr>
            <p:ph idx="3" type="body"/>
          </p:nvPr>
        </p:nvSpPr>
        <p:spPr>
          <a:xfrm>
            <a:off x="6525014" y="2340864"/>
            <a:ext cx="4443984" cy="823912"/>
          </a:xfrm>
          <a:prstGeom prst="rect">
            <a:avLst/>
          </a:prstGeom>
          <a:noFill/>
          <a:ln>
            <a:noFill/>
          </a:ln>
        </p:spPr>
        <p:txBody>
          <a:bodyPr anchorCtr="0" anchor="b" bIns="45700" lIns="91425" spcFirstLastPara="1" rIns="91425" wrap="square" tIns="45700">
            <a:noAutofit/>
          </a:bodyPr>
          <a:lstStyle>
            <a:lvl1pPr indent="-228600" lvl="0" marL="457200" algn="l">
              <a:lnSpc>
                <a:spcPct val="84000"/>
              </a:lnSpc>
              <a:spcBef>
                <a:spcPts val="0"/>
              </a:spcBef>
              <a:spcAft>
                <a:spcPts val="0"/>
              </a:spcAft>
              <a:buClr>
                <a:schemeClr val="dk2"/>
              </a:buClr>
              <a:buSzPts val="3000"/>
              <a:buNone/>
              <a:defRPr b="0" sz="3000">
                <a:solidFill>
                  <a:schemeClr val="dk2"/>
                </a:solidFill>
              </a:defRPr>
            </a:lvl1pPr>
            <a:lvl2pPr indent="-228600" lvl="1" marL="914400" algn="l">
              <a:lnSpc>
                <a:spcPct val="94000"/>
              </a:lnSpc>
              <a:spcBef>
                <a:spcPts val="500"/>
              </a:spcBef>
              <a:spcAft>
                <a:spcPts val="0"/>
              </a:spcAft>
              <a:buClr>
                <a:schemeClr val="dk2"/>
              </a:buClr>
              <a:buSzPts val="2000"/>
              <a:buNone/>
              <a:defRPr b="1" sz="2000"/>
            </a:lvl2pPr>
            <a:lvl3pPr indent="-228600" lvl="2" marL="1371600" algn="l">
              <a:lnSpc>
                <a:spcPct val="94000"/>
              </a:lnSpc>
              <a:spcBef>
                <a:spcPts val="500"/>
              </a:spcBef>
              <a:spcAft>
                <a:spcPts val="0"/>
              </a:spcAft>
              <a:buClr>
                <a:schemeClr val="dk2"/>
              </a:buClr>
              <a:buSzPts val="1800"/>
              <a:buNone/>
              <a:defRPr b="1" sz="1800"/>
            </a:lvl3pPr>
            <a:lvl4pPr indent="-228600" lvl="3" marL="1828800" algn="l">
              <a:lnSpc>
                <a:spcPct val="94000"/>
              </a:lnSpc>
              <a:spcBef>
                <a:spcPts val="500"/>
              </a:spcBef>
              <a:spcAft>
                <a:spcPts val="0"/>
              </a:spcAft>
              <a:buClr>
                <a:schemeClr val="dk2"/>
              </a:buClr>
              <a:buSzPts val="1600"/>
              <a:buNone/>
              <a:defRPr b="1" sz="1600"/>
            </a:lvl4pPr>
            <a:lvl5pPr indent="-228600" lvl="4" marL="2286000" algn="l">
              <a:lnSpc>
                <a:spcPct val="94000"/>
              </a:lnSpc>
              <a:spcBef>
                <a:spcPts val="500"/>
              </a:spcBef>
              <a:spcAft>
                <a:spcPts val="0"/>
              </a:spcAft>
              <a:buClr>
                <a:schemeClr val="dk2"/>
              </a:buClr>
              <a:buSzPts val="1600"/>
              <a:buNone/>
              <a:defRPr b="1" sz="1600"/>
            </a:lvl5pPr>
            <a:lvl6pPr indent="-228600" lvl="5" marL="2743200" algn="l">
              <a:lnSpc>
                <a:spcPct val="94000"/>
              </a:lnSpc>
              <a:spcBef>
                <a:spcPts val="500"/>
              </a:spcBef>
              <a:spcAft>
                <a:spcPts val="0"/>
              </a:spcAft>
              <a:buClr>
                <a:schemeClr val="dk2"/>
              </a:buClr>
              <a:buSzPts val="1600"/>
              <a:buNone/>
              <a:defRPr b="1" sz="1600"/>
            </a:lvl6pPr>
            <a:lvl7pPr indent="-228600" lvl="6" marL="3200400" algn="l">
              <a:lnSpc>
                <a:spcPct val="94000"/>
              </a:lnSpc>
              <a:spcBef>
                <a:spcPts val="500"/>
              </a:spcBef>
              <a:spcAft>
                <a:spcPts val="0"/>
              </a:spcAft>
              <a:buClr>
                <a:schemeClr val="dk2"/>
              </a:buClr>
              <a:buSzPts val="1600"/>
              <a:buNone/>
              <a:defRPr b="1" sz="1600"/>
            </a:lvl7pPr>
            <a:lvl8pPr indent="-228600" lvl="7" marL="3657600" algn="l">
              <a:lnSpc>
                <a:spcPct val="94000"/>
              </a:lnSpc>
              <a:spcBef>
                <a:spcPts val="500"/>
              </a:spcBef>
              <a:spcAft>
                <a:spcPts val="0"/>
              </a:spcAft>
              <a:buClr>
                <a:schemeClr val="dk2"/>
              </a:buClr>
              <a:buSzPts val="1600"/>
              <a:buNone/>
              <a:defRPr b="1" sz="1600"/>
            </a:lvl8pPr>
            <a:lvl9pPr indent="-228600" lvl="8" marL="4114800" algn="l">
              <a:lnSpc>
                <a:spcPct val="94000"/>
              </a:lnSpc>
              <a:spcBef>
                <a:spcPts val="500"/>
              </a:spcBef>
              <a:spcAft>
                <a:spcPts val="200"/>
              </a:spcAft>
              <a:buClr>
                <a:schemeClr val="dk2"/>
              </a:buClr>
              <a:buSzPts val="1600"/>
              <a:buNone/>
              <a:defRPr b="1" sz="1600"/>
            </a:lvl9pPr>
          </a:lstStyle>
          <a:p/>
        </p:txBody>
      </p:sp>
      <p:sp>
        <p:nvSpPr>
          <p:cNvPr id="55" name="Google Shape;55;p33"/>
          <p:cNvSpPr txBox="1"/>
          <p:nvPr>
            <p:ph idx="4" type="body"/>
          </p:nvPr>
        </p:nvSpPr>
        <p:spPr>
          <a:xfrm>
            <a:off x="6525014" y="3305207"/>
            <a:ext cx="4443984" cy="2562193"/>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a:solidFill>
                  <a:schemeClr val="dk2"/>
                </a:solidFill>
              </a:defRPr>
            </a:lvl1pPr>
            <a:lvl2pPr indent="-355600" lvl="1" marL="914400" algn="l">
              <a:lnSpc>
                <a:spcPct val="94000"/>
              </a:lnSpc>
              <a:spcBef>
                <a:spcPts val="500"/>
              </a:spcBef>
              <a:spcAft>
                <a:spcPts val="0"/>
              </a:spcAft>
              <a:buClr>
                <a:schemeClr val="dk2"/>
              </a:buClr>
              <a:buSzPts val="2000"/>
              <a:buChar char="–"/>
              <a:defRPr>
                <a:solidFill>
                  <a:schemeClr val="dk2"/>
                </a:solidFill>
              </a:defRPr>
            </a:lvl2pPr>
            <a:lvl3pPr indent="-342900" lvl="2" marL="1371600" algn="l">
              <a:lnSpc>
                <a:spcPct val="94000"/>
              </a:lnSpc>
              <a:spcBef>
                <a:spcPts val="500"/>
              </a:spcBef>
              <a:spcAft>
                <a:spcPts val="0"/>
              </a:spcAft>
              <a:buClr>
                <a:schemeClr val="dk2"/>
              </a:buClr>
              <a:buSzPts val="1800"/>
              <a:buChar char="■"/>
              <a:defRPr>
                <a:solidFill>
                  <a:schemeClr val="dk2"/>
                </a:solidFill>
              </a:defRPr>
            </a:lvl3pPr>
            <a:lvl4pPr indent="-342900" lvl="3" marL="1828800" algn="l">
              <a:lnSpc>
                <a:spcPct val="94000"/>
              </a:lnSpc>
              <a:spcBef>
                <a:spcPts val="500"/>
              </a:spcBef>
              <a:spcAft>
                <a:spcPts val="0"/>
              </a:spcAft>
              <a:buClr>
                <a:schemeClr val="dk2"/>
              </a:buClr>
              <a:buSzPts val="1800"/>
              <a:buChar char="–"/>
              <a:defRPr>
                <a:solidFill>
                  <a:schemeClr val="dk2"/>
                </a:solidFill>
              </a:defRPr>
            </a:lvl4pPr>
            <a:lvl5pPr indent="-330200" lvl="4" marL="2286000" algn="l">
              <a:lnSpc>
                <a:spcPct val="94000"/>
              </a:lnSpc>
              <a:spcBef>
                <a:spcPts val="500"/>
              </a:spcBef>
              <a:spcAft>
                <a:spcPts val="0"/>
              </a:spcAft>
              <a:buClr>
                <a:schemeClr val="dk2"/>
              </a:buClr>
              <a:buSzPts val="1600"/>
              <a:buChar char="■"/>
              <a:defRPr>
                <a:solidFill>
                  <a:schemeClr val="dk2"/>
                </a:solidFill>
              </a:defRPr>
            </a:lvl5pPr>
            <a:lvl6pPr indent="-342900" lvl="5" marL="2743200" algn="l">
              <a:lnSpc>
                <a:spcPct val="94000"/>
              </a:lnSpc>
              <a:spcBef>
                <a:spcPts val="500"/>
              </a:spcBef>
              <a:spcAft>
                <a:spcPts val="0"/>
              </a:spcAft>
              <a:buClr>
                <a:schemeClr val="dk2"/>
              </a:buClr>
              <a:buSzPts val="1800"/>
              <a:buChar char="–"/>
              <a:defRPr/>
            </a:lvl6pPr>
            <a:lvl7pPr indent="-342900" lvl="6" marL="3200400" algn="l">
              <a:lnSpc>
                <a:spcPct val="94000"/>
              </a:lnSpc>
              <a:spcBef>
                <a:spcPts val="500"/>
              </a:spcBef>
              <a:spcAft>
                <a:spcPts val="0"/>
              </a:spcAft>
              <a:buClr>
                <a:schemeClr val="dk2"/>
              </a:buClr>
              <a:buSzPts val="1800"/>
              <a:buChar char="■"/>
              <a:defRPr/>
            </a:lvl7pPr>
            <a:lvl8pPr indent="-342900" lvl="7" marL="3657600" algn="l">
              <a:lnSpc>
                <a:spcPct val="94000"/>
              </a:lnSpc>
              <a:spcBef>
                <a:spcPts val="500"/>
              </a:spcBef>
              <a:spcAft>
                <a:spcPts val="0"/>
              </a:spcAft>
              <a:buClr>
                <a:schemeClr val="dk2"/>
              </a:buClr>
              <a:buSzPts val="1800"/>
              <a:buChar char="–"/>
              <a:defRPr/>
            </a:lvl8pPr>
            <a:lvl9pPr indent="-342900" lvl="8" marL="4114800" algn="l">
              <a:lnSpc>
                <a:spcPct val="94000"/>
              </a:lnSpc>
              <a:spcBef>
                <a:spcPts val="500"/>
              </a:spcBef>
              <a:spcAft>
                <a:spcPts val="200"/>
              </a:spcAft>
              <a:buClr>
                <a:schemeClr val="dk2"/>
              </a:buClr>
              <a:buSzPts val="1800"/>
              <a:buChar char="■"/>
              <a:defRPr/>
            </a:lvl9pPr>
          </a:lstStyle>
          <a:p/>
        </p:txBody>
      </p:sp>
      <p:sp>
        <p:nvSpPr>
          <p:cNvPr id="56" name="Google Shape;56;p33"/>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3"/>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33"/>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showMasterSp="0" type="objTx">
  <p:cSld name="OBJECT_WITH_CAPTION_TEXT">
    <p:spTree>
      <p:nvGrpSpPr>
        <p:cNvPr id="59" name="Shape 59"/>
        <p:cNvGrpSpPr/>
        <p:nvPr/>
      </p:nvGrpSpPr>
      <p:grpSpPr>
        <a:xfrm>
          <a:off x="0" y="0"/>
          <a:ext cx="0" cy="0"/>
          <a:chOff x="0" y="0"/>
          <a:chExt cx="0" cy="0"/>
        </a:xfrm>
      </p:grpSpPr>
      <p:sp>
        <p:nvSpPr>
          <p:cNvPr id="60" name="Google Shape;60;p34"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34"/>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Autofit/>
          </a:bodyPr>
          <a:lstStyle>
            <a:lvl1pPr lvl="0" algn="l">
              <a:lnSpc>
                <a:spcPct val="84000"/>
              </a:lnSpc>
              <a:spcBef>
                <a:spcPts val="0"/>
              </a:spcBef>
              <a:spcAft>
                <a:spcPts val="0"/>
              </a:spcAft>
              <a:buClr>
                <a:schemeClr val="dk2"/>
              </a:buClr>
              <a:buSzPts val="4800"/>
              <a:buFont typeface="Libre Franklin"/>
              <a:buNone/>
              <a:defRPr sz="48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34"/>
          <p:cNvSpPr txBox="1"/>
          <p:nvPr>
            <p:ph idx="1" type="body"/>
          </p:nvPr>
        </p:nvSpPr>
        <p:spPr>
          <a:xfrm>
            <a:off x="6256020" y="685801"/>
            <a:ext cx="5212080" cy="5175250"/>
          </a:xfrm>
          <a:prstGeom prst="rect">
            <a:avLst/>
          </a:prstGeom>
          <a:noFill/>
          <a:ln>
            <a:noFill/>
          </a:ln>
        </p:spPr>
        <p:txBody>
          <a:bodyPr anchorCtr="0" anchor="t" bIns="45700" lIns="91425" spcFirstLastPara="1" rIns="91425" wrap="square" tIns="45700">
            <a:normAutofit/>
          </a:bodyPr>
          <a:lstStyle>
            <a:lvl1pPr indent="-355600" lvl="0" marL="457200" algn="l">
              <a:lnSpc>
                <a:spcPct val="94000"/>
              </a:lnSpc>
              <a:spcBef>
                <a:spcPts val="1000"/>
              </a:spcBef>
              <a:spcAft>
                <a:spcPts val="0"/>
              </a:spcAft>
              <a:buClr>
                <a:schemeClr val="dk2"/>
              </a:buClr>
              <a:buSzPts val="2000"/>
              <a:buChar char="■"/>
              <a:defRPr sz="2000"/>
            </a:lvl1pPr>
            <a:lvl2pPr indent="-355600" lvl="1" marL="914400" algn="l">
              <a:lnSpc>
                <a:spcPct val="94000"/>
              </a:lnSpc>
              <a:spcBef>
                <a:spcPts val="500"/>
              </a:spcBef>
              <a:spcAft>
                <a:spcPts val="0"/>
              </a:spcAft>
              <a:buClr>
                <a:schemeClr val="dk2"/>
              </a:buClr>
              <a:buSzPts val="2000"/>
              <a:buChar char="–"/>
              <a:defRPr sz="2000"/>
            </a:lvl2pPr>
            <a:lvl3pPr indent="-342900" lvl="2" marL="1371600" algn="l">
              <a:lnSpc>
                <a:spcPct val="94000"/>
              </a:lnSpc>
              <a:spcBef>
                <a:spcPts val="500"/>
              </a:spcBef>
              <a:spcAft>
                <a:spcPts val="0"/>
              </a:spcAft>
              <a:buClr>
                <a:schemeClr val="dk2"/>
              </a:buClr>
              <a:buSzPts val="1800"/>
              <a:buChar char="■"/>
              <a:defRPr sz="1800"/>
            </a:lvl3pPr>
            <a:lvl4pPr indent="-342900" lvl="3" marL="1828800" algn="l">
              <a:lnSpc>
                <a:spcPct val="94000"/>
              </a:lnSpc>
              <a:spcBef>
                <a:spcPts val="500"/>
              </a:spcBef>
              <a:spcAft>
                <a:spcPts val="0"/>
              </a:spcAft>
              <a:buClr>
                <a:schemeClr val="dk2"/>
              </a:buClr>
              <a:buSzPts val="1800"/>
              <a:buChar char="–"/>
              <a:defRPr sz="1800"/>
            </a:lvl4pPr>
            <a:lvl5pPr indent="-330200" lvl="4" marL="2286000" algn="l">
              <a:lnSpc>
                <a:spcPct val="94000"/>
              </a:lnSpc>
              <a:spcBef>
                <a:spcPts val="500"/>
              </a:spcBef>
              <a:spcAft>
                <a:spcPts val="0"/>
              </a:spcAft>
              <a:buClr>
                <a:schemeClr val="dk2"/>
              </a:buClr>
              <a:buSzPts val="1600"/>
              <a:buChar char="■"/>
              <a:defRPr sz="1600"/>
            </a:lvl5pPr>
            <a:lvl6pPr indent="-330200" lvl="5" marL="2743200" algn="l">
              <a:lnSpc>
                <a:spcPct val="94000"/>
              </a:lnSpc>
              <a:spcBef>
                <a:spcPts val="500"/>
              </a:spcBef>
              <a:spcAft>
                <a:spcPts val="0"/>
              </a:spcAft>
              <a:buClr>
                <a:schemeClr val="dk2"/>
              </a:buClr>
              <a:buSzPts val="1600"/>
              <a:buChar char="–"/>
              <a:defRPr sz="1600"/>
            </a:lvl6pPr>
            <a:lvl7pPr indent="-330200" lvl="6" marL="3200400" algn="l">
              <a:lnSpc>
                <a:spcPct val="94000"/>
              </a:lnSpc>
              <a:spcBef>
                <a:spcPts val="500"/>
              </a:spcBef>
              <a:spcAft>
                <a:spcPts val="0"/>
              </a:spcAft>
              <a:buClr>
                <a:schemeClr val="dk2"/>
              </a:buClr>
              <a:buSzPts val="1600"/>
              <a:buChar char="■"/>
              <a:defRPr sz="1600"/>
            </a:lvl7pPr>
            <a:lvl8pPr indent="-330200" lvl="7" marL="3657600" algn="l">
              <a:lnSpc>
                <a:spcPct val="94000"/>
              </a:lnSpc>
              <a:spcBef>
                <a:spcPts val="500"/>
              </a:spcBef>
              <a:spcAft>
                <a:spcPts val="0"/>
              </a:spcAft>
              <a:buClr>
                <a:schemeClr val="dk2"/>
              </a:buClr>
              <a:buSzPts val="1600"/>
              <a:buChar char="–"/>
              <a:defRPr sz="1600"/>
            </a:lvl8pPr>
            <a:lvl9pPr indent="-330200" lvl="8" marL="4114800" algn="l">
              <a:lnSpc>
                <a:spcPct val="94000"/>
              </a:lnSpc>
              <a:spcBef>
                <a:spcPts val="500"/>
              </a:spcBef>
              <a:spcAft>
                <a:spcPts val="200"/>
              </a:spcAft>
              <a:buClr>
                <a:schemeClr val="dk2"/>
              </a:buClr>
              <a:buSzPts val="1600"/>
              <a:buChar char="■"/>
              <a:defRPr sz="1600"/>
            </a:lvl9pPr>
          </a:lstStyle>
          <a:p/>
        </p:txBody>
      </p:sp>
      <p:sp>
        <p:nvSpPr>
          <p:cNvPr id="63" name="Google Shape;63;p34"/>
          <p:cNvSpPr txBox="1"/>
          <p:nvPr>
            <p:ph idx="2" type="body"/>
          </p:nvPr>
        </p:nvSpPr>
        <p:spPr>
          <a:xfrm>
            <a:off x="723900" y="2856344"/>
            <a:ext cx="3855720" cy="3011056"/>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64" name="Google Shape;64;p34"/>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4"/>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4"/>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
        <p:nvSpPr>
          <p:cNvPr id="67" name="Google Shape;67;p34"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showMasterSp="0" type="picTx">
  <p:cSld name="PICTURE_WITH_CAPTION_TEXT">
    <p:spTree>
      <p:nvGrpSpPr>
        <p:cNvPr id="68" name="Shape 68"/>
        <p:cNvGrpSpPr/>
        <p:nvPr/>
      </p:nvGrpSpPr>
      <p:grpSpPr>
        <a:xfrm>
          <a:off x="0" y="0"/>
          <a:ext cx="0" cy="0"/>
          <a:chOff x="0" y="0"/>
          <a:chExt cx="0" cy="0"/>
        </a:xfrm>
      </p:grpSpPr>
      <p:sp>
        <p:nvSpPr>
          <p:cNvPr id="69" name="Google Shape;69;p35" title="Background Shape"/>
          <p:cNvSpPr/>
          <p:nvPr/>
        </p:nvSpPr>
        <p:spPr>
          <a:xfrm>
            <a:off x="0" y="376"/>
            <a:ext cx="5303520" cy="685762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35"/>
          <p:cNvSpPr txBox="1"/>
          <p:nvPr>
            <p:ph type="title"/>
          </p:nvPr>
        </p:nvSpPr>
        <p:spPr>
          <a:xfrm>
            <a:off x="723900" y="685800"/>
            <a:ext cx="3855720" cy="2157884"/>
          </a:xfrm>
          <a:prstGeom prst="rect">
            <a:avLst/>
          </a:prstGeom>
          <a:noFill/>
          <a:ln>
            <a:noFill/>
          </a:ln>
        </p:spPr>
        <p:txBody>
          <a:bodyPr anchorCtr="0" anchor="t" bIns="45700" lIns="91425" spcFirstLastPara="1" rIns="91425" wrap="square" tIns="45700">
            <a:normAutofit/>
          </a:bodyPr>
          <a:lstStyle>
            <a:lvl1pPr lvl="0" algn="l">
              <a:lnSpc>
                <a:spcPct val="84000"/>
              </a:lnSpc>
              <a:spcBef>
                <a:spcPts val="0"/>
              </a:spcBef>
              <a:spcAft>
                <a:spcPts val="0"/>
              </a:spcAft>
              <a:buClr>
                <a:schemeClr val="dk2"/>
              </a:buClr>
              <a:buSzPts val="4800"/>
              <a:buFont typeface="Libre Franklin"/>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5"/>
          <p:cNvSpPr/>
          <p:nvPr>
            <p:ph idx="2" type="pic"/>
          </p:nvPr>
        </p:nvSpPr>
        <p:spPr>
          <a:xfrm>
            <a:off x="5532120" y="0"/>
            <a:ext cx="6659880" cy="6857999"/>
          </a:xfrm>
          <a:prstGeom prst="rect">
            <a:avLst/>
          </a:prstGeom>
          <a:noFill/>
          <a:ln>
            <a:noFill/>
          </a:ln>
        </p:spPr>
      </p:sp>
      <p:sp>
        <p:nvSpPr>
          <p:cNvPr id="72" name="Google Shape;72;p35"/>
          <p:cNvSpPr txBox="1"/>
          <p:nvPr>
            <p:ph idx="1" type="body"/>
          </p:nvPr>
        </p:nvSpPr>
        <p:spPr>
          <a:xfrm>
            <a:off x="723900" y="2855968"/>
            <a:ext cx="3855720" cy="3011432"/>
          </a:xfrm>
          <a:prstGeom prst="rect">
            <a:avLst/>
          </a:prstGeom>
          <a:noFill/>
          <a:ln>
            <a:noFill/>
          </a:ln>
        </p:spPr>
        <p:txBody>
          <a:bodyPr anchorCtr="0" anchor="t" bIns="45700" lIns="91425" spcFirstLastPara="1" rIns="91425" wrap="square" tIns="45700">
            <a:normAutofit/>
          </a:bodyPr>
          <a:lstStyle>
            <a:lvl1pPr indent="-228600" lvl="0" marL="457200" algn="l">
              <a:lnSpc>
                <a:spcPct val="113000"/>
              </a:lnSpc>
              <a:spcBef>
                <a:spcPts val="0"/>
              </a:spcBef>
              <a:spcAft>
                <a:spcPts val="0"/>
              </a:spcAft>
              <a:buClr>
                <a:schemeClr val="dk2"/>
              </a:buClr>
              <a:buSzPts val="1600"/>
              <a:buNone/>
              <a:defRPr sz="1600"/>
            </a:lvl1pPr>
            <a:lvl2pPr indent="-228600" lvl="1" marL="914400" algn="l">
              <a:lnSpc>
                <a:spcPct val="94000"/>
              </a:lnSpc>
              <a:spcBef>
                <a:spcPts val="1500"/>
              </a:spcBef>
              <a:spcAft>
                <a:spcPts val="0"/>
              </a:spcAft>
              <a:buClr>
                <a:schemeClr val="dk2"/>
              </a:buClr>
              <a:buSzPts val="1400"/>
              <a:buNone/>
              <a:defRPr sz="1400"/>
            </a:lvl2pPr>
            <a:lvl3pPr indent="-228600" lvl="2" marL="1371600" algn="l">
              <a:lnSpc>
                <a:spcPct val="94000"/>
              </a:lnSpc>
              <a:spcBef>
                <a:spcPts val="500"/>
              </a:spcBef>
              <a:spcAft>
                <a:spcPts val="0"/>
              </a:spcAft>
              <a:buClr>
                <a:schemeClr val="dk2"/>
              </a:buClr>
              <a:buSzPts val="1200"/>
              <a:buNone/>
              <a:defRPr sz="1200"/>
            </a:lvl3pPr>
            <a:lvl4pPr indent="-228600" lvl="3" marL="1828800" algn="l">
              <a:lnSpc>
                <a:spcPct val="94000"/>
              </a:lnSpc>
              <a:spcBef>
                <a:spcPts val="500"/>
              </a:spcBef>
              <a:spcAft>
                <a:spcPts val="0"/>
              </a:spcAft>
              <a:buClr>
                <a:schemeClr val="dk2"/>
              </a:buClr>
              <a:buSzPts val="1000"/>
              <a:buNone/>
              <a:defRPr sz="1000"/>
            </a:lvl4pPr>
            <a:lvl5pPr indent="-228600" lvl="4" marL="2286000" algn="l">
              <a:lnSpc>
                <a:spcPct val="94000"/>
              </a:lnSpc>
              <a:spcBef>
                <a:spcPts val="500"/>
              </a:spcBef>
              <a:spcAft>
                <a:spcPts val="0"/>
              </a:spcAft>
              <a:buClr>
                <a:schemeClr val="dk2"/>
              </a:buClr>
              <a:buSzPts val="1000"/>
              <a:buNone/>
              <a:defRPr sz="1000"/>
            </a:lvl5pPr>
            <a:lvl6pPr indent="-228600" lvl="5" marL="2743200" algn="l">
              <a:lnSpc>
                <a:spcPct val="94000"/>
              </a:lnSpc>
              <a:spcBef>
                <a:spcPts val="500"/>
              </a:spcBef>
              <a:spcAft>
                <a:spcPts val="0"/>
              </a:spcAft>
              <a:buClr>
                <a:schemeClr val="dk2"/>
              </a:buClr>
              <a:buSzPts val="1000"/>
              <a:buNone/>
              <a:defRPr sz="1000"/>
            </a:lvl6pPr>
            <a:lvl7pPr indent="-228600" lvl="6" marL="3200400" algn="l">
              <a:lnSpc>
                <a:spcPct val="94000"/>
              </a:lnSpc>
              <a:spcBef>
                <a:spcPts val="500"/>
              </a:spcBef>
              <a:spcAft>
                <a:spcPts val="0"/>
              </a:spcAft>
              <a:buClr>
                <a:schemeClr val="dk2"/>
              </a:buClr>
              <a:buSzPts val="1000"/>
              <a:buNone/>
              <a:defRPr sz="1000"/>
            </a:lvl7pPr>
            <a:lvl8pPr indent="-228600" lvl="7" marL="3657600" algn="l">
              <a:lnSpc>
                <a:spcPct val="94000"/>
              </a:lnSpc>
              <a:spcBef>
                <a:spcPts val="500"/>
              </a:spcBef>
              <a:spcAft>
                <a:spcPts val="0"/>
              </a:spcAft>
              <a:buClr>
                <a:schemeClr val="dk2"/>
              </a:buClr>
              <a:buSzPts val="1000"/>
              <a:buNone/>
              <a:defRPr sz="1000"/>
            </a:lvl8pPr>
            <a:lvl9pPr indent="-228600" lvl="8" marL="4114800" algn="l">
              <a:lnSpc>
                <a:spcPct val="94000"/>
              </a:lnSpc>
              <a:spcBef>
                <a:spcPts val="500"/>
              </a:spcBef>
              <a:spcAft>
                <a:spcPts val="200"/>
              </a:spcAft>
              <a:buClr>
                <a:schemeClr val="dk2"/>
              </a:buClr>
              <a:buSzPts val="1000"/>
              <a:buNone/>
              <a:defRPr sz="1000"/>
            </a:lvl9pPr>
          </a:lstStyle>
          <a:p/>
        </p:txBody>
      </p:sp>
      <p:sp>
        <p:nvSpPr>
          <p:cNvPr id="73" name="Google Shape;73;p35"/>
          <p:cNvSpPr txBox="1"/>
          <p:nvPr>
            <p:ph idx="10" type="dt"/>
          </p:nvPr>
        </p:nvSpPr>
        <p:spPr>
          <a:xfrm>
            <a:off x="723900" y="6453386"/>
            <a:ext cx="1204572"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5"/>
          <p:cNvSpPr txBox="1"/>
          <p:nvPr>
            <p:ph idx="11" type="ftr"/>
          </p:nvPr>
        </p:nvSpPr>
        <p:spPr>
          <a:xfrm>
            <a:off x="2205945" y="6453386"/>
            <a:ext cx="2373675" cy="40461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5"/>
          <p:cNvSpPr txBox="1"/>
          <p:nvPr>
            <p:ph idx="12" type="sldNum"/>
          </p:nvPr>
        </p:nvSpPr>
        <p:spPr>
          <a:xfrm>
            <a:off x="9883140" y="6453386"/>
            <a:ext cx="1596292" cy="40461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
        <p:nvSpPr>
          <p:cNvPr id="76" name="Google Shape;76;p35" title="Divider Bar"/>
          <p:cNvSpPr/>
          <p:nvPr/>
        </p:nvSpPr>
        <p:spPr>
          <a:xfrm>
            <a:off x="5303520"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 name="Shape 5"/>
        <p:cNvGrpSpPr/>
        <p:nvPr/>
      </p:nvGrpSpPr>
      <p:grpSpPr>
        <a:xfrm>
          <a:off x="0" y="0"/>
          <a:ext cx="0" cy="0"/>
          <a:chOff x="0" y="0"/>
          <a:chExt cx="0" cy="0"/>
        </a:xfrm>
      </p:grpSpPr>
      <p:sp>
        <p:nvSpPr>
          <p:cNvPr id="6" name="Google Shape;6;p26"/>
          <p:cNvSpPr txBox="1"/>
          <p:nvPr>
            <p:ph type="title"/>
          </p:nvPr>
        </p:nvSpPr>
        <p:spPr>
          <a:xfrm>
            <a:off x="1371600" y="685800"/>
            <a:ext cx="9601200" cy="1485900"/>
          </a:xfrm>
          <a:prstGeom prst="rect">
            <a:avLst/>
          </a:prstGeom>
          <a:noFill/>
          <a:ln>
            <a:noFill/>
          </a:ln>
        </p:spPr>
        <p:txBody>
          <a:bodyPr anchorCtr="0" anchor="t" bIns="45700" lIns="91425" spcFirstLastPara="1" rIns="91425" wrap="square" tIns="45700">
            <a:normAutofit/>
          </a:bodyPr>
          <a:lstStyle>
            <a:lvl1pPr lvl="0" marR="0" rtl="0" algn="l">
              <a:lnSpc>
                <a:spcPct val="89000"/>
              </a:lnSpc>
              <a:spcBef>
                <a:spcPts val="0"/>
              </a:spcBef>
              <a:spcAft>
                <a:spcPts val="0"/>
              </a:spcAft>
              <a:buClr>
                <a:schemeClr val="dk2"/>
              </a:buClr>
              <a:buSzPts val="4400"/>
              <a:buFont typeface="Libre Franklin"/>
              <a:buNone/>
              <a:defRPr b="0" i="0" sz="44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6"/>
          <p:cNvSpPr txBox="1"/>
          <p:nvPr>
            <p:ph idx="1" type="body"/>
          </p:nvPr>
        </p:nvSpPr>
        <p:spPr>
          <a:xfrm>
            <a:off x="1371600" y="2286000"/>
            <a:ext cx="9601200" cy="3581400"/>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94000"/>
              </a:lnSpc>
              <a:spcBef>
                <a:spcPts val="1000"/>
              </a:spcBef>
              <a:spcAft>
                <a:spcPts val="0"/>
              </a:spcAft>
              <a:buClr>
                <a:schemeClr val="dk2"/>
              </a:buClr>
              <a:buSzPts val="2000"/>
              <a:buFont typeface="Libre Franklin"/>
              <a:buChar char="■"/>
              <a:defRPr b="0" i="0" sz="2000" u="none" cap="none" strike="noStrike">
                <a:solidFill>
                  <a:schemeClr val="dk2"/>
                </a:solidFill>
                <a:latin typeface="Libre Franklin"/>
                <a:ea typeface="Libre Franklin"/>
                <a:cs typeface="Libre Franklin"/>
                <a:sym typeface="Libre Franklin"/>
              </a:defRPr>
            </a:lvl1pPr>
            <a:lvl2pPr indent="-355600" lvl="1" marL="914400" marR="0" rtl="0" algn="l">
              <a:lnSpc>
                <a:spcPct val="94000"/>
              </a:lnSpc>
              <a:spcBef>
                <a:spcPts val="500"/>
              </a:spcBef>
              <a:spcAft>
                <a:spcPts val="0"/>
              </a:spcAft>
              <a:buClr>
                <a:schemeClr val="dk2"/>
              </a:buClr>
              <a:buSzPts val="2000"/>
              <a:buFont typeface="Libre Franklin"/>
              <a:buChar char="–"/>
              <a:defRPr b="0" i="1" sz="2000" u="none" cap="none" strike="noStrike">
                <a:solidFill>
                  <a:schemeClr val="dk2"/>
                </a:solidFill>
                <a:latin typeface="Libre Franklin"/>
                <a:ea typeface="Libre Franklin"/>
                <a:cs typeface="Libre Franklin"/>
                <a:sym typeface="Libre Franklin"/>
              </a:defRPr>
            </a:lvl2pPr>
            <a:lvl3pPr indent="-342900" lvl="2" marL="1371600" marR="0" rtl="0" algn="l">
              <a:lnSpc>
                <a:spcPct val="94000"/>
              </a:lnSpc>
              <a:spcBef>
                <a:spcPts val="500"/>
              </a:spcBef>
              <a:spcAft>
                <a:spcPts val="0"/>
              </a:spcAft>
              <a:buClr>
                <a:schemeClr val="dk2"/>
              </a:buClr>
              <a:buSzPts val="1800"/>
              <a:buFont typeface="Libre Franklin"/>
              <a:buChar char="■"/>
              <a:defRPr b="0" i="0" sz="1800" u="none" cap="none" strike="noStrike">
                <a:solidFill>
                  <a:schemeClr val="dk2"/>
                </a:solidFill>
                <a:latin typeface="Libre Franklin"/>
                <a:ea typeface="Libre Franklin"/>
                <a:cs typeface="Libre Franklin"/>
                <a:sym typeface="Libre Franklin"/>
              </a:defRPr>
            </a:lvl3pPr>
            <a:lvl4pPr indent="-342900" lvl="3" marL="1828800" marR="0" rtl="0" algn="l">
              <a:lnSpc>
                <a:spcPct val="94000"/>
              </a:lnSpc>
              <a:spcBef>
                <a:spcPts val="500"/>
              </a:spcBef>
              <a:spcAft>
                <a:spcPts val="0"/>
              </a:spcAft>
              <a:buClr>
                <a:schemeClr val="dk2"/>
              </a:buClr>
              <a:buSzPts val="1800"/>
              <a:buFont typeface="Libre Franklin"/>
              <a:buChar char="–"/>
              <a:defRPr b="0" i="1" sz="1800" u="none" cap="none" strike="noStrike">
                <a:solidFill>
                  <a:schemeClr val="dk2"/>
                </a:solidFill>
                <a:latin typeface="Libre Franklin"/>
                <a:ea typeface="Libre Franklin"/>
                <a:cs typeface="Libre Franklin"/>
                <a:sym typeface="Libre Franklin"/>
              </a:defRPr>
            </a:lvl4pPr>
            <a:lvl5pPr indent="-330200" lvl="4" marL="2286000" marR="0" rtl="0" algn="l">
              <a:lnSpc>
                <a:spcPct val="94000"/>
              </a:lnSpc>
              <a:spcBef>
                <a:spcPts val="500"/>
              </a:spcBef>
              <a:spcAft>
                <a:spcPts val="0"/>
              </a:spcAft>
              <a:buClr>
                <a:schemeClr val="dk2"/>
              </a:buClr>
              <a:buSzPts val="1600"/>
              <a:buFont typeface="Libre Franklin"/>
              <a:buChar char="■"/>
              <a:defRPr b="0" i="0" sz="1600" u="none" cap="none" strike="noStrike">
                <a:solidFill>
                  <a:schemeClr val="dk2"/>
                </a:solidFill>
                <a:latin typeface="Libre Franklin"/>
                <a:ea typeface="Libre Franklin"/>
                <a:cs typeface="Libre Franklin"/>
                <a:sym typeface="Libre Franklin"/>
              </a:defRPr>
            </a:lvl5pPr>
            <a:lvl6pPr indent="-330200" lvl="5" marL="2743200" marR="0" rtl="0" algn="l">
              <a:lnSpc>
                <a:spcPct val="94000"/>
              </a:lnSpc>
              <a:spcBef>
                <a:spcPts val="500"/>
              </a:spcBef>
              <a:spcAft>
                <a:spcPts val="0"/>
              </a:spcAft>
              <a:buClr>
                <a:schemeClr val="dk2"/>
              </a:buClr>
              <a:buSzPts val="1600"/>
              <a:buFont typeface="Libre Franklin"/>
              <a:buChar char="–"/>
              <a:defRPr b="0" i="1" sz="1600" u="none" cap="none" strike="noStrike">
                <a:solidFill>
                  <a:schemeClr val="dk2"/>
                </a:solidFill>
                <a:latin typeface="Libre Franklin"/>
                <a:ea typeface="Libre Franklin"/>
                <a:cs typeface="Libre Franklin"/>
                <a:sym typeface="Libre Franklin"/>
              </a:defRPr>
            </a:lvl6pPr>
            <a:lvl7pPr indent="-317500" lvl="6" marL="3200400" marR="0" rtl="0" algn="l">
              <a:lnSpc>
                <a:spcPct val="94000"/>
              </a:lnSpc>
              <a:spcBef>
                <a:spcPts val="500"/>
              </a:spcBef>
              <a:spcAft>
                <a:spcPts val="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7pPr>
            <a:lvl8pPr indent="-317500" lvl="7" marL="3657600" marR="0" rtl="0" algn="l">
              <a:lnSpc>
                <a:spcPct val="94000"/>
              </a:lnSpc>
              <a:spcBef>
                <a:spcPts val="500"/>
              </a:spcBef>
              <a:spcAft>
                <a:spcPts val="0"/>
              </a:spcAft>
              <a:buClr>
                <a:schemeClr val="dk2"/>
              </a:buClr>
              <a:buSzPts val="1400"/>
              <a:buFont typeface="Libre Franklin"/>
              <a:buChar char="–"/>
              <a:defRPr b="0" i="1" sz="1400" u="none" cap="none" strike="noStrike">
                <a:solidFill>
                  <a:schemeClr val="dk2"/>
                </a:solidFill>
                <a:latin typeface="Libre Franklin"/>
                <a:ea typeface="Libre Franklin"/>
                <a:cs typeface="Libre Franklin"/>
                <a:sym typeface="Libre Franklin"/>
              </a:defRPr>
            </a:lvl8pPr>
            <a:lvl9pPr indent="-317500" lvl="8" marL="4114800" marR="0" rtl="0" algn="l">
              <a:lnSpc>
                <a:spcPct val="94000"/>
              </a:lnSpc>
              <a:spcBef>
                <a:spcPts val="500"/>
              </a:spcBef>
              <a:spcAft>
                <a:spcPts val="200"/>
              </a:spcAft>
              <a:buClr>
                <a:schemeClr val="dk2"/>
              </a:buClr>
              <a:buSzPts val="1400"/>
              <a:buFont typeface="Libre Franklin"/>
              <a:buChar char="■"/>
              <a:defRPr b="0" i="0" sz="1400" u="none" cap="none" strike="noStrike">
                <a:solidFill>
                  <a:schemeClr val="dk2"/>
                </a:solidFill>
                <a:latin typeface="Libre Franklin"/>
                <a:ea typeface="Libre Franklin"/>
                <a:cs typeface="Libre Franklin"/>
                <a:sym typeface="Libre Franklin"/>
              </a:defRPr>
            </a:lvl9pPr>
          </a:lstStyle>
          <a:p/>
        </p:txBody>
      </p:sp>
      <p:sp>
        <p:nvSpPr>
          <p:cNvPr id="8" name="Google Shape;8;p26"/>
          <p:cNvSpPr txBox="1"/>
          <p:nvPr>
            <p:ph idx="10" type="dt"/>
          </p:nvPr>
        </p:nvSpPr>
        <p:spPr>
          <a:xfrm>
            <a:off x="1390650" y="6453386"/>
            <a:ext cx="1204572"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9pPr>
          </a:lstStyle>
          <a:p/>
        </p:txBody>
      </p:sp>
      <p:sp>
        <p:nvSpPr>
          <p:cNvPr id="9" name="Google Shape;9;p26"/>
          <p:cNvSpPr txBox="1"/>
          <p:nvPr>
            <p:ph idx="11" type="ftr"/>
          </p:nvPr>
        </p:nvSpPr>
        <p:spPr>
          <a:xfrm>
            <a:off x="2893564" y="6453386"/>
            <a:ext cx="6280830" cy="40461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2"/>
                </a:solidFill>
                <a:latin typeface="Libre Franklin"/>
                <a:ea typeface="Libre Franklin"/>
                <a:cs typeface="Libre Franklin"/>
                <a:sym typeface="Libre Frankl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Libre Franklin"/>
                <a:ea typeface="Libre Franklin"/>
                <a:cs typeface="Libre Franklin"/>
                <a:sym typeface="Libre Franklin"/>
              </a:defRPr>
            </a:lvl9pPr>
          </a:lstStyle>
          <a:p/>
        </p:txBody>
      </p:sp>
      <p:sp>
        <p:nvSpPr>
          <p:cNvPr id="10" name="Google Shape;10;p26"/>
          <p:cNvSpPr txBox="1"/>
          <p:nvPr>
            <p:ph idx="12" type="sldNum"/>
          </p:nvPr>
        </p:nvSpPr>
        <p:spPr>
          <a:xfrm>
            <a:off x="9472736" y="6453386"/>
            <a:ext cx="1596292" cy="40461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Libre Franklin"/>
                <a:ea typeface="Libre Franklin"/>
                <a:cs typeface="Libre Franklin"/>
                <a:sym typeface="Libre Franklin"/>
              </a:defRPr>
            </a:lvl9pPr>
          </a:lstStyle>
          <a:p>
            <a:pPr indent="0" lvl="0" marL="0" rtl="0" algn="r">
              <a:spcBef>
                <a:spcPts val="0"/>
              </a:spcBef>
              <a:spcAft>
                <a:spcPts val="0"/>
              </a:spcAft>
              <a:buNone/>
            </a:pPr>
            <a:fld id="{00000000-1234-1234-1234-123412341234}" type="slidenum">
              <a:rPr lang="es-ES"/>
              <a:t>‹#›</a:t>
            </a:fld>
            <a:endParaRPr/>
          </a:p>
        </p:txBody>
      </p:sp>
      <p:sp>
        <p:nvSpPr>
          <p:cNvPr id="11" name="Google Shape;11;p26" title="Side bar"/>
          <p:cNvSpPr/>
          <p:nvPr/>
        </p:nvSpPr>
        <p:spPr>
          <a:xfrm>
            <a:off x="478095" y="376"/>
            <a:ext cx="228600" cy="6858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
          <p:cNvSpPr txBox="1"/>
          <p:nvPr>
            <p:ph type="ctrTitle"/>
          </p:nvPr>
        </p:nvSpPr>
        <p:spPr>
          <a:xfrm>
            <a:off x="2045578" y="2061929"/>
            <a:ext cx="8361300" cy="2098200"/>
          </a:xfrm>
          <a:prstGeom prst="rect">
            <a:avLst/>
          </a:prstGeom>
          <a:noFill/>
          <a:ln>
            <a:noFill/>
          </a:ln>
        </p:spPr>
        <p:txBody>
          <a:bodyPr anchorCtr="0" anchor="b" bIns="45700" lIns="91425" spcFirstLastPara="1" rIns="91425" wrap="square" tIns="45700">
            <a:noAutofit/>
          </a:bodyPr>
          <a:lstStyle/>
          <a:p>
            <a:pPr indent="0" lvl="0" marL="0" rtl="0" algn="ctr">
              <a:lnSpc>
                <a:spcPct val="112000"/>
              </a:lnSpc>
              <a:spcBef>
                <a:spcPts val="0"/>
              </a:spcBef>
              <a:spcAft>
                <a:spcPts val="0"/>
              </a:spcAft>
              <a:buClr>
                <a:schemeClr val="dk2"/>
              </a:buClr>
              <a:buSzPts val="2300"/>
              <a:buFont typeface="Arial"/>
              <a:buNone/>
            </a:pPr>
            <a:r>
              <a:rPr b="1" lang="es-ES" sz="3300"/>
              <a:t>Preparación PAU 2023-2024</a:t>
            </a:r>
            <a:endParaRPr sz="3300"/>
          </a:p>
          <a:p>
            <a:pPr indent="0" lvl="0" marL="0" rtl="0" algn="ctr">
              <a:lnSpc>
                <a:spcPct val="112000"/>
              </a:lnSpc>
              <a:spcBef>
                <a:spcPts val="0"/>
              </a:spcBef>
              <a:spcAft>
                <a:spcPts val="0"/>
              </a:spcAft>
              <a:buClr>
                <a:schemeClr val="dk2"/>
              </a:buClr>
              <a:buSzPts val="2300"/>
              <a:buFont typeface="Arial"/>
              <a:buNone/>
            </a:pPr>
            <a:r>
              <a:rPr b="1" lang="es-ES" sz="3300"/>
              <a:t>Lengua castellana y literatura</a:t>
            </a:r>
            <a:endParaRPr b="1" sz="3300"/>
          </a:p>
          <a:p>
            <a:pPr indent="0" lvl="0" marL="0" rtl="0" algn="ctr">
              <a:lnSpc>
                <a:spcPct val="112000"/>
              </a:lnSpc>
              <a:spcBef>
                <a:spcPts val="0"/>
              </a:spcBef>
              <a:spcAft>
                <a:spcPts val="0"/>
              </a:spcAft>
              <a:buClr>
                <a:schemeClr val="dk2"/>
              </a:buClr>
              <a:buSzPts val="2300"/>
              <a:buFont typeface="Arial"/>
              <a:buNone/>
            </a:pPr>
            <a:r>
              <a:rPr b="1" lang="es-ES" sz="3300"/>
              <a:t>2º de bachillerato</a:t>
            </a:r>
            <a:endParaRPr sz="3300"/>
          </a:p>
          <a:p>
            <a:pPr indent="0" lvl="0" marL="0" rtl="0" algn="ctr">
              <a:lnSpc>
                <a:spcPct val="89000"/>
              </a:lnSpc>
              <a:spcBef>
                <a:spcPts val="0"/>
              </a:spcBef>
              <a:spcAft>
                <a:spcPts val="0"/>
              </a:spcAft>
              <a:buClr>
                <a:schemeClr val="dk2"/>
              </a:buClr>
              <a:buSzPts val="7200"/>
              <a:buFont typeface="Libre Franklin"/>
              <a:buNone/>
            </a:pPr>
            <a:r>
              <a:t/>
            </a:r>
            <a:endParaRPr sz="8200"/>
          </a:p>
        </p:txBody>
      </p:sp>
      <p:pic>
        <p:nvPicPr>
          <p:cNvPr id="94" name="Google Shape;94;p1"/>
          <p:cNvPicPr preferRelativeResize="0"/>
          <p:nvPr/>
        </p:nvPicPr>
        <p:blipFill rotWithShape="1">
          <a:blip r:embed="rId3">
            <a:alphaModFix/>
          </a:blip>
          <a:srcRect b="0" l="0" r="0" t="0"/>
          <a:stretch/>
        </p:blipFill>
        <p:spPr>
          <a:xfrm>
            <a:off x="3726075" y="3136849"/>
            <a:ext cx="4076549" cy="2973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9"/>
          <p:cNvSpPr txBox="1"/>
          <p:nvPr>
            <p:ph type="title"/>
          </p:nvPr>
        </p:nvSpPr>
        <p:spPr>
          <a:xfrm>
            <a:off x="1506828" y="641796"/>
            <a:ext cx="9079500" cy="16968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100000"/>
              <a:buFont typeface="Libre Franklin"/>
              <a:buNone/>
            </a:pPr>
            <a:r>
              <a:rPr b="1" lang="es-ES" sz="1800">
                <a:solidFill>
                  <a:srgbClr val="C00000"/>
                </a:solidFill>
              </a:rPr>
              <a:t>CD/CRV</a:t>
            </a:r>
            <a:br>
              <a:rPr b="1" lang="es-ES" sz="1800">
                <a:solidFill>
                  <a:srgbClr val="C00000"/>
                </a:solidFill>
              </a:rPr>
            </a:br>
            <a:br>
              <a:rPr b="1" lang="es-ES" sz="1800">
                <a:solidFill>
                  <a:srgbClr val="C00000"/>
                </a:solidFill>
              </a:rPr>
            </a:br>
            <a:r>
              <a:rPr b="1" lang="es-ES" sz="1600">
                <a:solidFill>
                  <a:schemeClr val="dk1"/>
                </a:solidFill>
              </a:rPr>
              <a:t>1.</a:t>
            </a:r>
            <a:r>
              <a:rPr b="1" lang="es-ES" sz="1800">
                <a:solidFill>
                  <a:srgbClr val="C00000"/>
                </a:solidFill>
              </a:rPr>
              <a:t> </a:t>
            </a:r>
            <a:r>
              <a:rPr b="1" lang="es-ES" sz="1800">
                <a:solidFill>
                  <a:schemeClr val="dk1"/>
                </a:solidFill>
              </a:rPr>
              <a:t>Compara semántica y sintácticamente las secuencia siguientes:</a:t>
            </a:r>
            <a:br>
              <a:rPr b="1" lang="es-ES" sz="1800">
                <a:solidFill>
                  <a:schemeClr val="dk1"/>
                </a:solidFill>
              </a:rPr>
            </a:br>
            <a:br>
              <a:rPr lang="es-ES" sz="1800">
                <a:solidFill>
                  <a:schemeClr val="dk1"/>
                </a:solidFill>
              </a:rPr>
            </a:br>
            <a:r>
              <a:rPr lang="es-ES" sz="1800">
                <a:solidFill>
                  <a:schemeClr val="dk1"/>
                </a:solidFill>
              </a:rPr>
              <a:t>	a) Los asistentes cargaron el equipaje</a:t>
            </a:r>
            <a:br>
              <a:rPr lang="es-ES" sz="1800">
                <a:solidFill>
                  <a:schemeClr val="dk1"/>
                </a:solidFill>
              </a:rPr>
            </a:br>
            <a:r>
              <a:rPr lang="es-ES" sz="1800">
                <a:solidFill>
                  <a:schemeClr val="dk1"/>
                </a:solidFill>
              </a:rPr>
              <a:t>	b) Los asistentes cargaron con el equipaje.</a:t>
            </a:r>
            <a:br>
              <a:rPr lang="es-ES" sz="1800">
                <a:solidFill>
                  <a:schemeClr val="dk1"/>
                </a:solidFill>
              </a:rPr>
            </a:br>
            <a:br>
              <a:rPr lang="es-ES" sz="1800">
                <a:solidFill>
                  <a:schemeClr val="dk1"/>
                </a:solidFill>
              </a:rPr>
            </a:br>
            <a:br>
              <a:rPr lang="es-ES" sz="1600">
                <a:solidFill>
                  <a:schemeClr val="dk1"/>
                </a:solidFill>
              </a:rPr>
            </a:br>
            <a:br>
              <a:rPr lang="es-ES" sz="1600">
                <a:solidFill>
                  <a:schemeClr val="dk1"/>
                </a:solidFill>
              </a:rPr>
            </a:br>
            <a:endParaRPr b="1" sz="1600">
              <a:solidFill>
                <a:srgbClr val="C00000"/>
              </a:solidFill>
            </a:endParaRPr>
          </a:p>
        </p:txBody>
      </p:sp>
      <p:sp>
        <p:nvSpPr>
          <p:cNvPr id="148" name="Google Shape;148;p9"/>
          <p:cNvSpPr txBox="1"/>
          <p:nvPr/>
        </p:nvSpPr>
        <p:spPr>
          <a:xfrm>
            <a:off x="1390918" y="2544651"/>
            <a:ext cx="9272700" cy="3294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En </a:t>
            </a:r>
            <a:r>
              <a:rPr b="1" i="0" lang="es-ES" sz="1600" u="none" cap="none" strike="noStrike">
                <a:solidFill>
                  <a:srgbClr val="0000FF"/>
                </a:solidFill>
                <a:latin typeface="Libre Franklin"/>
                <a:ea typeface="Libre Franklin"/>
                <a:cs typeface="Libre Franklin"/>
                <a:sym typeface="Libre Franklin"/>
              </a:rPr>
              <a:t>ambas oraciones </a:t>
            </a:r>
            <a:r>
              <a:rPr b="0" i="0" lang="es-ES" sz="1600" u="none" cap="none" strike="noStrike">
                <a:solidFill>
                  <a:srgbClr val="0000FF"/>
                </a:solidFill>
                <a:latin typeface="Libre Franklin"/>
                <a:ea typeface="Libre Franklin"/>
                <a:cs typeface="Libre Franklin"/>
                <a:sym typeface="Libre Franklin"/>
              </a:rPr>
              <a:t>aparece un </a:t>
            </a:r>
            <a:r>
              <a:rPr b="1" i="0" lang="es-ES" sz="1600" u="none" cap="none" strike="noStrike">
                <a:solidFill>
                  <a:srgbClr val="0000FF"/>
                </a:solidFill>
                <a:latin typeface="Libre Franklin"/>
                <a:ea typeface="Libre Franklin"/>
                <a:cs typeface="Libre Franklin"/>
                <a:sym typeface="Libre Franklin"/>
              </a:rPr>
              <a:t>argumento</a:t>
            </a:r>
            <a:r>
              <a:rPr b="0" i="0" lang="es-ES" sz="1600" u="none" cap="none" strike="noStrike">
                <a:solidFill>
                  <a:srgbClr val="0000FF"/>
                </a:solidFill>
                <a:latin typeface="Libre Franklin"/>
                <a:ea typeface="Libre Franklin"/>
                <a:cs typeface="Libre Franklin"/>
                <a:sym typeface="Libre Franklin"/>
              </a:rPr>
              <a:t> exigido por el verbo </a:t>
            </a:r>
            <a:r>
              <a:rPr b="0" i="1" lang="es-ES" sz="1600" u="none" cap="none" strike="noStrike">
                <a:solidFill>
                  <a:srgbClr val="0000FF"/>
                </a:solidFill>
                <a:latin typeface="Libre Franklin"/>
                <a:ea typeface="Libre Franklin"/>
                <a:cs typeface="Libre Franklin"/>
                <a:sym typeface="Libre Franklin"/>
              </a:rPr>
              <a:t>cargar</a:t>
            </a:r>
            <a:r>
              <a:rPr b="0" i="0" lang="es-ES" sz="1600" u="none" cap="none" strike="noStrike">
                <a:solidFill>
                  <a:srgbClr val="0000FF"/>
                </a:solidFill>
                <a:latin typeface="Libre Franklin"/>
                <a:ea typeface="Libre Franklin"/>
                <a:cs typeface="Libre Franklin"/>
                <a:sym typeface="Libre Franklin"/>
              </a:rPr>
              <a:t>. La diferencia es que en la </a:t>
            </a:r>
            <a:r>
              <a:rPr b="1" i="0" lang="es-ES" sz="1600" u="none" cap="none" strike="noStrike">
                <a:solidFill>
                  <a:srgbClr val="0000FF"/>
                </a:solidFill>
                <a:latin typeface="Libre Franklin"/>
                <a:ea typeface="Libre Franklin"/>
                <a:cs typeface="Libre Franklin"/>
                <a:sym typeface="Libre Franklin"/>
              </a:rPr>
              <a:t>primera</a:t>
            </a:r>
            <a:r>
              <a:rPr b="0" i="0" lang="es-ES" sz="1600" u="none" cap="none" strike="noStrike">
                <a:solidFill>
                  <a:srgbClr val="0000FF"/>
                </a:solidFill>
                <a:latin typeface="Libre Franklin"/>
                <a:ea typeface="Libre Franklin"/>
                <a:cs typeface="Libre Franklin"/>
                <a:sym typeface="Libre Franklin"/>
              </a:rPr>
              <a:t> se trata de un </a:t>
            </a:r>
            <a:r>
              <a:rPr b="1" i="0" lang="es-ES" sz="1600" u="none" cap="none" strike="noStrike">
                <a:solidFill>
                  <a:srgbClr val="0000FF"/>
                </a:solidFill>
                <a:latin typeface="Libre Franklin"/>
                <a:ea typeface="Libre Franklin"/>
                <a:cs typeface="Libre Franklin"/>
                <a:sym typeface="Libre Franklin"/>
              </a:rPr>
              <a:t>CD</a:t>
            </a:r>
            <a:r>
              <a:rPr b="0" i="0" lang="es-ES" sz="1600" u="none" cap="none" strike="noStrike">
                <a:solidFill>
                  <a:srgbClr val="0000FF"/>
                </a:solidFill>
                <a:latin typeface="Libre Franklin"/>
                <a:ea typeface="Libre Franklin"/>
                <a:cs typeface="Libre Franklin"/>
                <a:sym typeface="Libre Franklin"/>
              </a:rPr>
              <a:t> (</a:t>
            </a:r>
            <a:r>
              <a:rPr b="0" i="1" lang="es-ES" sz="1600" u="none" cap="none" strike="noStrike">
                <a:solidFill>
                  <a:srgbClr val="0000FF"/>
                </a:solidFill>
                <a:latin typeface="Libre Franklin"/>
                <a:ea typeface="Libre Franklin"/>
                <a:cs typeface="Libre Franklin"/>
                <a:sym typeface="Libre Franklin"/>
              </a:rPr>
              <a:t>el equipaje</a:t>
            </a:r>
            <a:r>
              <a:rPr b="0" i="0" lang="es-ES" sz="1600" u="none" cap="none" strike="noStrike">
                <a:solidFill>
                  <a:srgbClr val="0000FF"/>
                </a:solidFill>
                <a:latin typeface="Libre Franklin"/>
                <a:ea typeface="Libre Franklin"/>
                <a:cs typeface="Libre Franklin"/>
                <a:sym typeface="Libre Franklin"/>
              </a:rPr>
              <a:t>) que se puede pronominalizar (</a:t>
            </a:r>
            <a:r>
              <a:rPr b="0" i="1" lang="es-ES" sz="1600" u="none" cap="none" strike="noStrike">
                <a:solidFill>
                  <a:srgbClr val="0000FF"/>
                </a:solidFill>
                <a:latin typeface="Libre Franklin"/>
                <a:ea typeface="Libre Franklin"/>
                <a:cs typeface="Libre Franklin"/>
                <a:sym typeface="Libre Franklin"/>
              </a:rPr>
              <a:t>lo cargaron</a:t>
            </a:r>
            <a:r>
              <a:rPr b="0" i="0" lang="es-ES" sz="1600" u="none" cap="none" strike="noStrike">
                <a:solidFill>
                  <a:srgbClr val="0000FF"/>
                </a:solidFill>
                <a:latin typeface="Libre Franklin"/>
                <a:ea typeface="Libre Franklin"/>
                <a:cs typeface="Libre Franklin"/>
                <a:sym typeface="Libre Franklin"/>
              </a:rPr>
              <a:t>) y si la oración se pasa a </a:t>
            </a:r>
            <a:r>
              <a:rPr b="1" i="0" lang="es-ES" sz="1600" u="none" cap="none" strike="noStrike">
                <a:solidFill>
                  <a:srgbClr val="0000FF"/>
                </a:solidFill>
                <a:latin typeface="Libre Franklin"/>
                <a:ea typeface="Libre Franklin"/>
                <a:cs typeface="Libre Franklin"/>
                <a:sym typeface="Libre Franklin"/>
              </a:rPr>
              <a:t>pasiva</a:t>
            </a:r>
            <a:r>
              <a:rPr b="0" i="0" lang="es-ES" sz="1600" u="none" cap="none" strike="noStrike">
                <a:solidFill>
                  <a:srgbClr val="0000FF"/>
                </a:solidFill>
                <a:latin typeface="Libre Franklin"/>
                <a:ea typeface="Libre Franklin"/>
                <a:cs typeface="Libre Franklin"/>
                <a:sym typeface="Libre Franklin"/>
              </a:rPr>
              <a:t> se convierte en </a:t>
            </a:r>
            <a:r>
              <a:rPr b="1" i="0" lang="es-ES" sz="1600" u="none" cap="none" strike="noStrike">
                <a:solidFill>
                  <a:srgbClr val="0000FF"/>
                </a:solidFill>
                <a:latin typeface="Libre Franklin"/>
                <a:ea typeface="Libre Franklin"/>
                <a:cs typeface="Libre Franklin"/>
                <a:sym typeface="Libre Franklin"/>
              </a:rPr>
              <a:t>sujeto paciente </a:t>
            </a:r>
            <a:r>
              <a:rPr b="0" i="0" lang="es-ES" sz="1600" u="none" cap="none" strike="noStrike">
                <a:solidFill>
                  <a:srgbClr val="0000FF"/>
                </a:solidFill>
                <a:latin typeface="Libre Franklin"/>
                <a:ea typeface="Libre Franklin"/>
                <a:cs typeface="Libre Franklin"/>
                <a:sym typeface="Libre Franklin"/>
              </a:rPr>
              <a:t>(</a:t>
            </a:r>
            <a:r>
              <a:rPr b="1" i="0" lang="es-ES" sz="1600" u="none" cap="none" strike="noStrike">
                <a:solidFill>
                  <a:srgbClr val="0000FF"/>
                </a:solidFill>
                <a:latin typeface="Libre Franklin"/>
                <a:ea typeface="Libre Franklin"/>
                <a:cs typeface="Libre Franklin"/>
                <a:sym typeface="Libre Franklin"/>
              </a:rPr>
              <a:t>el equipaje es cargado por los asistentes</a:t>
            </a:r>
            <a:r>
              <a:rPr b="0" i="0" lang="es-ES" sz="1600" u="none" cap="none" strike="noStrike">
                <a:solidFill>
                  <a:srgbClr val="0000FF"/>
                </a:solidFill>
                <a:latin typeface="Libre Franklin"/>
                <a:ea typeface="Libre Franklin"/>
                <a:cs typeface="Libre Franklin"/>
                <a:sym typeface="Libre Franklin"/>
              </a:rPr>
              <a:t>).</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0" i="0" lang="es-ES" sz="1600" u="none" cap="none" strike="noStrike">
                <a:solidFill>
                  <a:srgbClr val="0000FF"/>
                </a:solidFill>
                <a:latin typeface="Libre Franklin"/>
                <a:ea typeface="Libre Franklin"/>
                <a:cs typeface="Libre Franklin"/>
                <a:sym typeface="Libre Franklin"/>
              </a:rPr>
            </a:br>
            <a:r>
              <a:rPr b="0" i="0" lang="es-ES" sz="1600" u="none" cap="none" strike="noStrike">
                <a:solidFill>
                  <a:srgbClr val="0000FF"/>
                </a:solidFill>
                <a:latin typeface="Libre Franklin"/>
                <a:ea typeface="Libre Franklin"/>
                <a:cs typeface="Libre Franklin"/>
                <a:sym typeface="Libre Franklin"/>
              </a:rPr>
              <a:t>En la </a:t>
            </a:r>
            <a:r>
              <a:rPr b="1" i="0" lang="es-ES" sz="1600" u="none" cap="none" strike="noStrike">
                <a:solidFill>
                  <a:srgbClr val="0000FF"/>
                </a:solidFill>
                <a:latin typeface="Libre Franklin"/>
                <a:ea typeface="Libre Franklin"/>
                <a:cs typeface="Libre Franklin"/>
                <a:sym typeface="Libre Franklin"/>
              </a:rPr>
              <a:t>segunda oración </a:t>
            </a:r>
            <a:r>
              <a:rPr b="0" i="1" lang="es-ES" sz="1600" u="none" cap="none" strike="noStrike">
                <a:solidFill>
                  <a:srgbClr val="0000FF"/>
                </a:solidFill>
                <a:latin typeface="Libre Franklin"/>
                <a:ea typeface="Libre Franklin"/>
                <a:cs typeface="Libre Franklin"/>
                <a:sym typeface="Libre Franklin"/>
              </a:rPr>
              <a:t>con el equipaje </a:t>
            </a:r>
            <a:r>
              <a:rPr b="0" i="0" lang="es-ES" sz="1600" u="none" cap="none" strike="noStrike">
                <a:solidFill>
                  <a:srgbClr val="0000FF"/>
                </a:solidFill>
                <a:latin typeface="Libre Franklin"/>
                <a:ea typeface="Libre Franklin"/>
                <a:cs typeface="Libre Franklin"/>
                <a:sym typeface="Libre Franklin"/>
              </a:rPr>
              <a:t>es un </a:t>
            </a:r>
            <a:r>
              <a:rPr b="1" i="0" lang="es-ES" sz="1600" u="none" cap="none" strike="noStrike">
                <a:solidFill>
                  <a:srgbClr val="0000FF"/>
                </a:solidFill>
                <a:latin typeface="Libre Franklin"/>
                <a:ea typeface="Libre Franklin"/>
                <a:cs typeface="Libre Franklin"/>
                <a:sym typeface="Libre Franklin"/>
              </a:rPr>
              <a:t>CRV</a:t>
            </a:r>
            <a:r>
              <a:rPr b="0" i="0" lang="es-ES" sz="1600" u="none" cap="none" strike="noStrike">
                <a:solidFill>
                  <a:srgbClr val="0000FF"/>
                </a:solidFill>
                <a:latin typeface="Libre Franklin"/>
                <a:ea typeface="Libre Franklin"/>
                <a:cs typeface="Libre Franklin"/>
                <a:sym typeface="Libre Franklin"/>
              </a:rPr>
              <a:t> con una preposición exigida por el verbo. No admite ninguno de los cambios que sí admite el CD.</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0" i="0" lang="es-ES" sz="1600" u="none" cap="none" strike="noStrike">
                <a:solidFill>
                  <a:srgbClr val="0000FF"/>
                </a:solidFill>
                <a:latin typeface="Libre Franklin"/>
                <a:ea typeface="Libre Franklin"/>
                <a:cs typeface="Libre Franklin"/>
                <a:sym typeface="Libre Franklin"/>
              </a:rPr>
            </a:br>
            <a:r>
              <a:rPr b="0" i="0" lang="es-ES" sz="1600" u="none" cap="none" strike="noStrike">
                <a:solidFill>
                  <a:srgbClr val="0000FF"/>
                </a:solidFill>
                <a:latin typeface="Libre Franklin"/>
                <a:ea typeface="Libre Franklin"/>
                <a:cs typeface="Libre Franklin"/>
                <a:sym typeface="Libre Franklin"/>
              </a:rPr>
              <a:t>La </a:t>
            </a:r>
            <a:r>
              <a:rPr b="1" i="0" lang="es-ES" sz="1600" u="none" cap="none" strike="noStrike">
                <a:solidFill>
                  <a:srgbClr val="0000FF"/>
                </a:solidFill>
                <a:latin typeface="Libre Franklin"/>
                <a:ea typeface="Libre Franklin"/>
                <a:cs typeface="Libre Franklin"/>
                <a:sym typeface="Libre Franklin"/>
              </a:rPr>
              <a:t>diferencia semántica </a:t>
            </a:r>
            <a:r>
              <a:rPr b="0" i="0" lang="es-ES" sz="1600" u="none" cap="none" strike="noStrike">
                <a:solidFill>
                  <a:srgbClr val="0000FF"/>
                </a:solidFill>
                <a:latin typeface="Libre Franklin"/>
                <a:ea typeface="Libre Franklin"/>
                <a:cs typeface="Libre Franklin"/>
                <a:sym typeface="Libre Franklin"/>
              </a:rPr>
              <a:t>es que el la </a:t>
            </a:r>
            <a:r>
              <a:rPr b="1" i="0" lang="es-ES" sz="1600" u="none" cap="none" strike="noStrike">
                <a:solidFill>
                  <a:srgbClr val="0000FF"/>
                </a:solidFill>
                <a:latin typeface="Libre Franklin"/>
                <a:ea typeface="Libre Franklin"/>
                <a:cs typeface="Libre Franklin"/>
                <a:sym typeface="Libre Franklin"/>
              </a:rPr>
              <a:t>primera</a:t>
            </a:r>
            <a:r>
              <a:rPr b="0" i="0" lang="es-ES" sz="1600" u="none" cap="none" strike="noStrike">
                <a:solidFill>
                  <a:srgbClr val="0000FF"/>
                </a:solidFill>
                <a:latin typeface="Libre Franklin"/>
                <a:ea typeface="Libre Franklin"/>
                <a:cs typeface="Libre Franklin"/>
                <a:sym typeface="Libre Franklin"/>
              </a:rPr>
              <a:t> oración debería aparecer un </a:t>
            </a:r>
            <a:r>
              <a:rPr b="1" i="0" lang="es-ES" sz="1600" u="none" cap="none" strike="noStrike">
                <a:solidFill>
                  <a:srgbClr val="0000FF"/>
                </a:solidFill>
                <a:latin typeface="Libre Franklin"/>
                <a:ea typeface="Libre Franklin"/>
                <a:cs typeface="Libre Franklin"/>
                <a:sym typeface="Libre Franklin"/>
              </a:rPr>
              <a:t>locativo argumental </a:t>
            </a:r>
            <a:r>
              <a:rPr b="0" i="0" lang="es-ES" sz="1600" u="none" cap="none" strike="noStrike">
                <a:solidFill>
                  <a:srgbClr val="0000FF"/>
                </a:solidFill>
                <a:latin typeface="Libre Franklin"/>
                <a:ea typeface="Libre Franklin"/>
                <a:cs typeface="Libre Franklin"/>
                <a:sym typeface="Libre Franklin"/>
              </a:rPr>
              <a:t>(</a:t>
            </a:r>
            <a:r>
              <a:rPr b="0" i="1" lang="es-ES" sz="1600" u="none" cap="none" strike="noStrike">
                <a:solidFill>
                  <a:srgbClr val="0000FF"/>
                </a:solidFill>
                <a:latin typeface="Libre Franklin"/>
                <a:ea typeface="Libre Franklin"/>
                <a:cs typeface="Libre Franklin"/>
                <a:sym typeface="Libre Franklin"/>
              </a:rPr>
              <a:t>cargar algo en algún lugar</a:t>
            </a:r>
            <a:r>
              <a:rPr b="0" i="0" lang="es-ES" sz="1600" u="none" cap="none" strike="noStrike">
                <a:solidFill>
                  <a:srgbClr val="0000FF"/>
                </a:solidFill>
                <a:latin typeface="Libre Franklin"/>
                <a:ea typeface="Libre Franklin"/>
                <a:cs typeface="Libre Franklin"/>
                <a:sym typeface="Libre Franklin"/>
              </a:rPr>
              <a:t>) y, aunque no aparece, se sobreentiende. En cambio en la segunda no se exige ningún otro complemento.</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br>
              <a:rPr b="1" i="0" lang="es-ES" sz="1600" u="none" cap="none" strike="noStrike">
                <a:solidFill>
                  <a:srgbClr val="0000FF"/>
                </a:solidFill>
                <a:latin typeface="Libre Franklin"/>
                <a:ea typeface="Libre Franklin"/>
                <a:cs typeface="Libre Franklin"/>
                <a:sym typeface="Libre Franklin"/>
              </a:rPr>
            </a:br>
            <a:endParaRPr b="0" i="0" sz="16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0"/>
          <p:cNvSpPr txBox="1"/>
          <p:nvPr>
            <p:ph type="title"/>
          </p:nvPr>
        </p:nvSpPr>
        <p:spPr>
          <a:xfrm>
            <a:off x="1281448" y="338071"/>
            <a:ext cx="9601200" cy="14859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15000"/>
              </a:lnSpc>
              <a:spcBef>
                <a:spcPts val="0"/>
              </a:spcBef>
              <a:spcAft>
                <a:spcPts val="0"/>
              </a:spcAft>
              <a:buClr>
                <a:srgbClr val="C00000"/>
              </a:buClr>
              <a:buSzPct val="100000"/>
              <a:buFont typeface="Libre Franklin"/>
              <a:buNone/>
            </a:pPr>
            <a:r>
              <a:rPr b="1" lang="es-ES" sz="2000">
                <a:solidFill>
                  <a:srgbClr val="C00000"/>
                </a:solidFill>
              </a:rPr>
              <a:t>C. AGENTE/CCCAUSA</a:t>
            </a:r>
            <a:br>
              <a:rPr b="1" lang="es-ES" sz="2000">
                <a:solidFill>
                  <a:srgbClr val="C00000"/>
                </a:solidFill>
              </a:rPr>
            </a:br>
            <a:br>
              <a:rPr b="1" lang="es-ES" sz="1800">
                <a:solidFill>
                  <a:srgbClr val="C00000"/>
                </a:solidFill>
              </a:rPr>
            </a:br>
            <a:r>
              <a:rPr lang="es-ES" sz="1600">
                <a:solidFill>
                  <a:schemeClr val="dk1"/>
                </a:solidFill>
              </a:rPr>
              <a:t>1. </a:t>
            </a:r>
            <a:r>
              <a:rPr b="1" lang="es-ES" sz="1600">
                <a:solidFill>
                  <a:schemeClr val="dk1"/>
                </a:solidFill>
              </a:rPr>
              <a:t>Compara el siguiente par mínimo y fíjate especialmente en las secuencias señaladas:</a:t>
            </a:r>
            <a:br>
              <a:rPr lang="es-ES" sz="1600">
                <a:solidFill>
                  <a:schemeClr val="dk1"/>
                </a:solidFill>
              </a:rPr>
            </a:br>
            <a:br>
              <a:rPr lang="es-ES" sz="1600">
                <a:solidFill>
                  <a:schemeClr val="dk1"/>
                </a:solidFill>
              </a:rPr>
            </a:br>
            <a:r>
              <a:rPr lang="es-ES" sz="1600">
                <a:solidFill>
                  <a:schemeClr val="dk1"/>
                </a:solidFill>
              </a:rPr>
              <a:t>	a) La puerta fue abierta </a:t>
            </a:r>
            <a:r>
              <a:rPr lang="es-ES" sz="1600" u="sng">
                <a:solidFill>
                  <a:schemeClr val="dk1"/>
                </a:solidFill>
              </a:rPr>
              <a:t>por Andrés.</a:t>
            </a:r>
            <a:br>
              <a:rPr lang="es-ES" sz="1600" u="sng">
                <a:solidFill>
                  <a:schemeClr val="dk1"/>
                </a:solidFill>
              </a:rPr>
            </a:br>
            <a:r>
              <a:rPr lang="es-ES" sz="1600">
                <a:solidFill>
                  <a:schemeClr val="dk1"/>
                </a:solidFill>
              </a:rPr>
              <a:t>	b) La puerta fue abierta </a:t>
            </a:r>
            <a:r>
              <a:rPr lang="es-ES" sz="1600" u="sng">
                <a:solidFill>
                  <a:schemeClr val="dk1"/>
                </a:solidFill>
              </a:rPr>
              <a:t>por el viento.</a:t>
            </a:r>
            <a:br>
              <a:rPr lang="es-ES" sz="1600" u="sng">
                <a:solidFill>
                  <a:schemeClr val="dk1"/>
                </a:solidFill>
              </a:rPr>
            </a:br>
            <a:br>
              <a:rPr lang="es-ES" sz="1800" u="sng">
                <a:solidFill>
                  <a:schemeClr val="dk1"/>
                </a:solidFill>
              </a:rPr>
            </a:br>
            <a:br>
              <a:rPr lang="es-ES" sz="1600">
                <a:solidFill>
                  <a:schemeClr val="dk1"/>
                </a:solidFill>
              </a:rPr>
            </a:br>
            <a:endParaRPr b="1" sz="1800">
              <a:solidFill>
                <a:srgbClr val="C00000"/>
              </a:solidFill>
            </a:endParaRPr>
          </a:p>
        </p:txBody>
      </p:sp>
      <p:sp>
        <p:nvSpPr>
          <p:cNvPr id="154" name="Google Shape;154;p10"/>
          <p:cNvSpPr txBox="1"/>
          <p:nvPr/>
        </p:nvSpPr>
        <p:spPr>
          <a:xfrm>
            <a:off x="1281448" y="2116071"/>
            <a:ext cx="9807300" cy="18471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A pesar de que ambos sintagmas preposicionales tienen la misma estructura y aparecen en una oración pasiva perifrástica, la </a:t>
            </a:r>
            <a:r>
              <a:rPr b="1" i="0" lang="es-ES" sz="1400" u="none" cap="none" strike="noStrike">
                <a:solidFill>
                  <a:srgbClr val="0000FF"/>
                </a:solidFill>
                <a:latin typeface="Libre Franklin"/>
                <a:ea typeface="Libre Franklin"/>
                <a:cs typeface="Libre Franklin"/>
                <a:sym typeface="Libre Franklin"/>
              </a:rPr>
              <a:t>función sintáctica </a:t>
            </a:r>
            <a:r>
              <a:rPr b="0" i="0" lang="es-ES" sz="1400" u="none" cap="none" strike="noStrike">
                <a:solidFill>
                  <a:srgbClr val="0000FF"/>
                </a:solidFill>
                <a:latin typeface="Libre Franklin"/>
                <a:ea typeface="Libre Franklin"/>
                <a:cs typeface="Libre Franklin"/>
                <a:sym typeface="Libre Franklin"/>
              </a:rPr>
              <a:t>que cumple cada uno de ellos es </a:t>
            </a:r>
            <a:r>
              <a:rPr b="1" i="0" lang="es-ES" sz="1400" u="none" cap="none" strike="noStrike">
                <a:solidFill>
                  <a:srgbClr val="0000FF"/>
                </a:solidFill>
                <a:latin typeface="Libre Franklin"/>
                <a:ea typeface="Libre Franklin"/>
                <a:cs typeface="Libre Franklin"/>
                <a:sym typeface="Libre Franklin"/>
              </a:rPr>
              <a:t>diferente</a:t>
            </a:r>
            <a:r>
              <a:rPr b="0" i="0" lang="es-ES" sz="1400" u="none" cap="none" strike="noStrike">
                <a:solidFill>
                  <a:srgbClr val="0000FF"/>
                </a:solidFill>
                <a:latin typeface="Libre Franklin"/>
                <a:ea typeface="Libre Franklin"/>
                <a:cs typeface="Libre Franklin"/>
                <a:sym typeface="Libre Franklin"/>
              </a:rPr>
              <a:t>. En la primera </a:t>
            </a:r>
            <a:r>
              <a:rPr b="0" i="1" lang="es-ES" sz="1400" u="none" cap="none" strike="noStrike">
                <a:solidFill>
                  <a:srgbClr val="0000FF"/>
                </a:solidFill>
                <a:latin typeface="Libre Franklin"/>
                <a:ea typeface="Libre Franklin"/>
                <a:cs typeface="Libre Franklin"/>
                <a:sym typeface="Libre Franklin"/>
              </a:rPr>
              <a:t>por Andrés </a:t>
            </a:r>
            <a:r>
              <a:rPr b="0" i="0" lang="es-ES" sz="1400" u="none" cap="none" strike="noStrike">
                <a:solidFill>
                  <a:srgbClr val="0000FF"/>
                </a:solidFill>
                <a:latin typeface="Libre Franklin"/>
                <a:ea typeface="Libre Franklin"/>
                <a:cs typeface="Libre Franklin"/>
                <a:sym typeface="Libre Franklin"/>
              </a:rPr>
              <a:t>es un </a:t>
            </a:r>
            <a:r>
              <a:rPr b="1" i="0" lang="es-ES" sz="1400" u="none" cap="none" strike="noStrike">
                <a:solidFill>
                  <a:srgbClr val="0000FF"/>
                </a:solidFill>
                <a:latin typeface="Libre Franklin"/>
                <a:ea typeface="Libre Franklin"/>
                <a:cs typeface="Libre Franklin"/>
                <a:sym typeface="Libre Franklin"/>
              </a:rPr>
              <a:t>Complemento agente</a:t>
            </a:r>
            <a:r>
              <a:rPr b="0" i="0" lang="es-ES" sz="1400" u="none" cap="none" strike="noStrike">
                <a:solidFill>
                  <a:srgbClr val="0000FF"/>
                </a:solidFill>
                <a:latin typeface="Libre Franklin"/>
                <a:ea typeface="Libre Franklin"/>
                <a:cs typeface="Libre Franklin"/>
                <a:sym typeface="Libre Franklin"/>
              </a:rPr>
              <a:t>, en cambio </a:t>
            </a:r>
            <a:r>
              <a:rPr b="0" i="1" lang="es-ES" sz="1400" u="none" cap="none" strike="noStrike">
                <a:solidFill>
                  <a:srgbClr val="0000FF"/>
                </a:solidFill>
                <a:latin typeface="Libre Franklin"/>
                <a:ea typeface="Libre Franklin"/>
                <a:cs typeface="Libre Franklin"/>
                <a:sym typeface="Libre Franklin"/>
              </a:rPr>
              <a:t>por el viento </a:t>
            </a:r>
            <a:r>
              <a:rPr b="0" i="0" lang="es-ES" sz="1400" u="none" cap="none" strike="noStrike">
                <a:solidFill>
                  <a:srgbClr val="0000FF"/>
                </a:solidFill>
                <a:latin typeface="Libre Franklin"/>
                <a:ea typeface="Libre Franklin"/>
                <a:cs typeface="Libre Franklin"/>
                <a:sym typeface="Libre Franklin"/>
              </a:rPr>
              <a:t>en la segunda en un </a:t>
            </a:r>
            <a:r>
              <a:rPr b="1" i="0" lang="es-ES" sz="1400" u="none" cap="none" strike="noStrike">
                <a:solidFill>
                  <a:srgbClr val="0000FF"/>
                </a:solidFill>
                <a:latin typeface="Libre Franklin"/>
                <a:ea typeface="Libre Franklin"/>
                <a:cs typeface="Libre Franklin"/>
                <a:sym typeface="Libre Franklin"/>
              </a:rPr>
              <a:t>CCCausa</a:t>
            </a:r>
            <a:r>
              <a:rPr b="0" i="0" lang="es-ES" sz="1400" u="none" cap="none" strike="noStrike">
                <a:solidFill>
                  <a:srgbClr val="0000FF"/>
                </a:solidFill>
                <a:latin typeface="Libre Franklin"/>
                <a:ea typeface="Libre Franklin"/>
                <a:cs typeface="Libre Franklin"/>
                <a:sym typeface="Libre Franklin"/>
              </a:rPr>
              <a:t>. </a:t>
            </a:r>
            <a:r>
              <a:rPr b="0" i="1" lang="es-ES" sz="1400" u="none" cap="none" strike="noStrike">
                <a:solidFill>
                  <a:srgbClr val="0000FF"/>
                </a:solidFill>
                <a:latin typeface="Libre Franklin"/>
                <a:ea typeface="Libre Franklin"/>
                <a:cs typeface="Libre Franklin"/>
                <a:sym typeface="Libre Franklin"/>
              </a:rPr>
              <a:t>Andrés</a:t>
            </a:r>
            <a:r>
              <a:rPr b="0" i="0" lang="es-ES" sz="1400" u="none" cap="none" strike="noStrike">
                <a:solidFill>
                  <a:srgbClr val="0000FF"/>
                </a:solidFill>
                <a:latin typeface="Libre Franklin"/>
                <a:ea typeface="Libre Franklin"/>
                <a:cs typeface="Libre Franklin"/>
                <a:sym typeface="Libre Franklin"/>
              </a:rPr>
              <a:t> es </a:t>
            </a:r>
            <a:r>
              <a:rPr b="1" i="0" lang="es-ES" sz="1400" u="none" cap="none" strike="noStrike">
                <a:solidFill>
                  <a:srgbClr val="0000FF"/>
                </a:solidFill>
                <a:latin typeface="Libre Franklin"/>
                <a:ea typeface="Libre Franklin"/>
                <a:cs typeface="Libre Franklin"/>
                <a:sym typeface="Libre Franklin"/>
              </a:rPr>
              <a:t>agentivo</a:t>
            </a:r>
            <a:r>
              <a:rPr b="0" i="0" lang="es-ES" sz="1400" u="none" cap="none" strike="noStrike">
                <a:solidFill>
                  <a:srgbClr val="0000FF"/>
                </a:solidFill>
                <a:latin typeface="Libre Franklin"/>
                <a:ea typeface="Libre Franklin"/>
                <a:cs typeface="Libre Franklin"/>
                <a:sym typeface="Libre Franklin"/>
              </a:rPr>
              <a:t>, realiza la acción de cerrar la puerta de forma voluntaria, </a:t>
            </a:r>
            <a:r>
              <a:rPr b="0" i="1" lang="es-ES" sz="1400" u="none" cap="none" strike="noStrike">
                <a:solidFill>
                  <a:srgbClr val="0000FF"/>
                </a:solidFill>
                <a:latin typeface="Libre Franklin"/>
                <a:ea typeface="Libre Franklin"/>
                <a:cs typeface="Libre Franklin"/>
                <a:sym typeface="Libre Franklin"/>
              </a:rPr>
              <a:t>el viento </a:t>
            </a:r>
            <a:r>
              <a:rPr b="0" i="0" lang="es-ES" sz="1400" u="none" cap="none" strike="noStrike">
                <a:solidFill>
                  <a:srgbClr val="0000FF"/>
                </a:solidFill>
                <a:latin typeface="Libre Franklin"/>
                <a:ea typeface="Libre Franklin"/>
                <a:cs typeface="Libre Franklin"/>
                <a:sym typeface="Libre Franklin"/>
              </a:rPr>
              <a:t>sin embargo, no hace voluntariamente la acción, es, pues </a:t>
            </a:r>
            <a:r>
              <a:rPr b="1" i="0" lang="es-ES" sz="1400" u="none" cap="none" strike="noStrike">
                <a:solidFill>
                  <a:srgbClr val="0000FF"/>
                </a:solidFill>
                <a:latin typeface="Libre Franklin"/>
                <a:ea typeface="Libre Franklin"/>
                <a:cs typeface="Libre Franklin"/>
                <a:sym typeface="Libre Franklin"/>
              </a:rPr>
              <a:t>no agentivo</a:t>
            </a:r>
            <a:r>
              <a:rPr b="0" i="0" lang="es-ES" sz="1400" u="none" cap="none" strike="noStrike">
                <a:solidFill>
                  <a:srgbClr val="0000FF"/>
                </a:solidFill>
                <a:latin typeface="Libre Franklin"/>
                <a:ea typeface="Libre Franklin"/>
                <a:cs typeface="Libre Franklin"/>
                <a:sym typeface="Libre Franklin"/>
              </a:rPr>
              <a:t>.</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 </a:t>
            </a:r>
            <a:br>
              <a:rPr b="0" i="0" lang="es-ES" sz="1600" u="none" cap="none" strike="noStrike">
                <a:solidFill>
                  <a:srgbClr val="0000FF"/>
                </a:solidFill>
                <a:latin typeface="Libre Franklin"/>
                <a:ea typeface="Libre Franklin"/>
                <a:cs typeface="Libre Franklin"/>
                <a:sym typeface="Libre Franklin"/>
              </a:rPr>
            </a:br>
            <a:endParaRPr b="0" i="0" sz="1600" u="none" cap="none" strike="noStrike">
              <a:solidFill>
                <a:srgbClr val="0000FF"/>
              </a:solidFill>
              <a:latin typeface="Libre Franklin"/>
              <a:ea typeface="Libre Franklin"/>
              <a:cs typeface="Libre Franklin"/>
              <a:sym typeface="Libre Franklin"/>
            </a:endParaRPr>
          </a:p>
        </p:txBody>
      </p:sp>
      <p:sp>
        <p:nvSpPr>
          <p:cNvPr id="155" name="Google Shape;155;p10"/>
          <p:cNvSpPr txBox="1"/>
          <p:nvPr/>
        </p:nvSpPr>
        <p:spPr>
          <a:xfrm>
            <a:off x="1281448" y="3116687"/>
            <a:ext cx="9968100" cy="2216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PREDICATIVO/CCMODO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400"/>
              <a:buFont typeface="Libre Franklin"/>
              <a:buAutoNum type="arabicPeriod"/>
            </a:pPr>
            <a:r>
              <a:rPr b="1" i="0" lang="es-ES" sz="1400" u="none" cap="none" strike="noStrike">
                <a:solidFill>
                  <a:schemeClr val="dk1"/>
                </a:solidFill>
                <a:latin typeface="Libre Franklin"/>
                <a:ea typeface="Libre Franklin"/>
                <a:cs typeface="Libre Franklin"/>
                <a:sym typeface="Libre Franklin"/>
              </a:rPr>
              <a:t>Compara el siguiente par mínimo y fíjate especialmente en las secuencias señaladas:</a:t>
            </a:r>
            <a:br>
              <a:rPr b="1" i="0" lang="es-ES" sz="1400" u="none" cap="none" strike="noStrike">
                <a:solidFill>
                  <a:schemeClr val="dk1"/>
                </a:solidFill>
                <a:latin typeface="Libre Franklin"/>
                <a:ea typeface="Libre Franklin"/>
                <a:cs typeface="Libre Franklin"/>
                <a:sym typeface="Libre Franklin"/>
              </a:rPr>
            </a:br>
            <a:endParaRPr b="1" i="0" sz="1400" u="none" cap="none" strike="noStrike">
              <a:solidFill>
                <a:schemeClr val="dk1"/>
              </a:solidFill>
              <a:latin typeface="Libre Franklin"/>
              <a:ea typeface="Libre Franklin"/>
              <a:cs typeface="Libre Franklin"/>
              <a:sym typeface="Libre Franklin"/>
            </a:endParaRPr>
          </a:p>
          <a:p>
            <a:pPr indent="0" lvl="0" marL="0" marR="0" rtl="0" algn="l">
              <a:lnSpc>
                <a:spcPct val="15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	a) Nora descansaba </a:t>
            </a:r>
            <a:r>
              <a:rPr b="0" i="0" lang="es-ES" sz="1400" u="sng" cap="none" strike="noStrike">
                <a:solidFill>
                  <a:schemeClr val="dk1"/>
                </a:solidFill>
                <a:latin typeface="Libre Franklin"/>
                <a:ea typeface="Libre Franklin"/>
                <a:cs typeface="Libre Franklin"/>
                <a:sym typeface="Libre Franklin"/>
              </a:rPr>
              <a:t>tranquila</a:t>
            </a:r>
            <a:r>
              <a:rPr b="0" i="0" lang="es-ES" sz="1400" u="none" cap="none" strike="noStrike">
                <a:solidFill>
                  <a:schemeClr val="dk1"/>
                </a:solidFill>
                <a:latin typeface="Libre Franklin"/>
                <a:ea typeface="Libre Franklin"/>
                <a:cs typeface="Libre Franklin"/>
                <a:sym typeface="Libre Franklin"/>
              </a:rPr>
              <a:t>.</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	b) Nora descansaba </a:t>
            </a:r>
            <a:r>
              <a:rPr b="0" i="0" lang="es-ES" sz="1400" u="sng" cap="none" strike="noStrike">
                <a:solidFill>
                  <a:schemeClr val="dk1"/>
                </a:solidFill>
                <a:latin typeface="Libre Franklin"/>
                <a:ea typeface="Libre Franklin"/>
                <a:cs typeface="Libre Franklin"/>
                <a:sym typeface="Libre Franklin"/>
              </a:rPr>
              <a:t>tranquilamente</a:t>
            </a:r>
            <a:r>
              <a:rPr b="0" i="0" lang="es-ES" sz="1400" u="none" cap="none" strike="noStrike">
                <a:solidFill>
                  <a:schemeClr val="dk1"/>
                </a:solidFill>
                <a:latin typeface="Libre Franklin"/>
                <a:ea typeface="Libre Franklin"/>
                <a:cs typeface="Libre Franklin"/>
                <a:sym typeface="Libre Franklin"/>
              </a:rPr>
              <a:t>.</a:t>
            </a:r>
            <a:br>
              <a:rPr b="0" i="0" lang="es-ES" sz="1400" u="none" cap="none" strike="noStrike">
                <a:solidFill>
                  <a:schemeClr val="dk1"/>
                </a:solidFill>
                <a:latin typeface="Libre Franklin"/>
                <a:ea typeface="Libre Franklin"/>
                <a:cs typeface="Libre Franklin"/>
                <a:sym typeface="Libre Franklin"/>
              </a:rPr>
            </a:br>
            <a:endParaRPr b="1" i="0" sz="1400" u="none" cap="none" strike="noStrike">
              <a:solidFill>
                <a:schemeClr val="dk1"/>
              </a:solidFill>
              <a:latin typeface="Libre Franklin"/>
              <a:ea typeface="Libre Franklin"/>
              <a:cs typeface="Libre Franklin"/>
              <a:sym typeface="Libre Franklin"/>
            </a:endParaRPr>
          </a:p>
        </p:txBody>
      </p:sp>
      <p:sp>
        <p:nvSpPr>
          <p:cNvPr id="156" name="Google Shape;156;p10"/>
          <p:cNvSpPr txBox="1"/>
          <p:nvPr/>
        </p:nvSpPr>
        <p:spPr>
          <a:xfrm>
            <a:off x="1281448" y="5178790"/>
            <a:ext cx="9968100" cy="738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1" i="0" lang="es-ES" sz="1400" u="none" cap="none" strike="noStrike">
                <a:solidFill>
                  <a:srgbClr val="0000FF"/>
                </a:solidFill>
                <a:latin typeface="Libre Franklin"/>
                <a:ea typeface="Libre Franklin"/>
                <a:cs typeface="Libre Franklin"/>
                <a:sym typeface="Libre Franklin"/>
              </a:rPr>
              <a:t>Semánticamente no hay diferencias </a:t>
            </a:r>
            <a:r>
              <a:rPr b="0" i="0" lang="es-ES" sz="1400" u="none" cap="none" strike="noStrike">
                <a:solidFill>
                  <a:srgbClr val="0000FF"/>
                </a:solidFill>
                <a:latin typeface="Libre Franklin"/>
                <a:ea typeface="Libre Franklin"/>
                <a:cs typeface="Libre Franklin"/>
                <a:sym typeface="Libre Franklin"/>
              </a:rPr>
              <a:t>entre ambas oraciones pues </a:t>
            </a:r>
            <a:r>
              <a:rPr b="0" i="1" lang="es-ES" sz="1400" u="none" cap="none" strike="noStrike">
                <a:solidFill>
                  <a:srgbClr val="0000FF"/>
                </a:solidFill>
                <a:latin typeface="Libre Franklin"/>
                <a:ea typeface="Libre Franklin"/>
                <a:cs typeface="Libre Franklin"/>
                <a:sym typeface="Libre Franklin"/>
              </a:rPr>
              <a:t>tranquila</a:t>
            </a:r>
            <a:r>
              <a:rPr b="0" i="0" lang="es-ES" sz="1400" u="none" cap="none" strike="noStrike">
                <a:solidFill>
                  <a:srgbClr val="0000FF"/>
                </a:solidFill>
                <a:latin typeface="Libre Franklin"/>
                <a:ea typeface="Libre Franklin"/>
                <a:cs typeface="Libre Franklin"/>
                <a:sym typeface="Libre Franklin"/>
              </a:rPr>
              <a:t> y </a:t>
            </a:r>
            <a:r>
              <a:rPr b="0" i="1" lang="es-ES" sz="1400" u="none" cap="none" strike="noStrike">
                <a:solidFill>
                  <a:srgbClr val="0000FF"/>
                </a:solidFill>
                <a:latin typeface="Libre Franklin"/>
                <a:ea typeface="Libre Franklin"/>
                <a:cs typeface="Libre Franklin"/>
                <a:sym typeface="Libre Franklin"/>
              </a:rPr>
              <a:t>tranquilamente</a:t>
            </a:r>
            <a:r>
              <a:rPr b="0" i="0" lang="es-ES" sz="1400" u="none" cap="none" strike="noStrike">
                <a:solidFill>
                  <a:srgbClr val="0000FF"/>
                </a:solidFill>
                <a:latin typeface="Libre Franklin"/>
                <a:ea typeface="Libre Franklin"/>
                <a:cs typeface="Libre Franklin"/>
                <a:sym typeface="Libre Franklin"/>
              </a:rPr>
              <a:t> señalan de </a:t>
            </a:r>
            <a:r>
              <a:rPr b="0" i="1" lang="es-ES" sz="1400" u="none" cap="none" strike="noStrike">
                <a:solidFill>
                  <a:srgbClr val="0000FF"/>
                </a:solidFill>
                <a:latin typeface="Libre Franklin"/>
                <a:ea typeface="Libre Franklin"/>
                <a:cs typeface="Libre Franklin"/>
                <a:sym typeface="Libre Franklin"/>
              </a:rPr>
              <a:t>qué manera descansaba Nora</a:t>
            </a:r>
            <a:r>
              <a:rPr b="0" i="0" lang="es-ES" sz="1400" u="none" cap="none" strike="noStrike">
                <a:solidFill>
                  <a:srgbClr val="0000FF"/>
                </a:solidFill>
                <a:latin typeface="Libre Franklin"/>
                <a:ea typeface="Libre Franklin"/>
                <a:cs typeface="Libre Franklin"/>
                <a:sym typeface="Libre Franklin"/>
              </a:rPr>
              <a:t>. La </a:t>
            </a:r>
            <a:r>
              <a:rPr b="1" i="0" lang="es-ES" sz="1400" u="none" cap="none" strike="noStrike">
                <a:solidFill>
                  <a:srgbClr val="0000FF"/>
                </a:solidFill>
                <a:latin typeface="Libre Franklin"/>
                <a:ea typeface="Libre Franklin"/>
                <a:cs typeface="Libre Franklin"/>
                <a:sym typeface="Libre Franklin"/>
              </a:rPr>
              <a:t>diferencia</a:t>
            </a:r>
            <a:r>
              <a:rPr b="0" i="0" lang="es-ES" sz="1400" u="none" cap="none" strike="noStrike">
                <a:solidFill>
                  <a:srgbClr val="0000FF"/>
                </a:solidFill>
                <a:latin typeface="Libre Franklin"/>
                <a:ea typeface="Libre Franklin"/>
                <a:cs typeface="Libre Franklin"/>
                <a:sym typeface="Libre Franklin"/>
              </a:rPr>
              <a:t> es </a:t>
            </a:r>
            <a:r>
              <a:rPr b="1" i="0" lang="es-ES" sz="1400" u="none" cap="none" strike="noStrike">
                <a:solidFill>
                  <a:srgbClr val="0000FF"/>
                </a:solidFill>
                <a:latin typeface="Libre Franklin"/>
                <a:ea typeface="Libre Franklin"/>
                <a:cs typeface="Libre Franklin"/>
                <a:sym typeface="Libre Franklin"/>
              </a:rPr>
              <a:t>sintáctica</a:t>
            </a:r>
            <a:r>
              <a:rPr b="0" i="0" lang="es-ES" sz="1400" u="none" cap="none" strike="noStrike">
                <a:solidFill>
                  <a:srgbClr val="0000FF"/>
                </a:solidFill>
                <a:latin typeface="Libre Franklin"/>
                <a:ea typeface="Libre Franklin"/>
                <a:cs typeface="Libre Franklin"/>
                <a:sym typeface="Libre Franklin"/>
              </a:rPr>
              <a:t>. </a:t>
            </a:r>
            <a:r>
              <a:rPr b="0" i="1" lang="es-ES" sz="1400" u="none" cap="none" strike="noStrike">
                <a:solidFill>
                  <a:srgbClr val="0000FF"/>
                </a:solidFill>
                <a:latin typeface="Libre Franklin"/>
                <a:ea typeface="Libre Franklin"/>
                <a:cs typeface="Libre Franklin"/>
                <a:sym typeface="Libre Franklin"/>
              </a:rPr>
              <a:t>Tranquila</a:t>
            </a:r>
            <a:r>
              <a:rPr b="0" i="0" lang="es-ES" sz="1400" u="none" cap="none" strike="noStrike">
                <a:solidFill>
                  <a:srgbClr val="0000FF"/>
                </a:solidFill>
                <a:latin typeface="Libre Franklin"/>
                <a:ea typeface="Libre Franklin"/>
                <a:cs typeface="Libre Franklin"/>
                <a:sym typeface="Libre Franklin"/>
              </a:rPr>
              <a:t> es un </a:t>
            </a:r>
            <a:r>
              <a:rPr b="1" i="0" lang="es-ES" sz="1400" u="none" cap="none" strike="noStrike">
                <a:solidFill>
                  <a:srgbClr val="0000FF"/>
                </a:solidFill>
                <a:latin typeface="Libre Franklin"/>
                <a:ea typeface="Libre Franklin"/>
                <a:cs typeface="Libre Franklin"/>
                <a:sym typeface="Libre Franklin"/>
              </a:rPr>
              <a:t>adjetivo calificativo </a:t>
            </a:r>
            <a:r>
              <a:rPr b="0" i="0" lang="es-ES" sz="1400" u="none" cap="none" strike="noStrike">
                <a:solidFill>
                  <a:srgbClr val="0000FF"/>
                </a:solidFill>
                <a:latin typeface="Libre Franklin"/>
                <a:ea typeface="Libre Franklin"/>
                <a:cs typeface="Libre Franklin"/>
                <a:sym typeface="Libre Franklin"/>
              </a:rPr>
              <a:t>y es un </a:t>
            </a:r>
            <a:r>
              <a:rPr b="1" i="0" lang="es-ES" sz="1400" u="none" cap="none" strike="noStrike">
                <a:solidFill>
                  <a:srgbClr val="0000FF"/>
                </a:solidFill>
                <a:latin typeface="Libre Franklin"/>
                <a:ea typeface="Libre Franklin"/>
                <a:cs typeface="Libre Franklin"/>
                <a:sym typeface="Libre Franklin"/>
              </a:rPr>
              <a:t>predicativo del sujeto, </a:t>
            </a:r>
            <a:r>
              <a:rPr b="0" i="0" lang="es-ES" sz="1400" u="none" cap="none" strike="noStrike">
                <a:solidFill>
                  <a:srgbClr val="0000FF"/>
                </a:solidFill>
                <a:latin typeface="Libre Franklin"/>
                <a:ea typeface="Libre Franklin"/>
                <a:cs typeface="Libre Franklin"/>
                <a:sym typeface="Libre Franklin"/>
              </a:rPr>
              <a:t>concuerda con él. </a:t>
            </a:r>
            <a:r>
              <a:rPr b="0" i="1" lang="es-ES" sz="1400" u="none" cap="none" strike="noStrike">
                <a:solidFill>
                  <a:srgbClr val="0000FF"/>
                </a:solidFill>
                <a:latin typeface="Libre Franklin"/>
                <a:ea typeface="Libre Franklin"/>
                <a:cs typeface="Libre Franklin"/>
                <a:sym typeface="Libre Franklin"/>
              </a:rPr>
              <a:t>Tranquilamente</a:t>
            </a:r>
            <a:r>
              <a:rPr b="0" i="0" lang="es-ES" sz="1400" u="none" cap="none" strike="noStrike">
                <a:solidFill>
                  <a:srgbClr val="0000FF"/>
                </a:solidFill>
                <a:latin typeface="Libre Franklin"/>
                <a:ea typeface="Libre Franklin"/>
                <a:cs typeface="Libre Franklin"/>
                <a:sym typeface="Libre Franklin"/>
              </a:rPr>
              <a:t>, en cambio, es un </a:t>
            </a:r>
            <a:r>
              <a:rPr b="1" i="0" lang="es-ES" sz="1400" u="none" cap="none" strike="noStrike">
                <a:solidFill>
                  <a:srgbClr val="0000FF"/>
                </a:solidFill>
                <a:latin typeface="Libre Franklin"/>
                <a:ea typeface="Libre Franklin"/>
                <a:cs typeface="Libre Franklin"/>
                <a:sym typeface="Libre Franklin"/>
              </a:rPr>
              <a:t>adverbio</a:t>
            </a:r>
            <a:r>
              <a:rPr b="0" i="0" lang="es-ES" sz="1400" u="none" cap="none" strike="noStrike">
                <a:solidFill>
                  <a:srgbClr val="0000FF"/>
                </a:solidFill>
                <a:latin typeface="Libre Franklin"/>
                <a:ea typeface="Libre Franklin"/>
                <a:cs typeface="Libre Franklin"/>
                <a:sym typeface="Libre Franklin"/>
              </a:rPr>
              <a:t> y es el </a:t>
            </a:r>
            <a:r>
              <a:rPr b="1" i="0" lang="es-ES" sz="1400" u="none" cap="none" strike="noStrike">
                <a:solidFill>
                  <a:srgbClr val="0000FF"/>
                </a:solidFill>
                <a:latin typeface="Libre Franklin"/>
                <a:ea typeface="Libre Franklin"/>
                <a:cs typeface="Libre Franklin"/>
                <a:sym typeface="Libre Franklin"/>
              </a:rPr>
              <a:t>CCModo</a:t>
            </a:r>
            <a:r>
              <a:rPr b="0" i="0" lang="es-ES" sz="1400" u="none" cap="none" strike="noStrike">
                <a:solidFill>
                  <a:srgbClr val="0000FF"/>
                </a:solidFill>
                <a:latin typeface="Libre Franklin"/>
                <a:ea typeface="Libre Franklin"/>
                <a:cs typeface="Libre Franklin"/>
                <a:sym typeface="Libre Franklin"/>
              </a:rPr>
              <a:t> de la frase. </a:t>
            </a:r>
            <a:endParaRPr b="0" i="0" sz="1400" u="none" cap="none" strike="noStrike">
              <a:solidFill>
                <a:srgbClr val="0000FF"/>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1"/>
          <p:cNvSpPr txBox="1"/>
          <p:nvPr/>
        </p:nvSpPr>
        <p:spPr>
          <a:xfrm>
            <a:off x="1281448" y="231445"/>
            <a:ext cx="9968100" cy="2154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PREDICATIVO del SUJETO o del CD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600"/>
              <a:buFont typeface="Libre Franklin"/>
              <a:buAutoNum type="arabicPeriod"/>
            </a:pPr>
            <a:r>
              <a:rPr b="1" i="0" lang="es-ES" sz="1600" u="none" cap="none" strike="noStrike">
                <a:solidFill>
                  <a:schemeClr val="dk1"/>
                </a:solidFill>
                <a:latin typeface="Libre Franklin"/>
                <a:ea typeface="Libre Franklin"/>
                <a:cs typeface="Libre Franklin"/>
                <a:sym typeface="Libre Franklin"/>
              </a:rPr>
              <a:t>Compara el siguiente par mínimo y fíjate especialmente en las secuencias señaladas:</a:t>
            </a:r>
            <a:br>
              <a:rPr b="1" i="0" lang="es-ES" sz="1600" u="none" cap="none" strike="noStrike">
                <a:solidFill>
                  <a:schemeClr val="dk1"/>
                </a:solidFill>
                <a:latin typeface="Libre Franklin"/>
                <a:ea typeface="Libre Franklin"/>
                <a:cs typeface="Libre Franklin"/>
                <a:sym typeface="Libre Franklin"/>
              </a:rPr>
            </a:br>
            <a:endParaRPr b="1"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a) Ana envió </a:t>
            </a:r>
            <a:r>
              <a:rPr b="0" i="0" lang="es-ES" sz="1600" u="sng" cap="none" strike="noStrike">
                <a:solidFill>
                  <a:schemeClr val="dk1"/>
                </a:solidFill>
                <a:latin typeface="Libre Franklin"/>
                <a:ea typeface="Libre Franklin"/>
                <a:cs typeface="Libre Franklin"/>
                <a:sym typeface="Libre Franklin"/>
              </a:rPr>
              <a:t>contento</a:t>
            </a:r>
            <a:r>
              <a:rPr b="0" i="0" lang="es-ES" sz="1600" u="none" cap="none" strike="noStrike">
                <a:solidFill>
                  <a:schemeClr val="dk1"/>
                </a:solidFill>
                <a:latin typeface="Libre Franklin"/>
                <a:ea typeface="Libre Franklin"/>
                <a:cs typeface="Libre Franklin"/>
                <a:sym typeface="Libre Franklin"/>
              </a:rPr>
              <a:t> a su hijo de excursión.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b) Ana envió </a:t>
            </a:r>
            <a:r>
              <a:rPr b="0" i="0" lang="es-ES" sz="1600" u="sng" cap="none" strike="noStrike">
                <a:solidFill>
                  <a:schemeClr val="dk1"/>
                </a:solidFill>
                <a:latin typeface="Libre Franklin"/>
                <a:ea typeface="Libre Franklin"/>
                <a:cs typeface="Libre Franklin"/>
                <a:sym typeface="Libre Franklin"/>
              </a:rPr>
              <a:t>contenta</a:t>
            </a:r>
            <a:r>
              <a:rPr b="0" i="0" lang="es-ES" sz="1600" u="none" cap="none" strike="noStrike">
                <a:solidFill>
                  <a:schemeClr val="dk1"/>
                </a:solidFill>
                <a:latin typeface="Libre Franklin"/>
                <a:ea typeface="Libre Franklin"/>
                <a:cs typeface="Libre Franklin"/>
                <a:sym typeface="Libre Franklin"/>
              </a:rPr>
              <a:t> a su hijo de excursión.</a:t>
            </a:r>
            <a:br>
              <a:rPr b="0" i="0" lang="es-ES" sz="1600" u="none" cap="none" strike="noStrike">
                <a:solidFill>
                  <a:schemeClr val="dk1"/>
                </a:solidFill>
                <a:latin typeface="Libre Franklin"/>
                <a:ea typeface="Libre Franklin"/>
                <a:cs typeface="Libre Franklin"/>
                <a:sym typeface="Libre Franklin"/>
              </a:rPr>
            </a:br>
            <a:endParaRPr b="1" i="0" sz="1600" u="none" cap="none" strike="noStrike">
              <a:solidFill>
                <a:schemeClr val="dk1"/>
              </a:solidFill>
              <a:latin typeface="Libre Franklin"/>
              <a:ea typeface="Libre Franklin"/>
              <a:cs typeface="Libre Franklin"/>
              <a:sym typeface="Libre Franklin"/>
            </a:endParaRPr>
          </a:p>
        </p:txBody>
      </p:sp>
      <p:sp>
        <p:nvSpPr>
          <p:cNvPr id="162" name="Google Shape;162;p11"/>
          <p:cNvSpPr txBox="1"/>
          <p:nvPr/>
        </p:nvSpPr>
        <p:spPr>
          <a:xfrm>
            <a:off x="1281526" y="2286007"/>
            <a:ext cx="9968100" cy="3016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En la </a:t>
            </a:r>
            <a:r>
              <a:rPr b="0" i="0" lang="es-ES" sz="1600" u="sng" cap="none" strike="noStrike">
                <a:solidFill>
                  <a:srgbClr val="0000FF"/>
                </a:solidFill>
                <a:latin typeface="Libre Franklin"/>
                <a:ea typeface="Libre Franklin"/>
                <a:cs typeface="Libre Franklin"/>
                <a:sym typeface="Libre Franklin"/>
              </a:rPr>
              <a:t>primera oración</a:t>
            </a:r>
            <a:r>
              <a:rPr b="0" i="0" lang="es-ES" sz="1600" u="none" cap="none" strike="noStrike">
                <a:solidFill>
                  <a:srgbClr val="0000FF"/>
                </a:solidFill>
                <a:latin typeface="Libre Franklin"/>
                <a:ea typeface="Libre Franklin"/>
                <a:cs typeface="Libre Franklin"/>
                <a:sym typeface="Libre Franklin"/>
              </a:rPr>
              <a:t>, el </a:t>
            </a:r>
            <a:r>
              <a:rPr b="1" i="0" lang="es-ES" sz="1600" u="none" cap="none" strike="noStrike">
                <a:solidFill>
                  <a:srgbClr val="0000FF"/>
                </a:solidFill>
                <a:latin typeface="Libre Franklin"/>
                <a:ea typeface="Libre Franklin"/>
                <a:cs typeface="Libre Franklin"/>
                <a:sym typeface="Libre Franklin"/>
              </a:rPr>
              <a:t>adjetivo</a:t>
            </a:r>
            <a:r>
              <a:rPr b="0" i="0" lang="es-ES" sz="1600" u="none" cap="none" strike="noStrike">
                <a:solidFill>
                  <a:srgbClr val="0000FF"/>
                </a:solidFill>
                <a:latin typeface="Libre Franklin"/>
                <a:ea typeface="Libre Franklin"/>
                <a:cs typeface="Libre Franklin"/>
                <a:sym typeface="Libre Franklin"/>
              </a:rPr>
              <a:t> “contento” es </a:t>
            </a:r>
            <a:r>
              <a:rPr b="1" i="0" lang="es-ES" sz="1600" u="none" cap="none" strike="noStrike">
                <a:solidFill>
                  <a:srgbClr val="0000FF"/>
                </a:solidFill>
                <a:latin typeface="Libre Franklin"/>
                <a:ea typeface="Libre Franklin"/>
                <a:cs typeface="Libre Franklin"/>
                <a:sym typeface="Libre Franklin"/>
              </a:rPr>
              <a:t>predicativo del CD </a:t>
            </a:r>
            <a:r>
              <a:rPr b="0" i="0" lang="es-ES" sz="1600" u="none" cap="none" strike="noStrike">
                <a:solidFill>
                  <a:srgbClr val="0000FF"/>
                </a:solidFill>
                <a:latin typeface="Libre Franklin"/>
                <a:ea typeface="Libre Franklin"/>
                <a:cs typeface="Libre Franklin"/>
                <a:sym typeface="Libre Franklin"/>
              </a:rPr>
              <a:t>“su hijo”, puesto que concuerda con él y además informa sobre “cómo envió Ana a su hijo”. El que está contento es el hijo.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En la </a:t>
            </a:r>
            <a:r>
              <a:rPr b="0" i="0" lang="es-ES" sz="1600" u="sng" cap="none" strike="noStrike">
                <a:solidFill>
                  <a:srgbClr val="0000FF"/>
                </a:solidFill>
                <a:latin typeface="Libre Franklin"/>
                <a:ea typeface="Libre Franklin"/>
                <a:cs typeface="Libre Franklin"/>
                <a:sym typeface="Libre Franklin"/>
              </a:rPr>
              <a:t>segunda oración</a:t>
            </a:r>
            <a:r>
              <a:rPr b="0" i="0" lang="es-ES" sz="1600" u="none" cap="none" strike="noStrike">
                <a:solidFill>
                  <a:srgbClr val="0000FF"/>
                </a:solidFill>
                <a:latin typeface="Libre Franklin"/>
                <a:ea typeface="Libre Franklin"/>
                <a:cs typeface="Libre Franklin"/>
                <a:sym typeface="Libre Franklin"/>
              </a:rPr>
              <a:t>, en cambio, la que está contenta es “Ana”, que es el sujeto de la oración, por lo tanto el adjetivo “contenta” aquí funciona como </a:t>
            </a:r>
            <a:r>
              <a:rPr b="1" i="0" lang="es-ES" sz="1600" u="none" cap="none" strike="noStrike">
                <a:solidFill>
                  <a:srgbClr val="0000FF"/>
                </a:solidFill>
                <a:latin typeface="Libre Franklin"/>
                <a:ea typeface="Libre Franklin"/>
                <a:cs typeface="Libre Franklin"/>
                <a:sym typeface="Libre Franklin"/>
              </a:rPr>
              <a:t>predicativo del sujeto</a:t>
            </a:r>
            <a:r>
              <a:rPr b="0" i="0" lang="es-ES" sz="1600" u="none" cap="none" strike="noStrike">
                <a:solidFill>
                  <a:srgbClr val="0000FF"/>
                </a:solidFill>
                <a:latin typeface="Libre Franklin"/>
                <a:ea typeface="Libre Franklin"/>
                <a:cs typeface="Libre Franklin"/>
                <a:sym typeface="Libre Franklin"/>
              </a:rPr>
              <a:t>, pues concuerda con este además de informar sobre “cómo estaba Ana cuando envió a su hijo de excursión.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rPr b="1" i="0" lang="es-ES" sz="1600" u="none" cap="none" strike="noStrike">
                <a:solidFill>
                  <a:schemeClr val="dk1"/>
                </a:solidFill>
                <a:latin typeface="Libre Franklin"/>
                <a:ea typeface="Libre Franklin"/>
                <a:cs typeface="Libre Franklin"/>
                <a:sym typeface="Libre Franklin"/>
              </a:rPr>
              <a:t>OTROS EJEMPLOS HECHOS EN CLASE:</a:t>
            </a:r>
            <a:endParaRPr b="1"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chemeClr val="dk1"/>
              </a:solidFill>
              <a:latin typeface="Libre Franklin"/>
              <a:ea typeface="Libre Franklin"/>
              <a:cs typeface="Libre Franklin"/>
              <a:sym typeface="Libre Franklin"/>
            </a:endParaRPr>
          </a:p>
          <a:p>
            <a:pPr indent="-330200" lvl="0" marL="457200" marR="0" rtl="0" algn="l">
              <a:lnSpc>
                <a:spcPct val="100000"/>
              </a:lnSpc>
              <a:spcBef>
                <a:spcPts val="0"/>
              </a:spcBef>
              <a:spcAft>
                <a:spcPts val="0"/>
              </a:spcAft>
              <a:buClr>
                <a:schemeClr val="dk1"/>
              </a:buClr>
              <a:buSzPts val="1600"/>
              <a:buFont typeface="Libre Franklin"/>
              <a:buAutoNum type="alphaLcPeriod"/>
            </a:pPr>
            <a:r>
              <a:rPr b="0" i="0" lang="es-ES" sz="1600" u="sng" cap="none" strike="noStrike">
                <a:solidFill>
                  <a:schemeClr val="dk1"/>
                </a:solidFill>
                <a:latin typeface="Libre Franklin"/>
                <a:ea typeface="Libre Franklin"/>
                <a:cs typeface="Libre Franklin"/>
                <a:sym typeface="Libre Franklin"/>
              </a:rPr>
              <a:t>Juan </a:t>
            </a:r>
            <a:r>
              <a:rPr b="0" i="0" lang="es-ES" sz="1600" u="none" cap="none" strike="noStrike">
                <a:solidFill>
                  <a:schemeClr val="dk1"/>
                </a:solidFill>
                <a:latin typeface="Libre Franklin"/>
                <a:ea typeface="Libre Franklin"/>
                <a:cs typeface="Libre Franklin"/>
                <a:sym typeface="Libre Franklin"/>
              </a:rPr>
              <a:t>lleva a su hija al colegio </a:t>
            </a:r>
            <a:r>
              <a:rPr b="0" i="0" lang="es-ES" sz="1600" u="sng" cap="none" strike="noStrike">
                <a:solidFill>
                  <a:schemeClr val="dk1"/>
                </a:solidFill>
                <a:latin typeface="Libre Franklin"/>
                <a:ea typeface="Libre Franklin"/>
                <a:cs typeface="Libre Franklin"/>
                <a:sym typeface="Libre Franklin"/>
              </a:rPr>
              <a:t>tranquilo</a:t>
            </a:r>
            <a:r>
              <a:rPr b="0" i="0" lang="es-ES" sz="1600" u="none" cap="none" strike="noStrike">
                <a:solidFill>
                  <a:schemeClr val="dk1"/>
                </a:solidFill>
                <a:latin typeface="Libre Franklin"/>
                <a:ea typeface="Libre Franklin"/>
                <a:cs typeface="Libre Franklin"/>
                <a:sym typeface="Libre Franklin"/>
              </a:rPr>
              <a:t>.</a:t>
            </a:r>
            <a:endParaRPr b="0" i="0" sz="1600" u="none" cap="none" strike="noStrike">
              <a:solidFill>
                <a:schemeClr val="dk1"/>
              </a:solidFill>
              <a:latin typeface="Libre Franklin"/>
              <a:ea typeface="Libre Franklin"/>
              <a:cs typeface="Libre Franklin"/>
              <a:sym typeface="Libre Franklin"/>
            </a:endParaRPr>
          </a:p>
          <a:p>
            <a:pPr indent="-330200" lvl="0" marL="457200" marR="0" rtl="0" algn="l">
              <a:lnSpc>
                <a:spcPct val="100000"/>
              </a:lnSpc>
              <a:spcBef>
                <a:spcPts val="0"/>
              </a:spcBef>
              <a:spcAft>
                <a:spcPts val="0"/>
              </a:spcAft>
              <a:buClr>
                <a:schemeClr val="dk1"/>
              </a:buClr>
              <a:buSzPts val="1600"/>
              <a:buFont typeface="Libre Franklin"/>
              <a:buAutoNum type="alphaLcPeriod"/>
            </a:pPr>
            <a:r>
              <a:rPr b="0" i="0" lang="es-ES" sz="1600" u="none" cap="none" strike="noStrike">
                <a:solidFill>
                  <a:schemeClr val="dk1"/>
                </a:solidFill>
                <a:latin typeface="Libre Franklin"/>
                <a:ea typeface="Libre Franklin"/>
                <a:cs typeface="Libre Franklin"/>
                <a:sym typeface="Libre Franklin"/>
              </a:rPr>
              <a:t>Juan lleva</a:t>
            </a:r>
            <a:r>
              <a:rPr b="0" i="0" lang="es-ES" sz="1600" u="sng" cap="none" strike="noStrike">
                <a:solidFill>
                  <a:schemeClr val="dk1"/>
                </a:solidFill>
                <a:latin typeface="Libre Franklin"/>
                <a:ea typeface="Libre Franklin"/>
                <a:cs typeface="Libre Franklin"/>
                <a:sym typeface="Libre Franklin"/>
              </a:rPr>
              <a:t> a su hija</a:t>
            </a:r>
            <a:r>
              <a:rPr b="0" i="0" lang="es-ES" sz="1600" u="none" cap="none" strike="noStrike">
                <a:solidFill>
                  <a:schemeClr val="dk1"/>
                </a:solidFill>
                <a:latin typeface="Libre Franklin"/>
                <a:ea typeface="Libre Franklin"/>
                <a:cs typeface="Libre Franklin"/>
                <a:sym typeface="Libre Franklin"/>
              </a:rPr>
              <a:t> al colegio </a:t>
            </a:r>
            <a:r>
              <a:rPr b="0" i="0" lang="es-ES" sz="1600" u="sng" cap="none" strike="noStrike">
                <a:solidFill>
                  <a:schemeClr val="dk1"/>
                </a:solidFill>
                <a:latin typeface="Libre Franklin"/>
                <a:ea typeface="Libre Franklin"/>
                <a:cs typeface="Libre Franklin"/>
                <a:sym typeface="Libre Franklin"/>
              </a:rPr>
              <a:t>tranquila</a:t>
            </a:r>
            <a:r>
              <a:rPr b="0" i="0" lang="es-ES" sz="1600" u="none" cap="none" strike="noStrike">
                <a:solidFill>
                  <a:schemeClr val="dk1"/>
                </a:solidFill>
                <a:latin typeface="Libre Franklin"/>
                <a:ea typeface="Libre Franklin"/>
                <a:cs typeface="Libre Franklin"/>
                <a:sym typeface="Libre Franklin"/>
              </a:rPr>
              <a:t>.</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3"/>
          <p:cNvSpPr txBox="1"/>
          <p:nvPr>
            <p:ph type="title"/>
          </p:nvPr>
        </p:nvSpPr>
        <p:spPr>
          <a:xfrm>
            <a:off x="985234" y="567744"/>
            <a:ext cx="9601200" cy="14859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88966"/>
              <a:buFont typeface="Libre Franklin"/>
              <a:buNone/>
            </a:pPr>
            <a:r>
              <a:rPr b="1" lang="es-ES" sz="2021">
                <a:solidFill>
                  <a:srgbClr val="C00000"/>
                </a:solidFill>
              </a:rPr>
              <a:t>MISMA ESTRUCTURA, DISTINTA FUNCIÓN</a:t>
            </a:r>
            <a:br>
              <a:rPr b="1" lang="es-ES" sz="1800">
                <a:solidFill>
                  <a:srgbClr val="C00000"/>
                </a:solidFill>
              </a:rPr>
            </a:br>
            <a:br>
              <a:rPr b="1" lang="es-ES" sz="1600">
                <a:solidFill>
                  <a:srgbClr val="C00000"/>
                </a:solidFill>
              </a:rPr>
            </a:br>
            <a:br>
              <a:rPr b="1" lang="es-ES" sz="1600">
                <a:solidFill>
                  <a:srgbClr val="C00000"/>
                </a:solidFill>
              </a:rPr>
            </a:br>
            <a:r>
              <a:rPr lang="es-ES" sz="1600">
                <a:solidFill>
                  <a:schemeClr val="dk1"/>
                </a:solidFill>
              </a:rPr>
              <a:t>1</a:t>
            </a:r>
            <a:r>
              <a:rPr b="1" lang="es-ES" sz="1600">
                <a:solidFill>
                  <a:schemeClr val="dk1"/>
                </a:solidFill>
              </a:rPr>
              <a:t>. Explica qué consecuencia sintáctico-semántica tiene el uso de los sintagmas </a:t>
            </a:r>
            <a:r>
              <a:rPr b="1" i="1" lang="es-ES" sz="1600">
                <a:solidFill>
                  <a:schemeClr val="dk1"/>
                </a:solidFill>
              </a:rPr>
              <a:t>de casualidad </a:t>
            </a:r>
            <a:r>
              <a:rPr b="1" lang="es-ES" sz="1600">
                <a:solidFill>
                  <a:schemeClr val="dk1"/>
                </a:solidFill>
              </a:rPr>
              <a:t>y </a:t>
            </a:r>
            <a:r>
              <a:rPr b="1" i="1" lang="es-ES" sz="1600">
                <a:solidFill>
                  <a:schemeClr val="dk1"/>
                </a:solidFill>
              </a:rPr>
              <a:t>de matemáticas </a:t>
            </a:r>
            <a:r>
              <a:rPr b="1" lang="es-ES" sz="1600">
                <a:solidFill>
                  <a:schemeClr val="dk1"/>
                </a:solidFill>
              </a:rPr>
              <a:t>en el siguiente par de oraciones:</a:t>
            </a:r>
            <a:br>
              <a:rPr b="1" lang="es-ES" sz="1600">
                <a:solidFill>
                  <a:schemeClr val="dk1"/>
                </a:solidFill>
              </a:rPr>
            </a:br>
            <a:br>
              <a:rPr b="1" lang="es-ES" sz="1600">
                <a:solidFill>
                  <a:schemeClr val="dk1"/>
                </a:solidFill>
              </a:rPr>
            </a:br>
            <a:r>
              <a:rPr lang="es-ES" sz="1600">
                <a:solidFill>
                  <a:schemeClr val="dk1"/>
                </a:solidFill>
              </a:rPr>
              <a:t>	a) Encontré un libro </a:t>
            </a:r>
            <a:r>
              <a:rPr lang="es-ES" sz="1600" u="sng">
                <a:solidFill>
                  <a:schemeClr val="dk1"/>
                </a:solidFill>
              </a:rPr>
              <a:t>de casualidad</a:t>
            </a:r>
            <a:r>
              <a:rPr lang="es-ES" sz="1600">
                <a:solidFill>
                  <a:schemeClr val="dk1"/>
                </a:solidFill>
              </a:rPr>
              <a:t>.</a:t>
            </a:r>
            <a:br>
              <a:rPr lang="es-ES" sz="1600">
                <a:solidFill>
                  <a:schemeClr val="dk1"/>
                </a:solidFill>
              </a:rPr>
            </a:br>
            <a:r>
              <a:rPr lang="es-ES" sz="1600">
                <a:solidFill>
                  <a:schemeClr val="dk1"/>
                </a:solidFill>
              </a:rPr>
              <a:t>	b) Encontré un libro </a:t>
            </a:r>
            <a:r>
              <a:rPr lang="es-ES" sz="1600" u="sng">
                <a:solidFill>
                  <a:schemeClr val="dk1"/>
                </a:solidFill>
              </a:rPr>
              <a:t>de matemáticas</a:t>
            </a:r>
            <a:r>
              <a:rPr lang="es-ES" sz="1600">
                <a:solidFill>
                  <a:schemeClr val="dk1"/>
                </a:solidFill>
              </a:rPr>
              <a:t>. </a:t>
            </a:r>
            <a:endParaRPr/>
          </a:p>
        </p:txBody>
      </p:sp>
      <p:sp>
        <p:nvSpPr>
          <p:cNvPr id="168" name="Google Shape;168;p13"/>
          <p:cNvSpPr txBox="1"/>
          <p:nvPr/>
        </p:nvSpPr>
        <p:spPr>
          <a:xfrm>
            <a:off x="1001281" y="2570766"/>
            <a:ext cx="9569100" cy="28938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Aunque ambos </a:t>
            </a:r>
            <a:r>
              <a:rPr b="1" i="0" lang="es-ES" sz="1400" u="none" cap="none" strike="noStrike">
                <a:solidFill>
                  <a:srgbClr val="0000FF"/>
                </a:solidFill>
                <a:latin typeface="Libre Franklin"/>
                <a:ea typeface="Libre Franklin"/>
                <a:cs typeface="Libre Franklin"/>
                <a:sym typeface="Libre Franklin"/>
              </a:rPr>
              <a:t>sintagmas preposicionales </a:t>
            </a:r>
            <a:r>
              <a:rPr b="0" i="0" lang="es-ES" sz="1400" u="none" cap="none" strike="noStrike">
                <a:solidFill>
                  <a:srgbClr val="0000FF"/>
                </a:solidFill>
                <a:latin typeface="Libre Franklin"/>
                <a:ea typeface="Libre Franklin"/>
                <a:cs typeface="Libre Franklin"/>
                <a:sym typeface="Libre Franklin"/>
              </a:rPr>
              <a:t>tienen la </a:t>
            </a:r>
            <a:r>
              <a:rPr b="1" i="0" lang="es-ES" sz="1400" u="none" cap="none" strike="noStrike">
                <a:solidFill>
                  <a:srgbClr val="0000FF"/>
                </a:solidFill>
                <a:latin typeface="Libre Franklin"/>
                <a:ea typeface="Libre Franklin"/>
                <a:cs typeface="Libre Franklin"/>
                <a:sym typeface="Libre Franklin"/>
              </a:rPr>
              <a:t>misma estructura </a:t>
            </a:r>
            <a:r>
              <a:rPr b="0" i="0" lang="es-ES" sz="1400" u="none" cap="none" strike="noStrike">
                <a:solidFill>
                  <a:srgbClr val="0000FF"/>
                </a:solidFill>
                <a:latin typeface="Libre Franklin"/>
                <a:ea typeface="Libre Franklin"/>
                <a:cs typeface="Libre Franklin"/>
                <a:sym typeface="Libre Franklin"/>
              </a:rPr>
              <a:t>(de + nombre) y aparecen en la misma posición en la oración, no tienen significado similar ni cumplen la misma función sintáctica.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1" lang="es-ES" sz="1400" u="none" cap="none" strike="noStrike">
                <a:solidFill>
                  <a:srgbClr val="0000FF"/>
                </a:solidFill>
                <a:latin typeface="Libre Franklin"/>
                <a:ea typeface="Libre Franklin"/>
                <a:cs typeface="Libre Franklin"/>
                <a:sym typeface="Libre Franklin"/>
              </a:rPr>
              <a:t>De casualidad </a:t>
            </a:r>
            <a:r>
              <a:rPr b="0" i="0" lang="es-ES" sz="1400" u="none" cap="none" strike="noStrike">
                <a:solidFill>
                  <a:srgbClr val="0000FF"/>
                </a:solidFill>
                <a:latin typeface="Libre Franklin"/>
                <a:ea typeface="Libre Franklin"/>
                <a:cs typeface="Libre Franklin"/>
                <a:sym typeface="Libre Franklin"/>
              </a:rPr>
              <a:t>es un </a:t>
            </a:r>
            <a:r>
              <a:rPr b="1" i="0" lang="es-ES" sz="1400" u="none" cap="none" strike="noStrike">
                <a:solidFill>
                  <a:srgbClr val="0000FF"/>
                </a:solidFill>
                <a:latin typeface="Libre Franklin"/>
                <a:ea typeface="Libre Franklin"/>
                <a:cs typeface="Libre Franklin"/>
                <a:sym typeface="Libre Franklin"/>
              </a:rPr>
              <a:t>CCModo</a:t>
            </a:r>
            <a:r>
              <a:rPr b="0" i="0" lang="es-ES" sz="1400" u="none" cap="none" strike="noStrike">
                <a:solidFill>
                  <a:srgbClr val="0000FF"/>
                </a:solidFill>
                <a:latin typeface="Libre Franklin"/>
                <a:ea typeface="Libre Franklin"/>
                <a:cs typeface="Libre Franklin"/>
                <a:sym typeface="Libre Franklin"/>
              </a:rPr>
              <a:t>, porque modifica el significado del verbo encontré (nos dice </a:t>
            </a:r>
            <a:r>
              <a:rPr b="0" i="1" lang="es-ES" sz="1400" u="none" cap="none" strike="noStrike">
                <a:solidFill>
                  <a:srgbClr val="0000FF"/>
                </a:solidFill>
                <a:latin typeface="Libre Franklin"/>
                <a:ea typeface="Libre Franklin"/>
                <a:cs typeface="Libre Franklin"/>
                <a:sym typeface="Libre Franklin"/>
              </a:rPr>
              <a:t>cómo encontré el libro</a:t>
            </a:r>
            <a:r>
              <a:rPr b="0" i="0" lang="es-ES" sz="1400" u="none" cap="none" strike="noStrike">
                <a:solidFill>
                  <a:srgbClr val="0000FF"/>
                </a:solidFill>
                <a:latin typeface="Libre Franklin"/>
                <a:ea typeface="Libre Franklin"/>
                <a:cs typeface="Libre Franklin"/>
                <a:sym typeface="Libre Franklin"/>
              </a:rPr>
              <a:t>).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El SVpredicado tiene dos complementos:</a:t>
            </a:r>
            <a:endParaRPr b="0" i="0" sz="1400" u="none" cap="none" strike="noStrike">
              <a:solidFill>
                <a:srgbClr val="0000FF"/>
              </a:solidFill>
              <a:latin typeface="Libre Franklin"/>
              <a:ea typeface="Libre Franklin"/>
              <a:cs typeface="Libre Franklin"/>
              <a:sym typeface="Libre Franklin"/>
            </a:endParaRPr>
          </a:p>
          <a:p>
            <a:pPr indent="-317500" lvl="0" marL="457200" marR="0" rtl="0" algn="just">
              <a:lnSpc>
                <a:spcPct val="100000"/>
              </a:lnSpc>
              <a:spcBef>
                <a:spcPts val="0"/>
              </a:spcBef>
              <a:spcAft>
                <a:spcPts val="0"/>
              </a:spcAft>
              <a:buClr>
                <a:srgbClr val="0000FF"/>
              </a:buClr>
              <a:buSzPts val="1400"/>
              <a:buFont typeface="Libre Franklin"/>
              <a:buChar char="●"/>
            </a:pPr>
            <a:r>
              <a:rPr b="0" i="0" lang="es-ES" sz="1400" u="none" cap="none" strike="noStrike">
                <a:solidFill>
                  <a:srgbClr val="0000FF"/>
                </a:solidFill>
                <a:latin typeface="Libre Franklin"/>
                <a:ea typeface="Libre Franklin"/>
                <a:cs typeface="Libre Franklin"/>
                <a:sym typeface="Libre Franklin"/>
              </a:rPr>
              <a:t>un libro (CD)</a:t>
            </a:r>
            <a:endParaRPr b="0" i="0" sz="1400" u="none" cap="none" strike="noStrike">
              <a:solidFill>
                <a:srgbClr val="0000FF"/>
              </a:solidFill>
              <a:latin typeface="Libre Franklin"/>
              <a:ea typeface="Libre Franklin"/>
              <a:cs typeface="Libre Franklin"/>
              <a:sym typeface="Libre Franklin"/>
            </a:endParaRPr>
          </a:p>
          <a:p>
            <a:pPr indent="-317500" lvl="0" marL="457200" marR="0" rtl="0" algn="just">
              <a:lnSpc>
                <a:spcPct val="100000"/>
              </a:lnSpc>
              <a:spcBef>
                <a:spcPts val="0"/>
              </a:spcBef>
              <a:spcAft>
                <a:spcPts val="0"/>
              </a:spcAft>
              <a:buClr>
                <a:srgbClr val="0000FF"/>
              </a:buClr>
              <a:buSzPts val="1400"/>
              <a:buFont typeface="Libre Franklin"/>
              <a:buChar char="●"/>
            </a:pPr>
            <a:r>
              <a:rPr b="0" i="0" lang="es-ES" sz="1400" u="none" cap="none" strike="noStrike">
                <a:solidFill>
                  <a:srgbClr val="0000FF"/>
                </a:solidFill>
                <a:latin typeface="Libre Franklin"/>
                <a:ea typeface="Libre Franklin"/>
                <a:cs typeface="Libre Franklin"/>
                <a:sym typeface="Libre Franklin"/>
              </a:rPr>
              <a:t>de casualidad (CCModo)</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cambio, </a:t>
            </a:r>
            <a:r>
              <a:rPr b="0" i="1" lang="es-ES" sz="1400" u="none" cap="none" strike="noStrike">
                <a:solidFill>
                  <a:srgbClr val="0000FF"/>
                </a:solidFill>
                <a:latin typeface="Libre Franklin"/>
                <a:ea typeface="Libre Franklin"/>
                <a:cs typeface="Libre Franklin"/>
                <a:sym typeface="Libre Franklin"/>
              </a:rPr>
              <a:t>de matemáticas </a:t>
            </a:r>
            <a:r>
              <a:rPr b="0" i="0" lang="es-ES" sz="1400" u="none" cap="none" strike="noStrike">
                <a:solidFill>
                  <a:srgbClr val="0000FF"/>
                </a:solidFill>
                <a:latin typeface="Libre Franklin"/>
                <a:ea typeface="Libre Franklin"/>
                <a:cs typeface="Libre Franklin"/>
                <a:sym typeface="Libre Franklin"/>
              </a:rPr>
              <a:t>es un </a:t>
            </a:r>
            <a:r>
              <a:rPr b="1" i="0" lang="es-ES" sz="1400" u="none" cap="none" strike="noStrike">
                <a:solidFill>
                  <a:srgbClr val="0000FF"/>
                </a:solidFill>
                <a:latin typeface="Libre Franklin"/>
                <a:ea typeface="Libre Franklin"/>
                <a:cs typeface="Libre Franklin"/>
                <a:sym typeface="Libre Franklin"/>
              </a:rPr>
              <a:t>CN</a:t>
            </a:r>
            <a:r>
              <a:rPr b="0" i="0" lang="es-ES" sz="1400" u="none" cap="none" strike="noStrike">
                <a:solidFill>
                  <a:srgbClr val="0000FF"/>
                </a:solidFill>
                <a:latin typeface="Libre Franklin"/>
                <a:ea typeface="Libre Franklin"/>
                <a:cs typeface="Libre Franklin"/>
                <a:sym typeface="Libre Franklin"/>
              </a:rPr>
              <a:t> de </a:t>
            </a:r>
            <a:r>
              <a:rPr b="0" i="1" lang="es-ES" sz="1400" u="none" cap="none" strike="noStrike">
                <a:solidFill>
                  <a:srgbClr val="0000FF"/>
                </a:solidFill>
                <a:latin typeface="Libre Franklin"/>
                <a:ea typeface="Libre Franklin"/>
                <a:cs typeface="Libre Franklin"/>
                <a:sym typeface="Libre Franklin"/>
              </a:rPr>
              <a:t>libro</a:t>
            </a:r>
            <a:r>
              <a:rPr b="0" i="0" lang="es-ES" sz="1400" u="none" cap="none" strike="noStrike">
                <a:solidFill>
                  <a:srgbClr val="0000FF"/>
                </a:solidFill>
                <a:latin typeface="Libre Franklin"/>
                <a:ea typeface="Libre Franklin"/>
                <a:cs typeface="Libre Franklin"/>
                <a:sym typeface="Libre Franklin"/>
              </a:rPr>
              <a:t>, pues solo especifica cuál era la temática </a:t>
            </a:r>
            <a:r>
              <a:rPr b="0" i="1" lang="es-ES" sz="1400" u="none" cap="none" strike="noStrike">
                <a:solidFill>
                  <a:srgbClr val="0000FF"/>
                </a:solidFill>
                <a:latin typeface="Libre Franklin"/>
                <a:ea typeface="Libre Franklin"/>
                <a:cs typeface="Libre Franklin"/>
                <a:sym typeface="Libre Franklin"/>
              </a:rPr>
              <a:t>del libro que encontré</a:t>
            </a:r>
            <a:r>
              <a:rPr b="0" i="0" lang="es-ES" sz="1400" u="none" cap="none" strike="noStrike">
                <a:solidFill>
                  <a:srgbClr val="0000FF"/>
                </a:solidFill>
                <a:latin typeface="Libre Franklin"/>
                <a:ea typeface="Libre Franklin"/>
                <a:cs typeface="Libre Franklin"/>
                <a:sym typeface="Libre Franklin"/>
              </a:rPr>
              <a:t>.</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El SVpredicado tiene un único complemento</a:t>
            </a:r>
            <a:endParaRPr b="0" i="0" sz="1400" u="none" cap="none" strike="noStrike">
              <a:solidFill>
                <a:srgbClr val="0000FF"/>
              </a:solidFill>
              <a:latin typeface="Libre Franklin"/>
              <a:ea typeface="Libre Franklin"/>
              <a:cs typeface="Libre Franklin"/>
              <a:sym typeface="Libre Franklin"/>
            </a:endParaRPr>
          </a:p>
          <a:p>
            <a:pPr indent="-317500" lvl="0" marL="457200" marR="0" rtl="0" algn="just">
              <a:lnSpc>
                <a:spcPct val="100000"/>
              </a:lnSpc>
              <a:spcBef>
                <a:spcPts val="0"/>
              </a:spcBef>
              <a:spcAft>
                <a:spcPts val="0"/>
              </a:spcAft>
              <a:buClr>
                <a:srgbClr val="0000FF"/>
              </a:buClr>
              <a:buSzPts val="1400"/>
              <a:buFont typeface="Libre Franklin"/>
              <a:buChar char="●"/>
            </a:pPr>
            <a:r>
              <a:rPr b="0" i="0" lang="es-ES" sz="1400" u="none" cap="none" strike="noStrike">
                <a:solidFill>
                  <a:srgbClr val="0000FF"/>
                </a:solidFill>
                <a:latin typeface="Libre Franklin"/>
                <a:ea typeface="Libre Franklin"/>
                <a:cs typeface="Libre Franklin"/>
                <a:sym typeface="Libre Franklin"/>
              </a:rPr>
              <a:t>un libro de matemáticas (CD)</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g2dc2253dffd_0_0"/>
          <p:cNvSpPr txBox="1"/>
          <p:nvPr>
            <p:ph type="title"/>
          </p:nvPr>
        </p:nvSpPr>
        <p:spPr>
          <a:xfrm>
            <a:off x="985234" y="567744"/>
            <a:ext cx="9601200" cy="14859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88966"/>
              <a:buFont typeface="Libre Franklin"/>
              <a:buNone/>
            </a:pPr>
            <a:r>
              <a:rPr b="1" lang="es-ES" sz="2021">
                <a:solidFill>
                  <a:srgbClr val="C00000"/>
                </a:solidFill>
              </a:rPr>
              <a:t>MISMA ESTRUCTURA, DISTINTA FUNCIÓN</a:t>
            </a:r>
            <a:br>
              <a:rPr b="1" lang="es-ES" sz="1800">
                <a:solidFill>
                  <a:srgbClr val="C00000"/>
                </a:solidFill>
              </a:rPr>
            </a:br>
            <a:br>
              <a:rPr b="1" lang="es-ES" sz="1600">
                <a:solidFill>
                  <a:srgbClr val="C00000"/>
                </a:solidFill>
              </a:rPr>
            </a:br>
            <a:br>
              <a:rPr b="1" lang="es-ES" sz="1600">
                <a:solidFill>
                  <a:srgbClr val="C00000"/>
                </a:solidFill>
              </a:rPr>
            </a:br>
            <a:r>
              <a:rPr lang="es-ES" sz="1933">
                <a:solidFill>
                  <a:schemeClr val="dk1"/>
                </a:solidFill>
              </a:rPr>
              <a:t>1</a:t>
            </a:r>
            <a:r>
              <a:rPr b="1" lang="es-ES" sz="1933">
                <a:solidFill>
                  <a:schemeClr val="dk1"/>
                </a:solidFill>
              </a:rPr>
              <a:t>. Explica la diferencia entre estas 2 secuencias, ambas gramaticales.</a:t>
            </a:r>
            <a:endParaRPr b="1" sz="1933">
              <a:solidFill>
                <a:schemeClr val="dk1"/>
              </a:solidFill>
            </a:endParaRPr>
          </a:p>
          <a:p>
            <a:pPr indent="0" lvl="0" marL="0" rtl="0" algn="l">
              <a:lnSpc>
                <a:spcPct val="89000"/>
              </a:lnSpc>
              <a:spcBef>
                <a:spcPts val="0"/>
              </a:spcBef>
              <a:spcAft>
                <a:spcPts val="0"/>
              </a:spcAft>
              <a:buClr>
                <a:srgbClr val="C00000"/>
              </a:buClr>
              <a:buSzPct val="93103"/>
              <a:buFont typeface="Libre Franklin"/>
              <a:buNone/>
            </a:pPr>
            <a:r>
              <a:t/>
            </a:r>
            <a:endParaRPr sz="1933">
              <a:solidFill>
                <a:schemeClr val="dk1"/>
              </a:solidFill>
            </a:endParaRPr>
          </a:p>
          <a:p>
            <a:pPr indent="0" lvl="0" marL="0" rtl="0" algn="l">
              <a:lnSpc>
                <a:spcPct val="150000"/>
              </a:lnSpc>
              <a:spcBef>
                <a:spcPts val="0"/>
              </a:spcBef>
              <a:spcAft>
                <a:spcPts val="0"/>
              </a:spcAft>
              <a:buClr>
                <a:srgbClr val="C00000"/>
              </a:buClr>
              <a:buSzPct val="112500"/>
              <a:buFont typeface="Libre Franklin"/>
              <a:buNone/>
            </a:pPr>
            <a:r>
              <a:rPr lang="es-ES" sz="1600">
                <a:solidFill>
                  <a:schemeClr val="dk1"/>
                </a:solidFill>
              </a:rPr>
              <a:t>	</a:t>
            </a:r>
            <a:r>
              <a:rPr lang="es-ES" sz="2044">
                <a:solidFill>
                  <a:schemeClr val="dk1"/>
                </a:solidFill>
              </a:rPr>
              <a:t>a) Rellenó el pastel de chocolate.</a:t>
            </a:r>
            <a:br>
              <a:rPr lang="es-ES" sz="2044">
                <a:solidFill>
                  <a:schemeClr val="dk1"/>
                </a:solidFill>
              </a:rPr>
            </a:br>
            <a:r>
              <a:rPr lang="es-ES" sz="2044">
                <a:solidFill>
                  <a:schemeClr val="dk1"/>
                </a:solidFill>
              </a:rPr>
              <a:t>	b) Trajo el pastel de chocolate.</a:t>
            </a:r>
            <a:endParaRPr sz="4844"/>
          </a:p>
        </p:txBody>
      </p:sp>
      <p:sp>
        <p:nvSpPr>
          <p:cNvPr id="174" name="Google Shape;174;g2dc2253dffd_0_0"/>
          <p:cNvSpPr txBox="1"/>
          <p:nvPr/>
        </p:nvSpPr>
        <p:spPr>
          <a:xfrm>
            <a:off x="1001281" y="2874591"/>
            <a:ext cx="9569100" cy="2697600"/>
          </a:xfrm>
          <a:prstGeom prst="rect">
            <a:avLst/>
          </a:prstGeom>
          <a:noFill/>
          <a:ln>
            <a:noFill/>
          </a:ln>
        </p:spPr>
        <p:txBody>
          <a:bodyPr anchorCtr="0" anchor="t" bIns="45700" lIns="91425" spcFirstLastPara="1" rIns="91425" wrap="square" tIns="45700">
            <a:spAutoFit/>
          </a:bodyPr>
          <a:lstStyle/>
          <a:p>
            <a:pPr indent="-336550" lvl="0" marL="457200" marR="0" rtl="0" algn="just">
              <a:lnSpc>
                <a:spcPct val="115000"/>
              </a:lnSpc>
              <a:spcBef>
                <a:spcPts val="0"/>
              </a:spcBef>
              <a:spcAft>
                <a:spcPts val="0"/>
              </a:spcAft>
              <a:buClr>
                <a:srgbClr val="0000FF"/>
              </a:buClr>
              <a:buSzPts val="1700"/>
              <a:buFont typeface="Libre Franklin"/>
              <a:buChar char="●"/>
            </a:pPr>
            <a:r>
              <a:rPr b="0" i="0" lang="es-ES" sz="1700" u="none" cap="none" strike="noStrike">
                <a:solidFill>
                  <a:srgbClr val="0000FF"/>
                </a:solidFill>
                <a:latin typeface="Libre Franklin"/>
                <a:ea typeface="Libre Franklin"/>
                <a:cs typeface="Libre Franklin"/>
                <a:sym typeface="Libre Franklin"/>
              </a:rPr>
              <a:t>La </a:t>
            </a:r>
            <a:r>
              <a:rPr b="1" i="0" lang="es-ES" sz="1700" u="none" cap="none" strike="noStrike">
                <a:solidFill>
                  <a:srgbClr val="0000FF"/>
                </a:solidFill>
                <a:latin typeface="Libre Franklin"/>
                <a:ea typeface="Libre Franklin"/>
                <a:cs typeface="Libre Franklin"/>
                <a:sym typeface="Libre Franklin"/>
              </a:rPr>
              <a:t>1ª secuencia tiene 2 interpretaciones</a:t>
            </a:r>
            <a:r>
              <a:rPr b="0" i="0" lang="es-ES" sz="1700" u="none" cap="none" strike="noStrike">
                <a:solidFill>
                  <a:srgbClr val="0000FF"/>
                </a:solidFill>
                <a:latin typeface="Libre Franklin"/>
                <a:ea typeface="Libre Franklin"/>
                <a:cs typeface="Libre Franklin"/>
                <a:sym typeface="Libre Franklin"/>
              </a:rPr>
              <a:t> (CRV o CN):</a:t>
            </a:r>
            <a:endParaRPr b="0" i="0" sz="1700" u="none" cap="none" strike="noStrike">
              <a:solidFill>
                <a:srgbClr val="0000FF"/>
              </a:solidFill>
              <a:latin typeface="Libre Franklin"/>
              <a:ea typeface="Libre Franklin"/>
              <a:cs typeface="Libre Franklin"/>
              <a:sym typeface="Libre Franklin"/>
            </a:endParaRPr>
          </a:p>
          <a:p>
            <a:pPr indent="-336550" lvl="1" marL="914400" marR="0" rtl="0" algn="just">
              <a:lnSpc>
                <a:spcPct val="115000"/>
              </a:lnSpc>
              <a:spcBef>
                <a:spcPts val="0"/>
              </a:spcBef>
              <a:spcAft>
                <a:spcPts val="0"/>
              </a:spcAft>
              <a:buClr>
                <a:srgbClr val="0000FF"/>
              </a:buClr>
              <a:buSzPts val="1700"/>
              <a:buFont typeface="Libre Franklin"/>
              <a:buChar char="○"/>
            </a:pPr>
            <a:r>
              <a:rPr b="0" i="0" lang="es-ES" sz="1700" u="none" cap="none" strike="noStrike">
                <a:solidFill>
                  <a:srgbClr val="0000FF"/>
                </a:solidFill>
                <a:latin typeface="Libre Franklin"/>
                <a:ea typeface="Libre Franklin"/>
                <a:cs typeface="Libre Franklin"/>
                <a:sym typeface="Libre Franklin"/>
              </a:rPr>
              <a:t>Rellenó </a:t>
            </a:r>
            <a:r>
              <a:rPr b="0" i="0" lang="es-ES" sz="1700" u="sng" cap="none" strike="noStrike">
                <a:solidFill>
                  <a:srgbClr val="0000FF"/>
                </a:solidFill>
                <a:latin typeface="Libre Franklin"/>
                <a:ea typeface="Libre Franklin"/>
                <a:cs typeface="Libre Franklin"/>
                <a:sym typeface="Libre Franklin"/>
              </a:rPr>
              <a:t>el pastel de chocolate</a:t>
            </a:r>
            <a:r>
              <a:rPr b="0" i="0" lang="es-ES" sz="1700" u="none" cap="none" strike="noStrike">
                <a:solidFill>
                  <a:srgbClr val="0000FF"/>
                </a:solidFill>
                <a:latin typeface="Libre Franklin"/>
                <a:ea typeface="Libre Franklin"/>
                <a:cs typeface="Libre Franklin"/>
                <a:sym typeface="Libre Franklin"/>
              </a:rPr>
              <a:t> CD (“de chocolate es CN de pastel (dentro del CD)</a:t>
            </a:r>
            <a:endParaRPr b="0" i="0" sz="1700" u="none" cap="none" strike="noStrike">
              <a:solidFill>
                <a:srgbClr val="0000FF"/>
              </a:solidFill>
              <a:latin typeface="Libre Franklin"/>
              <a:ea typeface="Libre Franklin"/>
              <a:cs typeface="Libre Franklin"/>
              <a:sym typeface="Libre Franklin"/>
            </a:endParaRPr>
          </a:p>
          <a:p>
            <a:pPr indent="-336550" lvl="1" marL="914400" marR="0" rtl="0" algn="just">
              <a:lnSpc>
                <a:spcPct val="115000"/>
              </a:lnSpc>
              <a:spcBef>
                <a:spcPts val="0"/>
              </a:spcBef>
              <a:spcAft>
                <a:spcPts val="0"/>
              </a:spcAft>
              <a:buClr>
                <a:srgbClr val="0000FF"/>
              </a:buClr>
              <a:buSzPts val="1700"/>
              <a:buFont typeface="Libre Franklin"/>
              <a:buChar char="○"/>
            </a:pPr>
            <a:r>
              <a:rPr b="0" i="0" lang="es-ES" sz="1700" u="none" cap="none" strike="noStrike">
                <a:solidFill>
                  <a:srgbClr val="0000FF"/>
                </a:solidFill>
                <a:latin typeface="Libre Franklin"/>
                <a:ea typeface="Libre Franklin"/>
                <a:cs typeface="Libre Franklin"/>
                <a:sym typeface="Libre Franklin"/>
              </a:rPr>
              <a:t>Rellenó </a:t>
            </a:r>
            <a:r>
              <a:rPr b="0" i="0" lang="es-ES" sz="1700" u="sng" cap="none" strike="noStrike">
                <a:solidFill>
                  <a:srgbClr val="0000FF"/>
                </a:solidFill>
                <a:latin typeface="Libre Franklin"/>
                <a:ea typeface="Libre Franklin"/>
                <a:cs typeface="Libre Franklin"/>
                <a:sym typeface="Libre Franklin"/>
              </a:rPr>
              <a:t>el pastel</a:t>
            </a:r>
            <a:r>
              <a:rPr b="0" i="0" lang="es-ES" sz="1700" u="none" cap="none" strike="noStrike">
                <a:solidFill>
                  <a:srgbClr val="0000FF"/>
                </a:solidFill>
                <a:latin typeface="Libre Franklin"/>
                <a:ea typeface="Libre Franklin"/>
                <a:cs typeface="Libre Franklin"/>
                <a:sym typeface="Libre Franklin"/>
              </a:rPr>
              <a:t> (CD)   </a:t>
            </a:r>
            <a:r>
              <a:rPr b="0" i="0" lang="es-ES" sz="1700" u="sng" cap="none" strike="noStrike">
                <a:solidFill>
                  <a:srgbClr val="0000FF"/>
                </a:solidFill>
                <a:latin typeface="Libre Franklin"/>
                <a:ea typeface="Libre Franklin"/>
                <a:cs typeface="Libre Franklin"/>
                <a:sym typeface="Libre Franklin"/>
              </a:rPr>
              <a:t>de chocolate</a:t>
            </a:r>
            <a:r>
              <a:rPr b="0" i="0" lang="es-ES" sz="1700" u="none" cap="none" strike="noStrike">
                <a:solidFill>
                  <a:srgbClr val="0000FF"/>
                </a:solidFill>
                <a:latin typeface="Libre Franklin"/>
                <a:ea typeface="Libre Franklin"/>
                <a:cs typeface="Libre Franklin"/>
                <a:sym typeface="Libre Franklin"/>
              </a:rPr>
              <a:t> (CRV)</a:t>
            </a:r>
            <a:endParaRPr b="0" i="0" sz="1700" u="none" cap="none" strike="noStrike">
              <a:solidFill>
                <a:srgbClr val="0000FF"/>
              </a:solidFill>
              <a:latin typeface="Libre Franklin"/>
              <a:ea typeface="Libre Franklin"/>
              <a:cs typeface="Libre Franklin"/>
              <a:sym typeface="Libre Franklin"/>
            </a:endParaRPr>
          </a:p>
          <a:p>
            <a:pPr indent="0" lvl="0" marL="457200" marR="0" rtl="0" algn="just">
              <a:lnSpc>
                <a:spcPct val="115000"/>
              </a:lnSpc>
              <a:spcBef>
                <a:spcPts val="0"/>
              </a:spcBef>
              <a:spcAft>
                <a:spcPts val="0"/>
              </a:spcAft>
              <a:buClr>
                <a:srgbClr val="000000"/>
              </a:buClr>
              <a:buSzPts val="1700"/>
              <a:buFont typeface="Arial"/>
              <a:buNone/>
            </a:pPr>
            <a:r>
              <a:rPr b="0" i="0" lang="es-ES" sz="1700" u="none" cap="none" strike="noStrike">
                <a:solidFill>
                  <a:srgbClr val="0000FF"/>
                </a:solidFill>
                <a:latin typeface="Libre Franklin"/>
                <a:ea typeface="Libre Franklin"/>
                <a:cs typeface="Libre Franklin"/>
                <a:sym typeface="Libre Franklin"/>
              </a:rPr>
              <a:t> </a:t>
            </a:r>
            <a:endParaRPr b="0" i="0" sz="1700" u="none" cap="none" strike="noStrike">
              <a:solidFill>
                <a:srgbClr val="0000FF"/>
              </a:solidFill>
              <a:latin typeface="Libre Franklin"/>
              <a:ea typeface="Libre Franklin"/>
              <a:cs typeface="Libre Franklin"/>
              <a:sym typeface="Libre Franklin"/>
            </a:endParaRPr>
          </a:p>
          <a:p>
            <a:pPr indent="-336550" lvl="0" marL="457200" marR="0" rtl="0" algn="just">
              <a:lnSpc>
                <a:spcPct val="115000"/>
              </a:lnSpc>
              <a:spcBef>
                <a:spcPts val="0"/>
              </a:spcBef>
              <a:spcAft>
                <a:spcPts val="0"/>
              </a:spcAft>
              <a:buClr>
                <a:srgbClr val="0000FF"/>
              </a:buClr>
              <a:buSzPts val="1700"/>
              <a:buFont typeface="Libre Franklin"/>
              <a:buChar char="●"/>
            </a:pPr>
            <a:r>
              <a:rPr b="0" i="0" lang="es-ES" sz="1700" u="none" cap="none" strike="noStrike">
                <a:solidFill>
                  <a:srgbClr val="0000FF"/>
                </a:solidFill>
                <a:latin typeface="Libre Franklin"/>
                <a:ea typeface="Libre Franklin"/>
                <a:cs typeface="Libre Franklin"/>
                <a:sym typeface="Libre Franklin"/>
              </a:rPr>
              <a:t>En la </a:t>
            </a:r>
            <a:r>
              <a:rPr b="1" i="0" lang="es-ES" sz="1700" u="none" cap="none" strike="noStrike">
                <a:solidFill>
                  <a:srgbClr val="0000FF"/>
                </a:solidFill>
                <a:latin typeface="Libre Franklin"/>
                <a:ea typeface="Libre Franklin"/>
                <a:cs typeface="Libre Franklin"/>
                <a:sym typeface="Libre Franklin"/>
              </a:rPr>
              <a:t>2ª secuencia </a:t>
            </a:r>
            <a:r>
              <a:rPr b="0" i="0" lang="es-ES" sz="1700" u="none" cap="none" strike="noStrike">
                <a:solidFill>
                  <a:srgbClr val="0000FF"/>
                </a:solidFill>
                <a:latin typeface="Libre Franklin"/>
                <a:ea typeface="Libre Franklin"/>
                <a:cs typeface="Libre Franklin"/>
                <a:sym typeface="Libre Franklin"/>
              </a:rPr>
              <a:t> </a:t>
            </a:r>
            <a:r>
              <a:rPr b="0" i="0" lang="es-ES" sz="1700" u="sng" cap="none" strike="noStrike">
                <a:solidFill>
                  <a:srgbClr val="0000FF"/>
                </a:solidFill>
                <a:latin typeface="Libre Franklin"/>
                <a:ea typeface="Libre Franklin"/>
                <a:cs typeface="Libre Franklin"/>
                <a:sym typeface="Libre Franklin"/>
              </a:rPr>
              <a:t>de chocolate</a:t>
            </a:r>
            <a:r>
              <a:rPr b="0" i="0" lang="es-ES" sz="1700" u="none" cap="none" strike="noStrike">
                <a:solidFill>
                  <a:srgbClr val="0000FF"/>
                </a:solidFill>
                <a:latin typeface="Libre Franklin"/>
                <a:ea typeface="Libre Franklin"/>
                <a:cs typeface="Libre Franklin"/>
                <a:sym typeface="Libre Franklin"/>
              </a:rPr>
              <a:t> </a:t>
            </a:r>
            <a:r>
              <a:rPr b="1" i="0" lang="es-ES" sz="1700" u="none" cap="none" strike="noStrike">
                <a:solidFill>
                  <a:srgbClr val="0000FF"/>
                </a:solidFill>
                <a:latin typeface="Libre Franklin"/>
                <a:ea typeface="Libre Franklin"/>
                <a:cs typeface="Libre Franklin"/>
                <a:sym typeface="Libre Franklin"/>
              </a:rPr>
              <a:t>solo puede ser CN </a:t>
            </a:r>
            <a:r>
              <a:rPr b="0" i="0" lang="es-ES" sz="1700" u="none" cap="none" strike="noStrike">
                <a:solidFill>
                  <a:srgbClr val="0000FF"/>
                </a:solidFill>
                <a:latin typeface="Libre Franklin"/>
                <a:ea typeface="Libre Franklin"/>
                <a:cs typeface="Libre Franklin"/>
                <a:sym typeface="Libre Franklin"/>
              </a:rPr>
              <a:t>solo puede ser CN porque “TRAER” no puede seleccionar Complementos Verables a través de una preposición.</a:t>
            </a:r>
            <a:endParaRPr b="0" i="0" sz="1700" u="none" cap="none" strike="noStrike">
              <a:solidFill>
                <a:srgbClr val="0000FF"/>
              </a:solidFill>
              <a:latin typeface="Libre Franklin"/>
              <a:ea typeface="Libre Franklin"/>
              <a:cs typeface="Libre Franklin"/>
              <a:sym typeface="Libre Franklin"/>
            </a:endParaRPr>
          </a:p>
          <a:p>
            <a:pPr indent="0" lvl="0" marL="0" marR="0" rtl="0" algn="just">
              <a:lnSpc>
                <a:spcPct val="115000"/>
              </a:lnSpc>
              <a:spcBef>
                <a:spcPts val="0"/>
              </a:spcBef>
              <a:spcAft>
                <a:spcPts val="0"/>
              </a:spcAft>
              <a:buClr>
                <a:srgbClr val="000000"/>
              </a:buClr>
              <a:buSzPts val="1700"/>
              <a:buFont typeface="Arial"/>
              <a:buNone/>
            </a:pPr>
            <a:r>
              <a:t/>
            </a:r>
            <a:endParaRPr b="0" i="0" sz="1700" u="none" cap="none" strike="noStrike">
              <a:solidFill>
                <a:srgbClr val="0000FF"/>
              </a:solidFill>
              <a:latin typeface="Libre Franklin"/>
              <a:ea typeface="Libre Franklin"/>
              <a:cs typeface="Libre Franklin"/>
              <a:sym typeface="Libre Franklin"/>
            </a:endParaRPr>
          </a:p>
          <a:p>
            <a:pPr indent="0" lvl="0" marL="457200" marR="0" rtl="0" algn="just">
              <a:lnSpc>
                <a:spcPct val="115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4"/>
          <p:cNvSpPr txBox="1"/>
          <p:nvPr>
            <p:ph type="title"/>
          </p:nvPr>
        </p:nvSpPr>
        <p:spPr>
          <a:xfrm>
            <a:off x="1188076" y="643943"/>
            <a:ext cx="9601200" cy="14859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100000"/>
              <a:buFont typeface="Libre Franklin"/>
              <a:buNone/>
            </a:pPr>
            <a:r>
              <a:rPr b="1" lang="es-ES" sz="2000">
                <a:solidFill>
                  <a:srgbClr val="C00000"/>
                </a:solidFill>
              </a:rPr>
              <a:t>ARGUMENTOS Y ADJUNTOS</a:t>
            </a:r>
            <a:br>
              <a:rPr b="1" lang="es-ES" sz="2000">
                <a:solidFill>
                  <a:srgbClr val="C00000"/>
                </a:solidFill>
              </a:rPr>
            </a:br>
            <a:br>
              <a:rPr b="1" lang="es-ES" sz="1800">
                <a:solidFill>
                  <a:srgbClr val="C00000"/>
                </a:solidFill>
              </a:rPr>
            </a:br>
            <a:br>
              <a:rPr b="1" lang="es-ES" sz="1800">
                <a:solidFill>
                  <a:srgbClr val="C00000"/>
                </a:solidFill>
              </a:rPr>
            </a:br>
            <a:r>
              <a:rPr lang="es-ES" sz="1600">
                <a:solidFill>
                  <a:schemeClr val="dk1"/>
                </a:solidFill>
              </a:rPr>
              <a:t>1. </a:t>
            </a:r>
            <a:r>
              <a:rPr b="1" lang="es-ES" sz="1600">
                <a:solidFill>
                  <a:schemeClr val="dk1"/>
                </a:solidFill>
              </a:rPr>
              <a:t>Compara el siguiente  par mínimo; comenta las diferencias y señala en qué oración se produce agramaticalidad y por qué:</a:t>
            </a:r>
            <a:br>
              <a:rPr b="1" lang="es-ES" sz="1600">
                <a:solidFill>
                  <a:schemeClr val="dk1"/>
                </a:solidFill>
              </a:rPr>
            </a:br>
            <a:br>
              <a:rPr lang="es-ES" sz="1600">
                <a:solidFill>
                  <a:schemeClr val="dk1"/>
                </a:solidFill>
              </a:rPr>
            </a:br>
            <a:r>
              <a:rPr lang="es-ES" sz="1600">
                <a:solidFill>
                  <a:schemeClr val="dk1"/>
                </a:solidFill>
              </a:rPr>
              <a:t>	a) Ya han entregado el cuadro al comprador.</a:t>
            </a:r>
            <a:br>
              <a:rPr lang="es-ES" sz="1600">
                <a:solidFill>
                  <a:schemeClr val="dk1"/>
                </a:solidFill>
              </a:rPr>
            </a:br>
            <a:r>
              <a:rPr lang="es-ES" sz="1600">
                <a:solidFill>
                  <a:schemeClr val="dk1"/>
                </a:solidFill>
              </a:rPr>
              <a:t>	b) Ya han entregado al comprador.</a:t>
            </a:r>
            <a:endParaRPr/>
          </a:p>
        </p:txBody>
      </p:sp>
      <p:sp>
        <p:nvSpPr>
          <p:cNvPr id="180" name="Google Shape;180;p14"/>
          <p:cNvSpPr txBox="1"/>
          <p:nvPr/>
        </p:nvSpPr>
        <p:spPr>
          <a:xfrm>
            <a:off x="1371600" y="2717270"/>
            <a:ext cx="9234300" cy="3294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La </a:t>
            </a:r>
            <a:r>
              <a:rPr b="1" i="0" lang="es-ES" sz="1600" u="none" cap="none" strike="noStrike">
                <a:solidFill>
                  <a:srgbClr val="0000FF"/>
                </a:solidFill>
                <a:latin typeface="Libre Franklin"/>
                <a:ea typeface="Libre Franklin"/>
                <a:cs typeface="Libre Franklin"/>
                <a:sym typeface="Libre Franklin"/>
              </a:rPr>
              <a:t>segunda oración </a:t>
            </a:r>
            <a:r>
              <a:rPr b="0" i="0" lang="es-ES" sz="1600" u="none" cap="none" strike="noStrike">
                <a:solidFill>
                  <a:srgbClr val="0000FF"/>
                </a:solidFill>
                <a:latin typeface="Libre Franklin"/>
                <a:ea typeface="Libre Franklin"/>
                <a:cs typeface="Libre Franklin"/>
                <a:sym typeface="Libre Franklin"/>
              </a:rPr>
              <a:t>de este par mínimo es </a:t>
            </a:r>
            <a:r>
              <a:rPr b="1" i="0" lang="es-ES" sz="1600" u="none" cap="none" strike="noStrike">
                <a:solidFill>
                  <a:srgbClr val="0000FF"/>
                </a:solidFill>
                <a:latin typeface="Libre Franklin"/>
                <a:ea typeface="Libre Franklin"/>
                <a:cs typeface="Libre Franklin"/>
                <a:sym typeface="Libre Franklin"/>
              </a:rPr>
              <a:t>agramatical</a:t>
            </a:r>
            <a:r>
              <a:rPr b="0" i="0" lang="es-ES" sz="1600" u="none" cap="none" strike="noStrike">
                <a:solidFill>
                  <a:srgbClr val="0000FF"/>
                </a:solidFill>
                <a:latin typeface="Libre Franklin"/>
                <a:ea typeface="Libre Franklin"/>
                <a:cs typeface="Libre Franklin"/>
                <a:sym typeface="Libre Franklin"/>
              </a:rPr>
              <a:t> (*</a:t>
            </a:r>
            <a:r>
              <a:rPr b="0" i="0" lang="es-ES" sz="1600" u="none" cap="none" strike="noStrike">
                <a:solidFill>
                  <a:schemeClr val="dk1"/>
                </a:solidFill>
                <a:latin typeface="Libre Franklin"/>
                <a:ea typeface="Libre Franklin"/>
                <a:cs typeface="Libre Franklin"/>
                <a:sym typeface="Libre Franklin"/>
              </a:rPr>
              <a:t>Ya han entregado al comprador.) </a:t>
            </a:r>
            <a:r>
              <a:rPr b="0" i="0" lang="es-ES" sz="1600" u="none" cap="none" strike="noStrike">
                <a:solidFill>
                  <a:srgbClr val="0000FF"/>
                </a:solidFill>
                <a:latin typeface="Libre Franklin"/>
                <a:ea typeface="Libre Franklin"/>
                <a:cs typeface="Libre Franklin"/>
                <a:sym typeface="Libre Franklin"/>
              </a:rPr>
              <a:t>porque el verbo </a:t>
            </a:r>
            <a:r>
              <a:rPr b="0" i="1" lang="es-ES" sz="1600" u="none" cap="none" strike="noStrike">
                <a:solidFill>
                  <a:srgbClr val="0000FF"/>
                </a:solidFill>
                <a:latin typeface="Libre Franklin"/>
                <a:ea typeface="Libre Franklin"/>
                <a:cs typeface="Libre Franklin"/>
                <a:sym typeface="Libre Franklin"/>
              </a:rPr>
              <a:t>entregar</a:t>
            </a:r>
            <a:r>
              <a:rPr b="0" i="0" lang="es-ES" sz="1600" u="none" cap="none" strike="noStrike">
                <a:solidFill>
                  <a:srgbClr val="0000FF"/>
                </a:solidFill>
                <a:latin typeface="Libre Franklin"/>
                <a:ea typeface="Libre Franklin"/>
                <a:cs typeface="Libre Franklin"/>
                <a:sym typeface="Libre Franklin"/>
              </a:rPr>
              <a:t> selecciona </a:t>
            </a:r>
            <a:r>
              <a:rPr b="1" i="0" lang="es-ES" sz="1600" u="none" cap="none" strike="noStrike">
                <a:solidFill>
                  <a:srgbClr val="0000FF"/>
                </a:solidFill>
                <a:latin typeface="Libre Franklin"/>
                <a:ea typeface="Libre Franklin"/>
                <a:cs typeface="Libre Franklin"/>
                <a:sym typeface="Libre Franklin"/>
              </a:rPr>
              <a:t>tres argumentos</a:t>
            </a:r>
            <a:r>
              <a:rPr b="0" i="0" lang="es-ES" sz="1600" u="none" cap="none" strike="noStrike">
                <a:solidFill>
                  <a:srgbClr val="0000FF"/>
                </a:solidFill>
                <a:latin typeface="Libre Franklin"/>
                <a:ea typeface="Libre Franklin"/>
                <a:cs typeface="Libre Franklin"/>
                <a:sym typeface="Libre Franklin"/>
              </a:rPr>
              <a:t>: </a:t>
            </a:r>
            <a:r>
              <a:rPr b="0" i="1" lang="es-ES" sz="1600" u="none" cap="none" strike="noStrike">
                <a:solidFill>
                  <a:srgbClr val="0000FF"/>
                </a:solidFill>
                <a:latin typeface="Libre Franklin"/>
                <a:ea typeface="Libre Franklin"/>
                <a:cs typeface="Libre Franklin"/>
                <a:sym typeface="Libre Franklin"/>
              </a:rPr>
              <a:t>alguien</a:t>
            </a:r>
            <a:r>
              <a:rPr b="0" i="0" lang="es-ES" sz="1600" u="none" cap="none" strike="noStrike">
                <a:solidFill>
                  <a:srgbClr val="0000FF"/>
                </a:solidFill>
                <a:latin typeface="Libre Franklin"/>
                <a:ea typeface="Libre Franklin"/>
                <a:cs typeface="Libre Franklin"/>
                <a:sym typeface="Libre Franklin"/>
              </a:rPr>
              <a:t> (</a:t>
            </a:r>
            <a:r>
              <a:rPr b="1" i="0" lang="es-ES" sz="1600" u="none" cap="none" strike="noStrike">
                <a:solidFill>
                  <a:srgbClr val="0000FF"/>
                </a:solidFill>
                <a:latin typeface="Libre Franklin"/>
                <a:ea typeface="Libre Franklin"/>
                <a:cs typeface="Libre Franklin"/>
                <a:sym typeface="Libre Franklin"/>
              </a:rPr>
              <a:t>sujeto</a:t>
            </a:r>
            <a:r>
              <a:rPr b="0" i="0" lang="es-ES" sz="1600" u="none" cap="none" strike="noStrike">
                <a:solidFill>
                  <a:srgbClr val="0000FF"/>
                </a:solidFill>
                <a:latin typeface="Libre Franklin"/>
                <a:ea typeface="Libre Franklin"/>
                <a:cs typeface="Libre Franklin"/>
                <a:sym typeface="Libre Franklin"/>
              </a:rPr>
              <a:t>) </a:t>
            </a:r>
            <a:r>
              <a:rPr b="0" i="1" lang="es-ES" sz="1600" u="none" cap="none" strike="noStrike">
                <a:solidFill>
                  <a:srgbClr val="0000FF"/>
                </a:solidFill>
                <a:latin typeface="Libre Franklin"/>
                <a:ea typeface="Libre Franklin"/>
                <a:cs typeface="Libre Franklin"/>
                <a:sym typeface="Libre Franklin"/>
              </a:rPr>
              <a:t>entrega algo </a:t>
            </a:r>
            <a:r>
              <a:rPr b="0" i="0" lang="es-ES" sz="1600" u="none" cap="none" strike="noStrike">
                <a:solidFill>
                  <a:srgbClr val="0000FF"/>
                </a:solidFill>
                <a:latin typeface="Libre Franklin"/>
                <a:ea typeface="Libre Franklin"/>
                <a:cs typeface="Libre Franklin"/>
                <a:sym typeface="Libre Franklin"/>
              </a:rPr>
              <a:t>(</a:t>
            </a:r>
            <a:r>
              <a:rPr b="1" i="0" lang="es-ES" sz="1600" u="none" cap="none" strike="noStrike">
                <a:solidFill>
                  <a:srgbClr val="0000FF"/>
                </a:solidFill>
                <a:latin typeface="Libre Franklin"/>
                <a:ea typeface="Libre Franklin"/>
                <a:cs typeface="Libre Franklin"/>
                <a:sym typeface="Libre Franklin"/>
              </a:rPr>
              <a:t>CD</a:t>
            </a:r>
            <a:r>
              <a:rPr b="0" i="0" lang="es-ES" sz="1600" u="none" cap="none" strike="noStrike">
                <a:solidFill>
                  <a:srgbClr val="0000FF"/>
                </a:solidFill>
                <a:latin typeface="Libre Franklin"/>
                <a:ea typeface="Libre Franklin"/>
                <a:cs typeface="Libre Franklin"/>
                <a:sym typeface="Libre Franklin"/>
              </a:rPr>
              <a:t>) </a:t>
            </a:r>
            <a:r>
              <a:rPr b="0" i="1" lang="es-ES" sz="1600" u="none" cap="none" strike="noStrike">
                <a:solidFill>
                  <a:srgbClr val="0000FF"/>
                </a:solidFill>
                <a:latin typeface="Libre Franklin"/>
                <a:ea typeface="Libre Franklin"/>
                <a:cs typeface="Libre Franklin"/>
                <a:sym typeface="Libre Franklin"/>
              </a:rPr>
              <a:t>a alguien </a:t>
            </a:r>
            <a:r>
              <a:rPr b="0" i="0" lang="es-ES" sz="1600" u="none" cap="none" strike="noStrike">
                <a:solidFill>
                  <a:srgbClr val="0000FF"/>
                </a:solidFill>
                <a:latin typeface="Libre Franklin"/>
                <a:ea typeface="Libre Franklin"/>
                <a:cs typeface="Libre Franklin"/>
                <a:sym typeface="Libre Franklin"/>
              </a:rPr>
              <a:t>(</a:t>
            </a:r>
            <a:r>
              <a:rPr b="1" i="0" lang="es-ES" sz="1600" u="none" cap="none" strike="noStrike">
                <a:solidFill>
                  <a:srgbClr val="0000FF"/>
                </a:solidFill>
                <a:latin typeface="Libre Franklin"/>
                <a:ea typeface="Libre Franklin"/>
                <a:cs typeface="Libre Franklin"/>
                <a:sym typeface="Libre Franklin"/>
              </a:rPr>
              <a:t>CI</a:t>
            </a:r>
            <a:r>
              <a:rPr b="0" i="0" lang="es-ES" sz="1600" u="none" cap="none" strike="noStrike">
                <a:solidFill>
                  <a:srgbClr val="0000FF"/>
                </a:solidFill>
                <a:latin typeface="Libre Franklin"/>
                <a:ea typeface="Libre Franklin"/>
                <a:cs typeface="Libre Franklin"/>
                <a:sym typeface="Libre Franklin"/>
              </a:rPr>
              <a:t>) y en la frase </a:t>
            </a:r>
            <a:r>
              <a:rPr b="1" i="0" lang="es-ES" sz="1600" u="none" cap="none" strike="noStrike">
                <a:solidFill>
                  <a:srgbClr val="0000FF"/>
                </a:solidFill>
                <a:latin typeface="Libre Franklin"/>
                <a:ea typeface="Libre Franklin"/>
                <a:cs typeface="Libre Franklin"/>
                <a:sym typeface="Libre Franklin"/>
              </a:rPr>
              <a:t>falta el CD</a:t>
            </a:r>
            <a:r>
              <a:rPr b="0" i="0" lang="es-ES" sz="1600" u="none" cap="none" strike="noStrike">
                <a:solidFill>
                  <a:srgbClr val="0000FF"/>
                </a:solidFill>
                <a:latin typeface="Libre Franklin"/>
                <a:ea typeface="Libre Franklin"/>
                <a:cs typeface="Libre Franklin"/>
                <a:sym typeface="Libre Franklin"/>
              </a:rPr>
              <a:t>.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En la primera, en cambio, aparecen los tres argumentos, aunque el sujeto sea tácito:</a:t>
            </a:r>
            <a:endParaRPr b="0" i="0" sz="1600" u="none" cap="none" strike="noStrike">
              <a:solidFill>
                <a:srgbClr val="0000FF"/>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rgbClr val="0000FF"/>
              </a:buClr>
              <a:buSzPts val="1600"/>
              <a:buFont typeface="Libre Franklin"/>
              <a:buChar char="●"/>
            </a:pPr>
            <a:r>
              <a:rPr b="1" i="0" lang="es-ES" sz="1600" u="none" cap="none" strike="noStrike">
                <a:solidFill>
                  <a:srgbClr val="0000FF"/>
                </a:solidFill>
                <a:latin typeface="Libre Franklin"/>
                <a:ea typeface="Libre Franklin"/>
                <a:cs typeface="Libre Franklin"/>
                <a:sym typeface="Libre Franklin"/>
              </a:rPr>
              <a:t>SN suj tácito</a:t>
            </a:r>
            <a:r>
              <a:rPr b="0" i="0" lang="es-ES" sz="1600" u="none" cap="none" strike="noStrike">
                <a:solidFill>
                  <a:srgbClr val="0000FF"/>
                </a:solidFill>
                <a:latin typeface="Libre Franklin"/>
                <a:ea typeface="Libre Franklin"/>
                <a:cs typeface="Libre Franklin"/>
                <a:sym typeface="Libre Franklin"/>
              </a:rPr>
              <a:t>: ELLOS o ELLAS</a:t>
            </a:r>
            <a:endParaRPr b="0" i="0" sz="1600" u="none" cap="none" strike="noStrike">
              <a:solidFill>
                <a:srgbClr val="0000FF"/>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rgbClr val="0000FF"/>
              </a:buClr>
              <a:buSzPts val="1600"/>
              <a:buFont typeface="Libre Franklin"/>
              <a:buChar char="●"/>
            </a:pPr>
            <a:r>
              <a:rPr b="1" i="0" lang="es-ES" sz="1600" u="none" cap="none" strike="noStrike">
                <a:solidFill>
                  <a:srgbClr val="0000FF"/>
                </a:solidFill>
                <a:latin typeface="Libre Franklin"/>
                <a:ea typeface="Libre Franklin"/>
                <a:cs typeface="Libre Franklin"/>
                <a:sym typeface="Libre Franklin"/>
              </a:rPr>
              <a:t>CD</a:t>
            </a:r>
            <a:r>
              <a:rPr b="0" i="0" lang="es-ES" sz="1600" u="none" cap="none" strike="noStrike">
                <a:solidFill>
                  <a:srgbClr val="0000FF"/>
                </a:solidFill>
                <a:latin typeface="Libre Franklin"/>
                <a:ea typeface="Libre Franklin"/>
                <a:cs typeface="Libre Franklin"/>
                <a:sym typeface="Libre Franklin"/>
              </a:rPr>
              <a:t>: el cuadro</a:t>
            </a:r>
            <a:endParaRPr b="0" i="0" sz="1600" u="none" cap="none" strike="noStrike">
              <a:solidFill>
                <a:srgbClr val="0000FF"/>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rgbClr val="0000FF"/>
              </a:buClr>
              <a:buSzPts val="1600"/>
              <a:buFont typeface="Libre Franklin"/>
              <a:buChar char="●"/>
            </a:pPr>
            <a:r>
              <a:rPr b="1" i="0" lang="es-ES" sz="1600" u="none" cap="none" strike="noStrike">
                <a:solidFill>
                  <a:srgbClr val="0000FF"/>
                </a:solidFill>
                <a:latin typeface="Libre Franklin"/>
                <a:ea typeface="Libre Franklin"/>
                <a:cs typeface="Libre Franklin"/>
                <a:sym typeface="Libre Franklin"/>
              </a:rPr>
              <a:t>CI</a:t>
            </a:r>
            <a:r>
              <a:rPr b="0" i="0" lang="es-ES" sz="1600" u="none" cap="none" strike="noStrike">
                <a:solidFill>
                  <a:srgbClr val="0000FF"/>
                </a:solidFill>
                <a:latin typeface="Libre Franklin"/>
                <a:ea typeface="Libre Franklin"/>
                <a:cs typeface="Libre Franklin"/>
                <a:sym typeface="Libre Franklin"/>
              </a:rPr>
              <a:t>: al comprador</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Otra manera de enfocarlo: </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1" i="0" lang="es-ES" sz="1600" u="none" cap="none" strike="noStrike">
                <a:solidFill>
                  <a:schemeClr val="dk1"/>
                </a:solidFill>
                <a:latin typeface="Libre Franklin"/>
                <a:ea typeface="Libre Franklin"/>
                <a:cs typeface="Libre Franklin"/>
                <a:sym typeface="Libre Franklin"/>
              </a:rPr>
              <a:t>el verbo ENTREGAR es transitivo</a:t>
            </a:r>
            <a:r>
              <a:rPr b="0" i="0" lang="es-ES" sz="1600" u="none" cap="none" strike="noStrike">
                <a:solidFill>
                  <a:schemeClr val="dk1"/>
                </a:solidFill>
                <a:latin typeface="Libre Franklin"/>
                <a:ea typeface="Libre Franklin"/>
                <a:cs typeface="Libre Franklin"/>
                <a:sym typeface="Libre Franklin"/>
              </a:rPr>
              <a:t> y, por tanto, exige (selecciona) un </a:t>
            </a:r>
            <a:r>
              <a:rPr b="1" i="0" lang="es-ES" sz="1600" u="none" cap="none" strike="noStrike">
                <a:solidFill>
                  <a:schemeClr val="dk1"/>
                </a:solidFill>
                <a:latin typeface="Libre Franklin"/>
                <a:ea typeface="Libre Franklin"/>
                <a:cs typeface="Libre Franklin"/>
                <a:sym typeface="Libre Franklin"/>
              </a:rPr>
              <a:t>CD</a:t>
            </a:r>
            <a:r>
              <a:rPr b="0" i="0" lang="es-ES" sz="1600" u="none" cap="none" strike="noStrike">
                <a:solidFill>
                  <a:schemeClr val="dk1"/>
                </a:solidFill>
                <a:latin typeface="Libre Franklin"/>
                <a:ea typeface="Libre Franklin"/>
                <a:cs typeface="Libre Franklin"/>
                <a:sym typeface="Libre Franklin"/>
              </a:rPr>
              <a:t> (que no aparece en “b”)</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5"/>
          <p:cNvSpPr txBox="1"/>
          <p:nvPr/>
        </p:nvSpPr>
        <p:spPr>
          <a:xfrm>
            <a:off x="1195522" y="681991"/>
            <a:ext cx="10148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LA DIFERENCIA LA MARCAN LAS COMAS: adjuntos oracionales vs. adjuntos verbales</a:t>
            </a:r>
            <a:endParaRPr b="0" i="0" sz="1400" u="none" cap="none" strike="noStrike">
              <a:solidFill>
                <a:srgbClr val="000000"/>
              </a:solidFill>
              <a:latin typeface="Arial"/>
              <a:ea typeface="Arial"/>
              <a:cs typeface="Arial"/>
              <a:sym typeface="Arial"/>
            </a:endParaRPr>
          </a:p>
        </p:txBody>
      </p:sp>
      <p:sp>
        <p:nvSpPr>
          <p:cNvPr id="186" name="Google Shape;186;p15"/>
          <p:cNvSpPr txBox="1"/>
          <p:nvPr/>
        </p:nvSpPr>
        <p:spPr>
          <a:xfrm>
            <a:off x="1371600" y="1155174"/>
            <a:ext cx="9234300" cy="2062500"/>
          </a:xfrm>
          <a:prstGeom prst="rect">
            <a:avLst/>
          </a:prstGeom>
          <a:noFill/>
          <a:ln>
            <a:noFill/>
          </a:ln>
        </p:spPr>
        <p:txBody>
          <a:bodyPr anchorCtr="0" anchor="t" bIns="45700" lIns="91425" spcFirstLastPara="1" rIns="91425" wrap="square" tIns="45700">
            <a:spAutoFit/>
          </a:bodyPr>
          <a:lstStyle/>
          <a:p>
            <a:pPr indent="-330200" lvl="0" marL="457200" marR="0" rtl="0" algn="just">
              <a:lnSpc>
                <a:spcPct val="100000"/>
              </a:lnSpc>
              <a:spcBef>
                <a:spcPts val="0"/>
              </a:spcBef>
              <a:spcAft>
                <a:spcPts val="0"/>
              </a:spcAft>
              <a:buClr>
                <a:schemeClr val="dk1"/>
              </a:buClr>
              <a:buSzPts val="1600"/>
              <a:buFont typeface="Libre Franklin"/>
              <a:buAutoNum type="alphaLcPeriod"/>
            </a:pPr>
            <a:r>
              <a:rPr b="0" i="0" lang="es-ES" sz="1600" u="none" cap="none" strike="noStrike">
                <a:solidFill>
                  <a:schemeClr val="dk1"/>
                </a:solidFill>
                <a:latin typeface="Libre Franklin"/>
                <a:ea typeface="Libre Franklin"/>
                <a:cs typeface="Libre Franklin"/>
                <a:sym typeface="Libre Franklin"/>
              </a:rPr>
              <a:t>Se curaron, </a:t>
            </a:r>
            <a:r>
              <a:rPr b="0" i="0" lang="es-ES" sz="1600" u="sng" cap="none" strike="noStrike">
                <a:solidFill>
                  <a:schemeClr val="dk1"/>
                </a:solidFill>
                <a:latin typeface="Libre Franklin"/>
                <a:ea typeface="Libre Franklin"/>
                <a:cs typeface="Libre Franklin"/>
                <a:sym typeface="Libre Franklin"/>
              </a:rPr>
              <a:t>naturalmente</a:t>
            </a:r>
            <a:endParaRPr b="0" i="0" sz="1600" u="sng" cap="none" strike="noStrike">
              <a:solidFill>
                <a:schemeClr val="dk1"/>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chemeClr val="dk1"/>
              </a:buClr>
              <a:buSzPts val="1600"/>
              <a:buFont typeface="Libre Franklin"/>
              <a:buAutoNum type="alphaLcPeriod"/>
            </a:pPr>
            <a:r>
              <a:rPr b="0" i="0" lang="es-ES" sz="1600" u="none" cap="none" strike="noStrike">
                <a:solidFill>
                  <a:schemeClr val="dk1"/>
                </a:solidFill>
                <a:latin typeface="Libre Franklin"/>
                <a:ea typeface="Libre Franklin"/>
                <a:cs typeface="Libre Franklin"/>
                <a:sym typeface="Libre Franklin"/>
              </a:rPr>
              <a:t>Se curaron </a:t>
            </a:r>
            <a:r>
              <a:rPr b="0" i="0" lang="es-ES" sz="1600" u="sng" cap="none" strike="noStrike">
                <a:solidFill>
                  <a:schemeClr val="dk1"/>
                </a:solidFill>
                <a:latin typeface="Libre Franklin"/>
                <a:ea typeface="Libre Franklin"/>
                <a:cs typeface="Libre Franklin"/>
                <a:sym typeface="Libre Franklin"/>
              </a:rPr>
              <a:t>naturalmente</a:t>
            </a:r>
            <a:endParaRPr b="0" i="0" sz="1600" u="sng" cap="none" strike="noStrike">
              <a:solidFill>
                <a:schemeClr val="dk1"/>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1" i="0" lang="es-ES" sz="1600" u="none" cap="none" strike="noStrike">
                <a:solidFill>
                  <a:schemeClr val="dk1"/>
                </a:solidFill>
                <a:latin typeface="Libre Franklin"/>
                <a:ea typeface="Libre Franklin"/>
                <a:cs typeface="Libre Franklin"/>
                <a:sym typeface="Libre Franklin"/>
              </a:rPr>
              <a:t>En la secuencia (a), “naturalmente” es un adjunto oracional: la interpretación es “Se curaron” (y el emisor crre que era algo esperable)</a:t>
            </a:r>
            <a:endParaRPr b="1"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1"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1" i="0" lang="es-ES" sz="1600" u="none" cap="none" strike="noStrike">
                <a:solidFill>
                  <a:schemeClr val="dk1"/>
                </a:solidFill>
                <a:latin typeface="Libre Franklin"/>
                <a:ea typeface="Libre Franklin"/>
                <a:cs typeface="Libre Franklin"/>
                <a:sym typeface="Libre Franklin"/>
              </a:rPr>
              <a:t>En la secuencia (b), “naturalmente” es un adjunto verbal, concretamente, un CC Modo: la interpretación es “Se curaron de manera natural”</a:t>
            </a:r>
            <a:endParaRPr b="0" i="0" sz="1600" u="none" cap="none" strike="noStrike">
              <a:solidFill>
                <a:srgbClr val="0000FF"/>
              </a:solidFill>
              <a:latin typeface="Libre Franklin"/>
              <a:ea typeface="Libre Franklin"/>
              <a:cs typeface="Libre Franklin"/>
              <a:sym typeface="Libre Franklin"/>
            </a:endParaRPr>
          </a:p>
        </p:txBody>
      </p:sp>
      <p:sp>
        <p:nvSpPr>
          <p:cNvPr id="187" name="Google Shape;187;p15"/>
          <p:cNvSpPr/>
          <p:nvPr/>
        </p:nvSpPr>
        <p:spPr>
          <a:xfrm>
            <a:off x="1384499" y="3395303"/>
            <a:ext cx="9208500" cy="2000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LA DIFERENCIA LA MARCAN LAS COMAS: vocativos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	</a:t>
            </a:r>
            <a:r>
              <a:rPr b="0" i="0" lang="es-ES" sz="1600" u="none" cap="none" strike="noStrike">
                <a:solidFill>
                  <a:schemeClr val="dk1"/>
                </a:solidFill>
                <a:latin typeface="Libre Franklin"/>
                <a:ea typeface="Libre Franklin"/>
                <a:cs typeface="Libre Franklin"/>
                <a:sym typeface="Libre Franklin"/>
              </a:rPr>
              <a:t>a) Fernández, dimite</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s-ES" sz="1600" u="none" cap="none" strike="noStrike">
                <a:solidFill>
                  <a:schemeClr val="dk1"/>
                </a:solidFill>
                <a:latin typeface="Libre Franklin"/>
                <a:ea typeface="Libre Franklin"/>
                <a:cs typeface="Libre Franklin"/>
                <a:sym typeface="Libre Franklin"/>
              </a:rPr>
              <a:t>	b) Fernández dimite</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p:txBody>
      </p:sp>
      <p:sp>
        <p:nvSpPr>
          <p:cNvPr id="188" name="Google Shape;188;p15"/>
          <p:cNvSpPr txBox="1"/>
          <p:nvPr/>
        </p:nvSpPr>
        <p:spPr>
          <a:xfrm>
            <a:off x="1384499" y="4612248"/>
            <a:ext cx="8989500" cy="1169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En la </a:t>
            </a:r>
            <a:r>
              <a:rPr b="1" i="0" lang="es-ES" sz="1400" u="none" cap="none" strike="noStrike">
                <a:solidFill>
                  <a:schemeClr val="dk1"/>
                </a:solidFill>
                <a:latin typeface="Libre Franklin"/>
                <a:ea typeface="Libre Franklin"/>
                <a:cs typeface="Libre Franklin"/>
                <a:sym typeface="Libre Franklin"/>
              </a:rPr>
              <a:t>primera secuncia </a:t>
            </a:r>
            <a:r>
              <a:rPr b="0" i="0" lang="es-ES" sz="1400" u="none" cap="none" strike="noStrike">
                <a:solidFill>
                  <a:schemeClr val="dk1"/>
                </a:solidFill>
                <a:latin typeface="Libre Franklin"/>
                <a:ea typeface="Libre Franklin"/>
                <a:cs typeface="Libre Franklin"/>
                <a:sym typeface="Libre Franklin"/>
              </a:rPr>
              <a:t>aparece un verbo en modo </a:t>
            </a:r>
            <a:r>
              <a:rPr b="1" i="0" lang="es-ES" sz="1400" u="none" cap="none" strike="noStrike">
                <a:solidFill>
                  <a:schemeClr val="dk1"/>
                </a:solidFill>
                <a:latin typeface="Libre Franklin"/>
                <a:ea typeface="Libre Franklin"/>
                <a:cs typeface="Libre Franklin"/>
                <a:sym typeface="Libre Franklin"/>
              </a:rPr>
              <a:t>imperativo</a:t>
            </a:r>
            <a:r>
              <a:rPr b="0" i="0" lang="es-ES" sz="1400" u="none" cap="none" strike="noStrike">
                <a:solidFill>
                  <a:schemeClr val="dk1"/>
                </a:solidFill>
                <a:latin typeface="Libre Franklin"/>
                <a:ea typeface="Libre Franklin"/>
                <a:cs typeface="Libre Franklin"/>
                <a:sym typeface="Libre Franklin"/>
              </a:rPr>
              <a:t> (</a:t>
            </a:r>
            <a:r>
              <a:rPr b="0" i="1" lang="es-ES" sz="1400" u="none" cap="none" strike="noStrike">
                <a:solidFill>
                  <a:schemeClr val="dk1"/>
                </a:solidFill>
                <a:latin typeface="Libre Franklin"/>
                <a:ea typeface="Libre Franklin"/>
                <a:cs typeface="Libre Franklin"/>
                <a:sym typeface="Libre Franklin"/>
              </a:rPr>
              <a:t>dimite</a:t>
            </a:r>
            <a:r>
              <a:rPr b="0" i="0" lang="es-ES" sz="1400" u="none" cap="none" strike="noStrike">
                <a:solidFill>
                  <a:schemeClr val="dk1"/>
                </a:solidFill>
                <a:latin typeface="Libre Franklin"/>
                <a:ea typeface="Libre Franklin"/>
                <a:cs typeface="Libre Franklin"/>
                <a:sym typeface="Libre Franklin"/>
              </a:rPr>
              <a:t>) y se le da una orden a </a:t>
            </a:r>
            <a:r>
              <a:rPr b="0" i="1" lang="es-ES" sz="1400" u="none" cap="none" strike="noStrike">
                <a:solidFill>
                  <a:schemeClr val="dk1"/>
                </a:solidFill>
                <a:latin typeface="Libre Franklin"/>
                <a:ea typeface="Libre Franklin"/>
                <a:cs typeface="Libre Franklin"/>
                <a:sym typeface="Libre Franklin"/>
              </a:rPr>
              <a:t>Fernández</a:t>
            </a:r>
            <a:r>
              <a:rPr b="0" i="0" lang="es-ES" sz="1400" u="none" cap="none" strike="noStrike">
                <a:solidFill>
                  <a:schemeClr val="dk1"/>
                </a:solidFill>
                <a:latin typeface="Libre Franklin"/>
                <a:ea typeface="Libre Franklin"/>
                <a:cs typeface="Libre Franklin"/>
                <a:sym typeface="Libre Franklin"/>
              </a:rPr>
              <a:t>, que aparece separado por una coma y es, por lo tanto, un </a:t>
            </a:r>
            <a:r>
              <a:rPr b="1" i="0" lang="es-ES" sz="1400" u="none" cap="none" strike="noStrike">
                <a:solidFill>
                  <a:schemeClr val="dk1"/>
                </a:solidFill>
                <a:latin typeface="Libre Franklin"/>
                <a:ea typeface="Libre Franklin"/>
                <a:cs typeface="Libre Franklin"/>
                <a:sym typeface="Libre Franklin"/>
              </a:rPr>
              <a:t>vocativo</a:t>
            </a:r>
            <a:r>
              <a:rPr b="0" i="0" lang="es-ES" sz="1400" u="none" cap="none" strike="noStrike">
                <a:solidFill>
                  <a:schemeClr val="dk1"/>
                </a:solidFill>
                <a:latin typeface="Libre Franklin"/>
                <a:ea typeface="Libre Franklin"/>
                <a:cs typeface="Libre Franklin"/>
                <a:sym typeface="Libre Franklin"/>
              </a:rPr>
              <a:t>.</a:t>
            </a:r>
            <a:endParaRPr b="0" i="0" sz="14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En la </a:t>
            </a:r>
            <a:r>
              <a:rPr b="1" i="0" lang="es-ES" sz="1400" u="none" cap="none" strike="noStrike">
                <a:solidFill>
                  <a:schemeClr val="dk1"/>
                </a:solidFill>
                <a:latin typeface="Libre Franklin"/>
                <a:ea typeface="Libre Franklin"/>
                <a:cs typeface="Libre Franklin"/>
                <a:sym typeface="Libre Franklin"/>
              </a:rPr>
              <a:t>segunda secuencia , </a:t>
            </a:r>
            <a:r>
              <a:rPr b="0" i="0" lang="es-ES" sz="1400" u="none" cap="none" strike="noStrike">
                <a:solidFill>
                  <a:schemeClr val="dk1"/>
                </a:solidFill>
                <a:latin typeface="Libre Franklin"/>
                <a:ea typeface="Libre Franklin"/>
                <a:cs typeface="Libre Franklin"/>
                <a:sym typeface="Libre Franklin"/>
              </a:rPr>
              <a:t>sin embargo, no aparece la coma y el significado es completamente diferente. Aquí </a:t>
            </a:r>
            <a:r>
              <a:rPr b="0" i="1" lang="es-ES" sz="1400" u="none" cap="none" strike="noStrike">
                <a:solidFill>
                  <a:schemeClr val="dk1"/>
                </a:solidFill>
                <a:latin typeface="Libre Franklin"/>
                <a:ea typeface="Libre Franklin"/>
                <a:cs typeface="Libre Franklin"/>
                <a:sym typeface="Libre Franklin"/>
              </a:rPr>
              <a:t>Fernández</a:t>
            </a:r>
            <a:r>
              <a:rPr b="0" i="0" lang="es-ES" sz="1400" u="none" cap="none" strike="noStrike">
                <a:solidFill>
                  <a:schemeClr val="dk1"/>
                </a:solidFill>
                <a:latin typeface="Libre Franklin"/>
                <a:ea typeface="Libre Franklin"/>
                <a:cs typeface="Libre Franklin"/>
                <a:sym typeface="Libre Franklin"/>
              </a:rPr>
              <a:t> es el </a:t>
            </a:r>
            <a:r>
              <a:rPr b="1" i="0" lang="es-ES" sz="1400" u="none" cap="none" strike="noStrike">
                <a:solidFill>
                  <a:schemeClr val="dk1"/>
                </a:solidFill>
                <a:latin typeface="Libre Franklin"/>
                <a:ea typeface="Libre Franklin"/>
                <a:cs typeface="Libre Franklin"/>
                <a:sym typeface="Libre Franklin"/>
              </a:rPr>
              <a:t>sujeto</a:t>
            </a:r>
            <a:r>
              <a:rPr b="0" i="0" lang="es-ES" sz="1400" u="none" cap="none" strike="noStrike">
                <a:solidFill>
                  <a:schemeClr val="dk1"/>
                </a:solidFill>
                <a:latin typeface="Libre Franklin"/>
                <a:ea typeface="Libre Franklin"/>
                <a:cs typeface="Libre Franklin"/>
                <a:sym typeface="Libre Franklin"/>
              </a:rPr>
              <a:t> del verbo </a:t>
            </a:r>
            <a:r>
              <a:rPr b="0" i="1" lang="es-ES" sz="1400" u="none" cap="none" strike="noStrike">
                <a:solidFill>
                  <a:schemeClr val="dk1"/>
                </a:solidFill>
                <a:latin typeface="Libre Franklin"/>
                <a:ea typeface="Libre Franklin"/>
                <a:cs typeface="Libre Franklin"/>
                <a:sym typeface="Libre Franklin"/>
              </a:rPr>
              <a:t>dimite</a:t>
            </a:r>
            <a:r>
              <a:rPr b="0" i="0" lang="es-ES" sz="1400" u="none" cap="none" strike="noStrike">
                <a:solidFill>
                  <a:schemeClr val="dk1"/>
                </a:solidFill>
                <a:latin typeface="Libre Franklin"/>
                <a:ea typeface="Libre Franklin"/>
                <a:cs typeface="Libre Franklin"/>
                <a:sym typeface="Libre Franklin"/>
              </a:rPr>
              <a:t> que está en 3ª persona del singular del </a:t>
            </a:r>
            <a:r>
              <a:rPr b="1" i="0" lang="es-ES" sz="1400" u="none" cap="none" strike="noStrike">
                <a:solidFill>
                  <a:schemeClr val="dk1"/>
                </a:solidFill>
                <a:latin typeface="Libre Franklin"/>
                <a:ea typeface="Libre Franklin"/>
                <a:cs typeface="Libre Franklin"/>
                <a:sym typeface="Libre Franklin"/>
              </a:rPr>
              <a:t>presente de indicativo</a:t>
            </a:r>
            <a:r>
              <a:rPr b="0" i="0" lang="es-ES" sz="1400" u="none" cap="none" strike="noStrike">
                <a:solidFill>
                  <a:schemeClr val="dk1"/>
                </a:solidFill>
                <a:latin typeface="Libre Franklin"/>
                <a:ea typeface="Libre Franklin"/>
                <a:cs typeface="Libre Franklin"/>
                <a:sym typeface="Libre Franklin"/>
              </a:rPr>
              <a:t>. </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6"/>
          <p:cNvSpPr txBox="1"/>
          <p:nvPr/>
        </p:nvSpPr>
        <p:spPr>
          <a:xfrm>
            <a:off x="1278049" y="1127493"/>
            <a:ext cx="9363000" cy="837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rgbClr val="000000"/>
              </a:buClr>
              <a:buSzPts val="1400"/>
              <a:buFont typeface="Arial"/>
              <a:buNone/>
            </a:pPr>
            <a:r>
              <a:rPr b="0" i="0" lang="es-ES" sz="1600" u="none" cap="none" strike="noStrike">
                <a:solidFill>
                  <a:schemeClr val="dk1"/>
                </a:solidFill>
                <a:latin typeface="Libre Franklin"/>
                <a:ea typeface="Libre Franklin"/>
                <a:cs typeface="Libre Franklin"/>
                <a:sym typeface="Libre Franklin"/>
              </a:rPr>
              <a:t>	a) Tiré las flores que estaban un poco mustias.</a:t>
            </a:r>
            <a:endParaRPr b="0" i="0" sz="16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0" i="0" lang="es-ES" sz="1600" u="none" cap="none" strike="noStrike">
                <a:solidFill>
                  <a:schemeClr val="dk1"/>
                </a:solidFill>
                <a:latin typeface="Libre Franklin"/>
                <a:ea typeface="Libre Franklin"/>
                <a:cs typeface="Libre Franklin"/>
                <a:sym typeface="Libre Franklin"/>
              </a:rPr>
              <a:t>	b) Tiré las flores, que estaban un poco mustias</a:t>
            </a:r>
            <a:endParaRPr b="0" i="0" sz="1600" u="none" cap="none" strike="noStrike">
              <a:solidFill>
                <a:srgbClr val="000000"/>
              </a:solidFill>
              <a:latin typeface="Arial"/>
              <a:ea typeface="Arial"/>
              <a:cs typeface="Arial"/>
              <a:sym typeface="Arial"/>
            </a:endParaRPr>
          </a:p>
        </p:txBody>
      </p:sp>
      <p:sp>
        <p:nvSpPr>
          <p:cNvPr id="194" name="Google Shape;194;p16"/>
          <p:cNvSpPr txBox="1"/>
          <p:nvPr/>
        </p:nvSpPr>
        <p:spPr>
          <a:xfrm>
            <a:off x="1342392" y="2179294"/>
            <a:ext cx="9234300" cy="2031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a:t>
            </a:r>
            <a:r>
              <a:rPr b="1" i="0" lang="es-ES" sz="1400" u="none" cap="none" strike="noStrike">
                <a:solidFill>
                  <a:srgbClr val="0000FF"/>
                </a:solidFill>
                <a:latin typeface="Libre Franklin"/>
                <a:ea typeface="Libre Franklin"/>
                <a:cs typeface="Libre Franklin"/>
                <a:sym typeface="Libre Franklin"/>
              </a:rPr>
              <a:t>ambas secuencias </a:t>
            </a:r>
            <a:r>
              <a:rPr b="0" i="0" lang="es-ES" sz="1400" u="none" cap="none" strike="noStrike">
                <a:solidFill>
                  <a:srgbClr val="0000FF"/>
                </a:solidFill>
                <a:latin typeface="Libre Franklin"/>
                <a:ea typeface="Libre Franklin"/>
                <a:cs typeface="Libre Franklin"/>
                <a:sym typeface="Libre Franklin"/>
              </a:rPr>
              <a:t>aparece una </a:t>
            </a:r>
            <a:r>
              <a:rPr b="1" i="0" lang="es-ES" sz="1400" u="none" cap="none" strike="noStrike">
                <a:solidFill>
                  <a:srgbClr val="0000FF"/>
                </a:solidFill>
                <a:latin typeface="Libre Franklin"/>
                <a:ea typeface="Libre Franklin"/>
                <a:cs typeface="Libre Franklin"/>
                <a:sym typeface="Libre Franklin"/>
              </a:rPr>
              <a:t>or. subordinada relativa</a:t>
            </a:r>
            <a:r>
              <a:rPr b="0" i="0" lang="es-ES" sz="1400" u="none" cap="none" strike="noStrike">
                <a:solidFill>
                  <a:srgbClr val="0000FF"/>
                </a:solidFill>
                <a:latin typeface="Libre Franklin"/>
                <a:ea typeface="Libre Franklin"/>
                <a:cs typeface="Libre Franklin"/>
                <a:sym typeface="Libre Franklin"/>
              </a:rPr>
              <a:t> con </a:t>
            </a:r>
            <a:r>
              <a:rPr b="1" i="0" lang="es-ES" sz="1400" u="none" cap="none" strike="noStrike">
                <a:solidFill>
                  <a:srgbClr val="0000FF"/>
                </a:solidFill>
                <a:latin typeface="Libre Franklin"/>
                <a:ea typeface="Libre Franklin"/>
                <a:cs typeface="Libre Franklin"/>
                <a:sym typeface="Libre Franklin"/>
              </a:rPr>
              <a:t>antecedente</a:t>
            </a:r>
            <a:r>
              <a:rPr b="0" i="0" lang="es-ES" sz="1400" u="none" cap="none" strike="noStrike">
                <a:solidFill>
                  <a:srgbClr val="0000FF"/>
                </a:solidFill>
                <a:latin typeface="Libre Franklin"/>
                <a:ea typeface="Libre Franklin"/>
                <a:cs typeface="Libre Franklin"/>
                <a:sym typeface="Libre Franklin"/>
              </a:rPr>
              <a:t> </a:t>
            </a:r>
            <a:r>
              <a:rPr b="1" i="0" lang="es-ES" sz="1400" u="none" cap="none" strike="noStrike">
                <a:solidFill>
                  <a:srgbClr val="0000FF"/>
                </a:solidFill>
                <a:latin typeface="Libre Franklin"/>
                <a:ea typeface="Libre Franklin"/>
                <a:cs typeface="Libre Franklin"/>
                <a:sym typeface="Libre Franklin"/>
              </a:rPr>
              <a:t>explícito</a:t>
            </a:r>
            <a:r>
              <a:rPr b="0" i="0" lang="es-ES" sz="1400" u="none" cap="none" strike="noStrike">
                <a:solidFill>
                  <a:srgbClr val="0000FF"/>
                </a:solidFill>
                <a:latin typeface="Libre Franklin"/>
                <a:ea typeface="Libre Franklin"/>
                <a:cs typeface="Libre Franklin"/>
                <a:sym typeface="Libre Franklin"/>
              </a:rPr>
              <a:t> (</a:t>
            </a:r>
            <a:r>
              <a:rPr b="0" i="1" lang="es-ES" sz="1400" u="none" cap="none" strike="noStrike">
                <a:solidFill>
                  <a:srgbClr val="0000FF"/>
                </a:solidFill>
                <a:latin typeface="Libre Franklin"/>
                <a:ea typeface="Libre Franklin"/>
                <a:cs typeface="Libre Franklin"/>
                <a:sym typeface="Libre Franklin"/>
              </a:rPr>
              <a:t>las flores</a:t>
            </a:r>
            <a:r>
              <a:rPr b="0" i="0" lang="es-ES" sz="1400" u="none" cap="none" strike="noStrike">
                <a:solidFill>
                  <a:srgbClr val="0000FF"/>
                </a:solidFill>
                <a:latin typeface="Libre Franklin"/>
                <a:ea typeface="Libre Franklin"/>
                <a:cs typeface="Libre Franklin"/>
                <a:sym typeface="Libre Franklin"/>
              </a:rPr>
              <a:t>). Ambas están introducidas por el </a:t>
            </a:r>
            <a:r>
              <a:rPr b="1" i="0" lang="es-ES" sz="1400" u="none" cap="none" strike="noStrike">
                <a:solidFill>
                  <a:srgbClr val="0000FF"/>
                </a:solidFill>
                <a:latin typeface="Libre Franklin"/>
                <a:ea typeface="Libre Franklin"/>
                <a:cs typeface="Libre Franklin"/>
                <a:sym typeface="Libre Franklin"/>
              </a:rPr>
              <a:t>pronombre relativo </a:t>
            </a:r>
            <a:r>
              <a:rPr b="1" i="1" lang="es-ES" sz="1400" u="none" cap="none" strike="noStrike">
                <a:solidFill>
                  <a:srgbClr val="0000FF"/>
                </a:solidFill>
                <a:latin typeface="Libre Franklin"/>
                <a:ea typeface="Libre Franklin"/>
                <a:cs typeface="Libre Franklin"/>
                <a:sym typeface="Libre Franklin"/>
              </a:rPr>
              <a:t>QUE</a:t>
            </a:r>
            <a:r>
              <a:rPr b="0" i="1" lang="es-ES" sz="1400" u="none" cap="none" strike="noStrike">
                <a:solidFill>
                  <a:srgbClr val="0000FF"/>
                </a:solidFill>
                <a:latin typeface="Libre Franklin"/>
                <a:ea typeface="Libre Franklin"/>
                <a:cs typeface="Libre Franklin"/>
                <a:sym typeface="Libre Franklin"/>
              </a:rPr>
              <a:t>.</a:t>
            </a:r>
            <a:endParaRPr b="0" i="1"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La </a:t>
            </a:r>
            <a:r>
              <a:rPr b="1" i="0" lang="es-ES" sz="1400" u="none" cap="none" strike="noStrike">
                <a:solidFill>
                  <a:srgbClr val="0000FF"/>
                </a:solidFill>
                <a:latin typeface="Libre Franklin"/>
                <a:ea typeface="Libre Franklin"/>
                <a:cs typeface="Libre Franklin"/>
                <a:sym typeface="Libre Franklin"/>
              </a:rPr>
              <a:t>diferencia</a:t>
            </a:r>
            <a:r>
              <a:rPr b="0" i="0" lang="es-ES" sz="1400" u="none" cap="none" strike="noStrike">
                <a:solidFill>
                  <a:srgbClr val="0000FF"/>
                </a:solidFill>
                <a:latin typeface="Libre Franklin"/>
                <a:ea typeface="Libre Franklin"/>
                <a:cs typeface="Libre Franklin"/>
                <a:sym typeface="Libre Franklin"/>
              </a:rPr>
              <a:t> entre ellas la marca la presencia de la coma. La </a:t>
            </a:r>
            <a:r>
              <a:rPr b="1" i="0" lang="es-ES" sz="1400" u="none" cap="none" strike="noStrike">
                <a:solidFill>
                  <a:srgbClr val="0000FF"/>
                </a:solidFill>
                <a:latin typeface="Libre Franklin"/>
                <a:ea typeface="Libre Franklin"/>
                <a:cs typeface="Libre Franklin"/>
                <a:sym typeface="Libre Franklin"/>
              </a:rPr>
              <a:t>primera</a:t>
            </a:r>
            <a:r>
              <a:rPr b="0" i="0" lang="es-ES" sz="1400" u="none" cap="none" strike="noStrike">
                <a:solidFill>
                  <a:srgbClr val="0000FF"/>
                </a:solidFill>
                <a:latin typeface="Libre Franklin"/>
                <a:ea typeface="Libre Franklin"/>
                <a:cs typeface="Libre Franklin"/>
                <a:sym typeface="Libre Franklin"/>
              </a:rPr>
              <a:t> es una oración </a:t>
            </a:r>
            <a:r>
              <a:rPr b="1" i="0" lang="es-ES" sz="1400" u="none" cap="none" strike="noStrike">
                <a:solidFill>
                  <a:srgbClr val="0000FF"/>
                </a:solidFill>
                <a:latin typeface="Libre Franklin"/>
                <a:ea typeface="Libre Franklin"/>
                <a:cs typeface="Libre Franklin"/>
                <a:sym typeface="Libre Franklin"/>
              </a:rPr>
              <a:t>especificativa</a:t>
            </a:r>
            <a:r>
              <a:rPr b="0" i="0" lang="es-ES" sz="1400" u="none" cap="none" strike="noStrike">
                <a:solidFill>
                  <a:srgbClr val="0000FF"/>
                </a:solidFill>
                <a:latin typeface="Libre Franklin"/>
                <a:ea typeface="Libre Franklin"/>
                <a:cs typeface="Libre Franklin"/>
                <a:sym typeface="Libre Franklin"/>
              </a:rPr>
              <a:t>, en la cual se concreta </a:t>
            </a:r>
            <a:r>
              <a:rPr b="0" i="1" lang="es-ES" sz="1400" u="none" cap="none" strike="noStrike">
                <a:solidFill>
                  <a:srgbClr val="0000FF"/>
                </a:solidFill>
                <a:latin typeface="Libre Franklin"/>
                <a:ea typeface="Libre Franklin"/>
                <a:cs typeface="Libre Franklin"/>
                <a:sym typeface="Libre Franklin"/>
              </a:rPr>
              <a:t>qué flores tiré</a:t>
            </a:r>
            <a:r>
              <a:rPr b="0" i="0" lang="es-ES" sz="1400" u="none" cap="none" strike="noStrike">
                <a:solidFill>
                  <a:srgbClr val="0000FF"/>
                </a:solidFill>
                <a:latin typeface="Libre Franklin"/>
                <a:ea typeface="Libre Franklin"/>
                <a:cs typeface="Libre Franklin"/>
                <a:sym typeface="Libre Franklin"/>
              </a:rPr>
              <a:t>: SOLO LAS QUE ESTABAN MUSTIAS.</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La </a:t>
            </a:r>
            <a:r>
              <a:rPr b="1" i="0" lang="es-ES" sz="1400" u="none" cap="none" strike="noStrike">
                <a:solidFill>
                  <a:srgbClr val="0000FF"/>
                </a:solidFill>
                <a:latin typeface="Libre Franklin"/>
                <a:ea typeface="Libre Franklin"/>
                <a:cs typeface="Libre Franklin"/>
                <a:sym typeface="Libre Franklin"/>
              </a:rPr>
              <a:t>segunda</a:t>
            </a:r>
            <a:r>
              <a:rPr b="0" i="0" lang="es-ES" sz="1400" u="none" cap="none" strike="noStrike">
                <a:solidFill>
                  <a:srgbClr val="0000FF"/>
                </a:solidFill>
                <a:latin typeface="Libre Franklin"/>
                <a:ea typeface="Libre Franklin"/>
                <a:cs typeface="Libre Franklin"/>
                <a:sym typeface="Libre Franklin"/>
              </a:rPr>
              <a:t> es </a:t>
            </a:r>
            <a:r>
              <a:rPr b="1" i="0" lang="es-ES" sz="1400" u="none" cap="none" strike="noStrike">
                <a:solidFill>
                  <a:srgbClr val="0000FF"/>
                </a:solidFill>
                <a:latin typeface="Libre Franklin"/>
                <a:ea typeface="Libre Franklin"/>
                <a:cs typeface="Libre Franklin"/>
                <a:sym typeface="Libre Franklin"/>
              </a:rPr>
              <a:t>explicativa</a:t>
            </a:r>
            <a:r>
              <a:rPr b="0" i="0" lang="es-ES" sz="1400" u="none" cap="none" strike="noStrike">
                <a:solidFill>
                  <a:srgbClr val="0000FF"/>
                </a:solidFill>
                <a:latin typeface="Libre Franklin"/>
                <a:ea typeface="Libre Franklin"/>
                <a:cs typeface="Libre Franklin"/>
                <a:sym typeface="Libre Franklin"/>
              </a:rPr>
              <a:t>, por eso va entre coma y punto, y es una simple aclaración sobre </a:t>
            </a:r>
            <a:r>
              <a:rPr b="0" i="1" lang="es-ES" sz="1400" u="none" cap="none" strike="noStrike">
                <a:solidFill>
                  <a:srgbClr val="0000FF"/>
                </a:solidFill>
                <a:latin typeface="Libre Franklin"/>
                <a:ea typeface="Libre Franklin"/>
                <a:cs typeface="Libre Franklin"/>
                <a:sym typeface="Libre Franklin"/>
              </a:rPr>
              <a:t>las flores que tiré</a:t>
            </a:r>
            <a:r>
              <a:rPr b="0" i="0" lang="es-ES" sz="1400" u="none" cap="none" strike="noStrike">
                <a:solidFill>
                  <a:srgbClr val="0000FF"/>
                </a:solidFill>
                <a:latin typeface="Libre Franklin"/>
                <a:ea typeface="Libre Franklin"/>
                <a:cs typeface="Libre Franklin"/>
                <a:sym typeface="Libre Franklin"/>
              </a:rPr>
              <a:t>: TODAS LAS FLORES. </a:t>
            </a:r>
            <a:endParaRPr b="0" i="0" sz="1400" u="none" cap="none" strike="noStrike">
              <a:solidFill>
                <a:srgbClr val="0000FF"/>
              </a:solidFill>
              <a:latin typeface="Arial"/>
              <a:ea typeface="Arial"/>
              <a:cs typeface="Arial"/>
              <a:sym typeface="Arial"/>
            </a:endParaRPr>
          </a:p>
        </p:txBody>
      </p:sp>
      <p:sp>
        <p:nvSpPr>
          <p:cNvPr id="195" name="Google Shape;195;p16"/>
          <p:cNvSpPr txBox="1"/>
          <p:nvPr/>
        </p:nvSpPr>
        <p:spPr>
          <a:xfrm>
            <a:off x="1195522" y="758191"/>
            <a:ext cx="10148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LA DIFERENCIA LA MARCAN LAS COMAS: relativas especificativas y explicativas</a:t>
            </a:r>
            <a:endParaRPr b="0" i="0" sz="1400" u="none" cap="none" strike="noStrike">
              <a:solidFill>
                <a:srgbClr val="000000"/>
              </a:solidFill>
              <a:latin typeface="Arial"/>
              <a:ea typeface="Arial"/>
              <a:cs typeface="Arial"/>
              <a:sym typeface="Arial"/>
            </a:endParaRPr>
          </a:p>
        </p:txBody>
      </p:sp>
      <p:sp>
        <p:nvSpPr>
          <p:cNvPr id="196" name="Google Shape;196;p16"/>
          <p:cNvSpPr txBox="1"/>
          <p:nvPr/>
        </p:nvSpPr>
        <p:spPr>
          <a:xfrm>
            <a:off x="1485900" y="4279900"/>
            <a:ext cx="9008100" cy="8850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1" i="0" lang="es-ES" sz="1300" u="none" cap="none" strike="noStrike">
                <a:solidFill>
                  <a:schemeClr val="dk1"/>
                </a:solidFill>
                <a:latin typeface="Libre Franklin"/>
                <a:ea typeface="Libre Franklin"/>
                <a:cs typeface="Libre Franklin"/>
                <a:sym typeface="Libre Franklin"/>
              </a:rPr>
              <a:t>OTRO EJ. HECHO EN CLASE:  </a:t>
            </a:r>
            <a:endParaRPr b="1" i="0" sz="1300" u="none" cap="none" strike="noStrike">
              <a:solidFill>
                <a:schemeClr val="dk1"/>
              </a:solidFill>
              <a:latin typeface="Libre Franklin"/>
              <a:ea typeface="Libre Franklin"/>
              <a:cs typeface="Libre Franklin"/>
              <a:sym typeface="Libre Franklin"/>
            </a:endParaRPr>
          </a:p>
          <a:p>
            <a:pPr indent="-311150" lvl="0" marL="457200" marR="0" rtl="0" algn="just">
              <a:lnSpc>
                <a:spcPct val="150000"/>
              </a:lnSpc>
              <a:spcBef>
                <a:spcPts val="0"/>
              </a:spcBef>
              <a:spcAft>
                <a:spcPts val="0"/>
              </a:spcAft>
              <a:buClr>
                <a:schemeClr val="dk1"/>
              </a:buClr>
              <a:buSzPts val="1300"/>
              <a:buFont typeface="Libre Franklin"/>
              <a:buAutoNum type="alphaLcPeriod"/>
            </a:pPr>
            <a:r>
              <a:rPr b="0" i="0" lang="es-ES" sz="1300" u="none" cap="none" strike="noStrike">
                <a:solidFill>
                  <a:schemeClr val="dk1"/>
                </a:solidFill>
                <a:latin typeface="Libre Franklin"/>
                <a:ea typeface="Libre Franklin"/>
                <a:cs typeface="Libre Franklin"/>
                <a:sym typeface="Libre Franklin"/>
              </a:rPr>
              <a:t>Los alumnos que aprobaron fueron de viaje. ESPECIFICATIVA (solo fueron los que aprobaron)</a:t>
            </a:r>
            <a:endParaRPr b="0" i="0" sz="1300" u="none" cap="none" strike="noStrike">
              <a:solidFill>
                <a:schemeClr val="dk1"/>
              </a:solidFill>
              <a:latin typeface="Libre Franklin"/>
              <a:ea typeface="Libre Franklin"/>
              <a:cs typeface="Libre Franklin"/>
              <a:sym typeface="Libre Franklin"/>
            </a:endParaRPr>
          </a:p>
          <a:p>
            <a:pPr indent="-311150" lvl="0" marL="457200" marR="0" rtl="0" algn="just">
              <a:lnSpc>
                <a:spcPct val="150000"/>
              </a:lnSpc>
              <a:spcBef>
                <a:spcPts val="0"/>
              </a:spcBef>
              <a:spcAft>
                <a:spcPts val="0"/>
              </a:spcAft>
              <a:buClr>
                <a:schemeClr val="dk1"/>
              </a:buClr>
              <a:buSzPts val="1300"/>
              <a:buFont typeface="Libre Franklin"/>
              <a:buAutoNum type="alphaLcPeriod"/>
            </a:pPr>
            <a:r>
              <a:rPr b="0" i="0" lang="es-ES" sz="1300" u="none" cap="none" strike="noStrike">
                <a:solidFill>
                  <a:schemeClr val="dk1"/>
                </a:solidFill>
                <a:latin typeface="Libre Franklin"/>
                <a:ea typeface="Libre Franklin"/>
                <a:cs typeface="Libre Franklin"/>
                <a:sym typeface="Libre Franklin"/>
              </a:rPr>
              <a:t>Los alumnos, que aprobaron, fueron de viaje. EXPLICATIVA (fueron todos)</a:t>
            </a:r>
            <a:endParaRPr b="0" i="0" sz="1300" u="none" cap="none" strike="noStrike">
              <a:solidFill>
                <a:schemeClr val="dk1"/>
              </a:solidFill>
              <a:latin typeface="Libre Franklin"/>
              <a:ea typeface="Libre Franklin"/>
              <a:cs typeface="Libre Franklin"/>
              <a:sym typeface="Libre Franklin"/>
            </a:endParaRPr>
          </a:p>
        </p:txBody>
      </p:sp>
      <p:sp>
        <p:nvSpPr>
          <p:cNvPr id="197" name="Google Shape;197;p16"/>
          <p:cNvSpPr txBox="1"/>
          <p:nvPr/>
        </p:nvSpPr>
        <p:spPr>
          <a:xfrm>
            <a:off x="1371600" y="5233600"/>
            <a:ext cx="96012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s-ES" sz="1400" u="none" cap="none" strike="noStrike">
                <a:solidFill>
                  <a:srgbClr val="C00000"/>
                </a:solidFill>
                <a:highlight>
                  <a:srgbClr val="FFFF00"/>
                </a:highlight>
                <a:latin typeface="Libre Franklin"/>
                <a:ea typeface="Libre Franklin"/>
                <a:cs typeface="Libre Franklin"/>
                <a:sym typeface="Libre Franklin"/>
              </a:rPr>
              <a:t>OJO</a:t>
            </a:r>
            <a:r>
              <a:rPr b="1" i="0" lang="es-ES" sz="1400" u="none" cap="none" strike="noStrike">
                <a:solidFill>
                  <a:srgbClr val="C00000"/>
                </a:solidFill>
                <a:latin typeface="Libre Franklin"/>
                <a:ea typeface="Libre Franklin"/>
                <a:cs typeface="Libre Franklin"/>
                <a:sym typeface="Libre Franklin"/>
              </a:rPr>
              <a:t>: en la lista de términos gramaticales yo no pondría “comas” (no lo necesitáis es este caso; sí en la explicación)</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g2dbb5895fc6_0_14"/>
          <p:cNvSpPr txBox="1"/>
          <p:nvPr/>
        </p:nvSpPr>
        <p:spPr>
          <a:xfrm>
            <a:off x="1278049" y="546093"/>
            <a:ext cx="9363000" cy="1120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rgbClr val="000000"/>
              </a:buClr>
              <a:buSzPts val="1400"/>
              <a:buFont typeface="Arial"/>
              <a:buNone/>
            </a:pPr>
            <a:r>
              <a:rPr b="0" i="0" lang="es-ES" sz="1600" u="none" cap="none" strike="noStrike">
                <a:solidFill>
                  <a:schemeClr val="dk1"/>
                </a:solidFill>
                <a:latin typeface="Libre Franklin"/>
                <a:ea typeface="Libre Franklin"/>
                <a:cs typeface="Libre Franklin"/>
                <a:sym typeface="Libre Franklin"/>
              </a:rPr>
              <a:t>	a) Andrés, que es filólogo, sabrá responder a esto.</a:t>
            </a:r>
            <a:endParaRPr b="0" i="0" sz="16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0" i="0" lang="es-ES" sz="1600" u="none" cap="none" strike="noStrike">
                <a:solidFill>
                  <a:schemeClr val="dk1"/>
                </a:solidFill>
                <a:latin typeface="Libre Franklin"/>
                <a:ea typeface="Libre Franklin"/>
                <a:cs typeface="Libre Franklin"/>
                <a:sym typeface="Libre Franklin"/>
              </a:rPr>
              <a:t>	b) Andrés que es filólogo sabrá responder a esto.</a:t>
            </a:r>
            <a:endParaRPr b="0" i="0" sz="16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0" i="0" sz="1600" u="none" cap="none" strike="noStrike">
              <a:solidFill>
                <a:schemeClr val="dk1"/>
              </a:solidFill>
              <a:latin typeface="Libre Franklin"/>
              <a:ea typeface="Libre Franklin"/>
              <a:cs typeface="Libre Franklin"/>
              <a:sym typeface="Libre Franklin"/>
            </a:endParaRPr>
          </a:p>
        </p:txBody>
      </p:sp>
      <p:sp>
        <p:nvSpPr>
          <p:cNvPr id="203" name="Google Shape;203;g2dbb5895fc6_0_14"/>
          <p:cNvSpPr txBox="1"/>
          <p:nvPr/>
        </p:nvSpPr>
        <p:spPr>
          <a:xfrm>
            <a:off x="1342392" y="1607794"/>
            <a:ext cx="9234300" cy="25674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1" i="0" lang="es-ES" sz="1600" u="none" cap="none" strike="noStrike">
                <a:solidFill>
                  <a:srgbClr val="0000FF"/>
                </a:solidFill>
                <a:latin typeface="Libre Franklin"/>
                <a:ea typeface="Libre Franklin"/>
                <a:cs typeface="Libre Franklin"/>
                <a:sym typeface="Libre Franklin"/>
              </a:rPr>
              <a:t>La secuencia B es agramatical :</a:t>
            </a:r>
            <a:endParaRPr b="1"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1" i="0" sz="1400" u="none" cap="none" strike="noStrike">
              <a:solidFill>
                <a:srgbClr val="0000FF"/>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chemeClr val="dk1"/>
              </a:buClr>
              <a:buSzPts val="1400"/>
              <a:buFont typeface="Arial"/>
              <a:buNone/>
            </a:pPr>
            <a:r>
              <a:rPr b="0" i="0" lang="es-ES" sz="1600" u="none" cap="none" strike="noStrike">
                <a:solidFill>
                  <a:schemeClr val="dk1"/>
                </a:solidFill>
                <a:latin typeface="Libre Franklin"/>
                <a:ea typeface="Libre Franklin"/>
                <a:cs typeface="Libre Franklin"/>
                <a:sym typeface="Libre Franklin"/>
              </a:rPr>
              <a:t>*Andrés que es filólogo sabrá responder a esto.</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chemeClr val="dk1"/>
              </a:buClr>
              <a:buSzPts val="14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rPr b="1" i="0" lang="es-ES" sz="1600" u="none" cap="none" strike="noStrike">
                <a:solidFill>
                  <a:srgbClr val="0000FF"/>
                </a:solidFill>
                <a:latin typeface="Libre Franklin"/>
                <a:ea typeface="Libre Franklin"/>
                <a:cs typeface="Libre Franklin"/>
                <a:sym typeface="Libre Franklin"/>
              </a:rPr>
              <a:t>La subordinada de relativo en este caso</a:t>
            </a:r>
            <a:r>
              <a:rPr b="1" i="0" lang="es-ES" sz="1600" u="sng" cap="none" strike="noStrike">
                <a:solidFill>
                  <a:srgbClr val="0000FF"/>
                </a:solidFill>
                <a:latin typeface="Libre Franklin"/>
                <a:ea typeface="Libre Franklin"/>
                <a:cs typeface="Libre Franklin"/>
                <a:sym typeface="Libre Franklin"/>
              </a:rPr>
              <a:t> ha de ser explicativa </a:t>
            </a:r>
            <a:r>
              <a:rPr b="1" i="0" lang="es-ES" sz="1600" u="none" cap="none" strike="noStrike">
                <a:solidFill>
                  <a:srgbClr val="0000FF"/>
                </a:solidFill>
                <a:latin typeface="Libre Franklin"/>
                <a:ea typeface="Libre Franklin"/>
                <a:cs typeface="Libre Franklin"/>
                <a:sym typeface="Libre Franklin"/>
              </a:rPr>
              <a:t>(e ir entre comas) porque el N propio (ANDRÉS indica ub sustantivo determinado y único. </a:t>
            </a:r>
            <a:r>
              <a:rPr b="1" i="0" lang="es-ES" sz="1600" u="sng" cap="none" strike="noStrike">
                <a:solidFill>
                  <a:srgbClr val="0000FF"/>
                </a:solidFill>
                <a:latin typeface="Libre Franklin"/>
                <a:ea typeface="Libre Franklin"/>
                <a:cs typeface="Libre Franklin"/>
                <a:sym typeface="Libre Franklin"/>
              </a:rPr>
              <a:t>No puede ser ESPECIFICATIVA</a:t>
            </a:r>
            <a:r>
              <a:rPr b="1" i="0" lang="es-ES" sz="1600" u="none" cap="none" strike="noStrike">
                <a:solidFill>
                  <a:srgbClr val="0000FF"/>
                </a:solidFill>
                <a:latin typeface="Libre Franklin"/>
                <a:ea typeface="Libre Franklin"/>
                <a:cs typeface="Libre Franklin"/>
                <a:sym typeface="Libre Franklin"/>
              </a:rPr>
              <a:t> porque no se está hablando de un subgrupo dentro de un grupo. Ejemplo:</a:t>
            </a:r>
            <a:endParaRPr b="1"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t/>
            </a:r>
            <a:endParaRPr b="1"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rPr b="0" i="0" lang="es-ES" sz="1600" u="none" cap="none" strike="noStrike">
                <a:solidFill>
                  <a:srgbClr val="000000"/>
                </a:solidFill>
                <a:latin typeface="Libre Franklin"/>
                <a:ea typeface="Libre Franklin"/>
                <a:cs typeface="Libre Franklin"/>
                <a:sym typeface="Libre Franklin"/>
              </a:rPr>
              <a:t>Los participantes que sean filólogos sabrán responder a esto. </a:t>
            </a:r>
            <a:endParaRPr b="0" i="0" sz="1600" u="none" cap="none" strike="noStrike">
              <a:solidFill>
                <a:srgbClr val="000000"/>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1" i="0" sz="1400" u="none" cap="none" strike="noStrike">
              <a:solidFill>
                <a:srgbClr val="0000FF"/>
              </a:solidFill>
              <a:latin typeface="Libre Franklin"/>
              <a:ea typeface="Libre Franklin"/>
              <a:cs typeface="Libre Franklin"/>
              <a:sym typeface="Libre Franklin"/>
            </a:endParaRPr>
          </a:p>
        </p:txBody>
      </p:sp>
      <p:sp>
        <p:nvSpPr>
          <p:cNvPr id="204" name="Google Shape;204;g2dbb5895fc6_0_14"/>
          <p:cNvSpPr txBox="1"/>
          <p:nvPr/>
        </p:nvSpPr>
        <p:spPr>
          <a:xfrm>
            <a:off x="1278047" y="412241"/>
            <a:ext cx="10148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RELATIVAS ESPECIFICATIVAS Y EXPLICATIVAS (nivel experto ;-)</a:t>
            </a:r>
            <a:endParaRPr b="0" i="0" sz="1400" u="none" cap="none" strike="noStrike">
              <a:solidFill>
                <a:srgbClr val="000000"/>
              </a:solidFill>
              <a:latin typeface="Arial"/>
              <a:ea typeface="Arial"/>
              <a:cs typeface="Arial"/>
              <a:sym typeface="Arial"/>
            </a:endParaRPr>
          </a:p>
        </p:txBody>
      </p:sp>
      <p:sp>
        <p:nvSpPr>
          <p:cNvPr id="205" name="Google Shape;205;g2dbb5895fc6_0_14"/>
          <p:cNvSpPr txBox="1"/>
          <p:nvPr/>
        </p:nvSpPr>
        <p:spPr>
          <a:xfrm>
            <a:off x="1371600" y="3987800"/>
            <a:ext cx="9234300" cy="23181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600"/>
              <a:buFont typeface="Arial"/>
              <a:buNone/>
            </a:pPr>
            <a:r>
              <a:rPr b="1" i="0" lang="es-ES" sz="1600" u="none" cap="none" strike="noStrike">
                <a:solidFill>
                  <a:srgbClr val="C00000"/>
                </a:solidFill>
                <a:latin typeface="Libre Franklin"/>
                <a:ea typeface="Libre Franklin"/>
                <a:cs typeface="Libre Franklin"/>
                <a:sym typeface="Libre Franklin"/>
              </a:rPr>
              <a:t>EN LA MISMA LÍNEA…</a:t>
            </a:r>
            <a:endParaRPr b="1" i="0" sz="1600" u="none" cap="none" strike="noStrike">
              <a:solidFill>
                <a:srgbClr val="C00000"/>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a) * Busco un pintor </a:t>
            </a:r>
            <a:r>
              <a:rPr b="0" i="0" lang="es-ES" sz="1600" u="sng" cap="none" strike="noStrike">
                <a:solidFill>
                  <a:schemeClr val="dk1"/>
                </a:solidFill>
                <a:latin typeface="Libre Franklin"/>
                <a:ea typeface="Libre Franklin"/>
                <a:cs typeface="Libre Franklin"/>
                <a:sym typeface="Libre Franklin"/>
              </a:rPr>
              <a:t>que es </a:t>
            </a:r>
            <a:r>
              <a:rPr b="0" i="0" lang="es-ES" sz="1600" u="none" cap="none" strike="noStrike">
                <a:solidFill>
                  <a:schemeClr val="dk1"/>
                </a:solidFill>
                <a:latin typeface="Libre Franklin"/>
                <a:ea typeface="Libre Franklin"/>
                <a:cs typeface="Libre Franklin"/>
                <a:sym typeface="Libre Franklin"/>
              </a:rPr>
              <a:t>económico.</a:t>
            </a:r>
            <a:endParaRPr b="0" i="0" sz="16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b) Busco un pintor </a:t>
            </a:r>
            <a:r>
              <a:rPr b="0" i="0" lang="es-ES" sz="1600" u="sng" cap="none" strike="noStrike">
                <a:solidFill>
                  <a:schemeClr val="dk1"/>
                </a:solidFill>
                <a:latin typeface="Libre Franklin"/>
                <a:ea typeface="Libre Franklin"/>
                <a:cs typeface="Libre Franklin"/>
                <a:sym typeface="Libre Franklin"/>
              </a:rPr>
              <a:t>que sea</a:t>
            </a:r>
            <a:r>
              <a:rPr b="0" i="0" lang="es-ES" sz="1600" u="none" cap="none" strike="noStrike">
                <a:solidFill>
                  <a:schemeClr val="dk1"/>
                </a:solidFill>
                <a:latin typeface="Libre Franklin"/>
                <a:ea typeface="Libre Franklin"/>
                <a:cs typeface="Libre Franklin"/>
                <a:sym typeface="Libre Franklin"/>
              </a:rPr>
              <a:t> económico.</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chemeClr val="dk1"/>
              </a:buClr>
              <a:buSzPts val="1800"/>
              <a:buFont typeface="Arial"/>
              <a:buNone/>
            </a:pPr>
            <a:r>
              <a:rPr b="1" i="0" lang="es-ES" sz="1500" u="none" cap="none" strike="noStrike">
                <a:solidFill>
                  <a:srgbClr val="C00000"/>
                </a:solidFill>
                <a:latin typeface="Libre Franklin"/>
                <a:ea typeface="Libre Franklin"/>
                <a:cs typeface="Libre Franklin"/>
                <a:sym typeface="Libre Franklin"/>
              </a:rPr>
              <a:t>Aquí el contraste radica en la oposición INDICATIVO  (*</a:t>
            </a:r>
            <a:r>
              <a:rPr b="1" i="0" lang="es-ES" sz="1500" u="sng" cap="none" strike="noStrike">
                <a:solidFill>
                  <a:srgbClr val="C00000"/>
                </a:solidFill>
                <a:latin typeface="Libre Franklin"/>
                <a:ea typeface="Libre Franklin"/>
                <a:cs typeface="Libre Franklin"/>
                <a:sym typeface="Libre Franklin"/>
              </a:rPr>
              <a:t>que es)</a:t>
            </a:r>
            <a:r>
              <a:rPr b="1" i="0" lang="es-ES" sz="1500" u="none" cap="none" strike="noStrike">
                <a:solidFill>
                  <a:srgbClr val="C00000"/>
                </a:solidFill>
                <a:latin typeface="Libre Franklin"/>
                <a:ea typeface="Libre Franklin"/>
                <a:cs typeface="Libre Franklin"/>
                <a:sym typeface="Libre Franklin"/>
              </a:rPr>
              <a:t> vs SUBJUNTIVO (</a:t>
            </a:r>
            <a:r>
              <a:rPr b="1" i="0" lang="es-ES" sz="1500" u="sng" cap="none" strike="noStrike">
                <a:solidFill>
                  <a:srgbClr val="C00000"/>
                </a:solidFill>
                <a:latin typeface="Libre Franklin"/>
                <a:ea typeface="Libre Franklin"/>
                <a:cs typeface="Libre Franklin"/>
                <a:sym typeface="Libre Franklin"/>
              </a:rPr>
              <a:t>que sea)</a:t>
            </a:r>
            <a:endParaRPr b="1" i="0" sz="1500" u="sng" cap="none" strike="noStrike">
              <a:solidFill>
                <a:srgbClr val="C00000"/>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15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1" i="0" sz="1600" u="none" cap="none" strike="noStrike">
              <a:solidFill>
                <a:srgbClr val="C00000"/>
              </a:solidFill>
              <a:latin typeface="Libre Franklin"/>
              <a:ea typeface="Libre Franklin"/>
              <a:cs typeface="Libre Franklin"/>
              <a:sym typeface="Libre Frankli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7"/>
          <p:cNvSpPr txBox="1"/>
          <p:nvPr/>
        </p:nvSpPr>
        <p:spPr>
          <a:xfrm>
            <a:off x="1390918" y="626772"/>
            <a:ext cx="8603100" cy="1847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AGRAMATICALIDAD VERBAL (verbo transitivo /vs/ inacusativo)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600"/>
              <a:buFont typeface="Libre Franklin"/>
              <a:buAutoNum type="arabicPeriod"/>
            </a:pPr>
            <a:r>
              <a:rPr b="1" i="0" lang="es-ES" sz="1600" u="none" cap="none" strike="noStrike">
                <a:solidFill>
                  <a:schemeClr val="dk1"/>
                </a:solidFill>
                <a:latin typeface="Libre Franklin"/>
                <a:ea typeface="Libre Franklin"/>
                <a:cs typeface="Libre Franklin"/>
                <a:sym typeface="Libre Franklin"/>
              </a:rPr>
              <a:t>Entre las dos oraciones siguientes hay una que es agramatical. Reconócela y explica en qué consiste dicha agramaticalidad comparándola con la otra oración:</a:t>
            </a:r>
            <a:endParaRPr b="1" i="0" sz="1400" u="none" cap="none" strike="noStrike">
              <a:solidFill>
                <a:srgbClr val="000000"/>
              </a:solidFill>
              <a:latin typeface="Arial"/>
              <a:ea typeface="Arial"/>
              <a:cs typeface="Arial"/>
              <a:sym typeface="Arial"/>
            </a:endParaRPr>
          </a:p>
          <a:p>
            <a:pPr indent="-241300" lvl="0" marL="342900" marR="0" rtl="0" algn="l">
              <a:lnSpc>
                <a:spcPct val="100000"/>
              </a:lnSpc>
              <a:spcBef>
                <a:spcPts val="0"/>
              </a:spcBef>
              <a:spcAft>
                <a:spcPts val="0"/>
              </a:spcAft>
              <a:buClr>
                <a:schemeClr val="dk1"/>
              </a:buClr>
              <a:buSzPts val="1600"/>
              <a:buFont typeface="Libre Franklin"/>
              <a:buNone/>
            </a:pPr>
            <a:r>
              <a:t/>
            </a:r>
            <a:endParaRPr b="1"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a) El virus </a:t>
            </a:r>
            <a:r>
              <a:rPr b="0" i="0" lang="es-ES" sz="1600" u="sng" cap="none" strike="noStrike">
                <a:solidFill>
                  <a:schemeClr val="dk1"/>
                </a:solidFill>
                <a:latin typeface="Libre Franklin"/>
                <a:ea typeface="Libre Franklin"/>
                <a:cs typeface="Libre Franklin"/>
                <a:sym typeface="Libre Franklin"/>
              </a:rPr>
              <a:t>fue descubierto</a:t>
            </a:r>
            <a:r>
              <a:rPr b="0" i="0" lang="es-ES" sz="1600" u="none" cap="none" strike="noStrike">
                <a:solidFill>
                  <a:schemeClr val="dk1"/>
                </a:solidFill>
                <a:latin typeface="Libre Franklin"/>
                <a:ea typeface="Libre Franklin"/>
                <a:cs typeface="Libre Franklin"/>
                <a:sym typeface="Libre Franklin"/>
              </a:rPr>
              <a:t> en 1922.</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b) El virus </a:t>
            </a:r>
            <a:r>
              <a:rPr b="0" i="0" lang="es-ES" sz="1600" u="sng" cap="none" strike="noStrike">
                <a:solidFill>
                  <a:schemeClr val="dk1"/>
                </a:solidFill>
                <a:latin typeface="Libre Franklin"/>
                <a:ea typeface="Libre Franklin"/>
                <a:cs typeface="Libre Franklin"/>
                <a:sym typeface="Libre Franklin"/>
              </a:rPr>
              <a:t>fue llegado</a:t>
            </a:r>
            <a:r>
              <a:rPr b="0" i="0" lang="es-ES" sz="1600" u="none" cap="none" strike="noStrike">
                <a:solidFill>
                  <a:schemeClr val="dk1"/>
                </a:solidFill>
                <a:latin typeface="Libre Franklin"/>
                <a:ea typeface="Libre Franklin"/>
                <a:cs typeface="Libre Franklin"/>
                <a:sym typeface="Libre Franklin"/>
              </a:rPr>
              <a:t> en 1922.</a:t>
            </a:r>
            <a:endParaRPr b="0" i="0" sz="1400" u="none" cap="none" strike="noStrike">
              <a:solidFill>
                <a:srgbClr val="000000"/>
              </a:solidFill>
              <a:latin typeface="Arial"/>
              <a:ea typeface="Arial"/>
              <a:cs typeface="Arial"/>
              <a:sym typeface="Arial"/>
            </a:endParaRPr>
          </a:p>
        </p:txBody>
      </p:sp>
      <p:sp>
        <p:nvSpPr>
          <p:cNvPr id="211" name="Google Shape;211;p17"/>
          <p:cNvSpPr txBox="1"/>
          <p:nvPr/>
        </p:nvSpPr>
        <p:spPr>
          <a:xfrm>
            <a:off x="1390925" y="2590800"/>
            <a:ext cx="9772800" cy="3540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La </a:t>
            </a:r>
            <a:r>
              <a:rPr b="1" i="0" lang="es-ES" sz="1600" u="none" cap="none" strike="noStrike">
                <a:solidFill>
                  <a:srgbClr val="0000FF"/>
                </a:solidFill>
                <a:latin typeface="Libre Franklin"/>
                <a:ea typeface="Libre Franklin"/>
                <a:cs typeface="Libre Franklin"/>
                <a:sym typeface="Libre Franklin"/>
              </a:rPr>
              <a:t>oración agramatical </a:t>
            </a:r>
            <a:r>
              <a:rPr b="0" i="0" lang="es-ES" sz="1600" u="none" cap="none" strike="noStrike">
                <a:solidFill>
                  <a:srgbClr val="0000FF"/>
                </a:solidFill>
                <a:latin typeface="Libre Franklin"/>
                <a:ea typeface="Libre Franklin"/>
                <a:cs typeface="Libre Franklin"/>
                <a:sym typeface="Libre Franklin"/>
              </a:rPr>
              <a:t>es la </a:t>
            </a:r>
            <a:r>
              <a:rPr b="1" i="0" lang="es-ES" sz="1600" u="none" cap="none" strike="noStrike">
                <a:solidFill>
                  <a:srgbClr val="0000FF"/>
                </a:solidFill>
                <a:latin typeface="Libre Franklin"/>
                <a:ea typeface="Libre Franklin"/>
                <a:cs typeface="Libre Franklin"/>
                <a:sym typeface="Libre Franklin"/>
              </a:rPr>
              <a:t>segunda</a:t>
            </a:r>
            <a:r>
              <a:rPr b="0" i="0" lang="es-ES" sz="1600" u="none" cap="none" strike="noStrike">
                <a:solidFill>
                  <a:srgbClr val="0000FF"/>
                </a:solidFill>
                <a:latin typeface="Libre Franklin"/>
                <a:ea typeface="Libre Franklin"/>
                <a:cs typeface="Libre Franklin"/>
                <a:sym typeface="Libre Franklin"/>
              </a:rPr>
              <a:t> ya que LLEGAR es un </a:t>
            </a:r>
            <a:r>
              <a:rPr b="1" i="0" lang="es-ES" sz="1600" u="none" cap="none" strike="noStrike">
                <a:solidFill>
                  <a:srgbClr val="0000FF"/>
                </a:solidFill>
                <a:latin typeface="Libre Franklin"/>
                <a:ea typeface="Libre Franklin"/>
                <a:cs typeface="Libre Franklin"/>
                <a:sym typeface="Libre Franklin"/>
              </a:rPr>
              <a:t>verbo inacusativo</a:t>
            </a:r>
            <a:r>
              <a:rPr b="0" i="0" lang="es-ES" sz="1600" u="none" cap="none" strike="noStrike">
                <a:solidFill>
                  <a:srgbClr val="0000FF"/>
                </a:solidFill>
                <a:latin typeface="Libre Franklin"/>
                <a:ea typeface="Libre Franklin"/>
                <a:cs typeface="Libre Franklin"/>
                <a:sym typeface="Libre Franklin"/>
              </a:rPr>
              <a:t> y no admite la  </a:t>
            </a:r>
            <a:r>
              <a:rPr b="1" i="0" lang="es-ES" sz="1600" u="none" cap="none" strike="noStrike">
                <a:solidFill>
                  <a:srgbClr val="0000FF"/>
                </a:solidFill>
                <a:latin typeface="Libre Franklin"/>
                <a:ea typeface="Libre Franklin"/>
                <a:cs typeface="Libre Franklin"/>
                <a:sym typeface="Libre Franklin"/>
              </a:rPr>
              <a:t>pasiva.</a:t>
            </a:r>
            <a:endParaRPr b="1"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1" i="0" sz="16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Para poder construir la </a:t>
            </a:r>
            <a:r>
              <a:rPr b="1" i="0" lang="es-ES" sz="1600" u="none" cap="none" strike="noStrike">
                <a:solidFill>
                  <a:srgbClr val="0000FF"/>
                </a:solidFill>
                <a:latin typeface="Libre Franklin"/>
                <a:ea typeface="Libre Franklin"/>
                <a:cs typeface="Libre Franklin"/>
                <a:sym typeface="Libre Franklin"/>
              </a:rPr>
              <a:t>pasiva</a:t>
            </a:r>
            <a:r>
              <a:rPr b="0" i="0" lang="es-ES" sz="1600" u="none" cap="none" strike="noStrike">
                <a:solidFill>
                  <a:srgbClr val="0000FF"/>
                </a:solidFill>
                <a:latin typeface="Libre Franklin"/>
                <a:ea typeface="Libre Franklin"/>
                <a:cs typeface="Libre Franklin"/>
                <a:sym typeface="Libre Franklin"/>
              </a:rPr>
              <a:t>, tanto perifrástica como refleja, se necesita un </a:t>
            </a:r>
            <a:r>
              <a:rPr b="1" i="0" lang="es-ES" sz="1600" u="none" cap="none" strike="noStrike">
                <a:solidFill>
                  <a:srgbClr val="0000FF"/>
                </a:solidFill>
                <a:latin typeface="Libre Franklin"/>
                <a:ea typeface="Libre Franklin"/>
                <a:cs typeface="Libre Franklin"/>
                <a:sym typeface="Libre Franklin"/>
              </a:rPr>
              <a:t>verbo transitivo,</a:t>
            </a:r>
            <a:r>
              <a:rPr b="0" i="0" lang="es-ES" sz="1600" u="none" cap="none" strike="noStrike">
                <a:solidFill>
                  <a:srgbClr val="0000FF"/>
                </a:solidFill>
                <a:latin typeface="Libre Franklin"/>
                <a:ea typeface="Libre Franklin"/>
                <a:cs typeface="Libre Franklin"/>
                <a:sym typeface="Libre Franklin"/>
              </a:rPr>
              <a:t> como es el caso de la primera oración gramatical donde aparece el verbo </a:t>
            </a:r>
            <a:r>
              <a:rPr b="0" i="1" lang="es-ES" sz="1600" u="none" cap="none" strike="noStrike">
                <a:solidFill>
                  <a:srgbClr val="0000FF"/>
                </a:solidFill>
                <a:latin typeface="Libre Franklin"/>
                <a:ea typeface="Libre Franklin"/>
                <a:cs typeface="Libre Franklin"/>
                <a:sym typeface="Libre Franklin"/>
              </a:rPr>
              <a:t>descubrir</a:t>
            </a:r>
            <a:r>
              <a:rPr b="0" i="0" lang="es-ES" sz="1600" u="none" cap="none" strike="noStrike">
                <a:solidFill>
                  <a:srgbClr val="0000FF"/>
                </a:solidFill>
                <a:latin typeface="Libre Franklin"/>
                <a:ea typeface="Libre Franklin"/>
                <a:cs typeface="Libre Franklin"/>
                <a:sym typeface="Libre Franklin"/>
              </a:rPr>
              <a:t>. </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Otra forma posible de aparición de este caso de agramaticalidad es con la forma de la </a:t>
            </a:r>
            <a:r>
              <a:rPr b="1" i="0" lang="es-ES" sz="1600" u="none" cap="none" strike="noStrike">
                <a:solidFill>
                  <a:schemeClr val="dk1"/>
                </a:solidFill>
                <a:latin typeface="Libre Franklin"/>
                <a:ea typeface="Libre Franklin"/>
                <a:cs typeface="Libre Franklin"/>
                <a:sym typeface="Libre Franklin"/>
              </a:rPr>
              <a:t>pasiva refleja</a:t>
            </a:r>
            <a:r>
              <a:rPr b="0" i="0" lang="es-ES" sz="1600" u="none" cap="none" strike="noStrike">
                <a:solidFill>
                  <a:schemeClr val="dk1"/>
                </a:solidFill>
                <a:latin typeface="Libre Franklin"/>
                <a:ea typeface="Libre Franklin"/>
                <a:cs typeface="Libre Franklin"/>
                <a:sym typeface="Libre Franklin"/>
              </a:rPr>
              <a:t>. </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chemeClr val="dk1"/>
              </a:buClr>
              <a:buSzPts val="1600"/>
              <a:buFont typeface="Libre Franklin"/>
              <a:buAutoNum type="alphaLcParenR"/>
            </a:pPr>
            <a:r>
              <a:rPr b="0" i="1" lang="es-ES" sz="1600" u="none" cap="none" strike="noStrike">
                <a:solidFill>
                  <a:schemeClr val="dk1"/>
                </a:solidFill>
                <a:latin typeface="Libre Franklin"/>
                <a:ea typeface="Libre Franklin"/>
                <a:cs typeface="Libre Franklin"/>
                <a:sym typeface="Libre Franklin"/>
              </a:rPr>
              <a:t>Se descubrió el virus en 1922			a. Se taló el árbol</a:t>
            </a:r>
            <a:endParaRPr b="0" i="1" sz="1600" u="none" cap="none" strike="noStrike">
              <a:solidFill>
                <a:schemeClr val="dk1"/>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chemeClr val="dk1"/>
              </a:buClr>
              <a:buSzPts val="1600"/>
              <a:buFont typeface="Libre Franklin"/>
              <a:buAutoNum type="alphaLcParenR"/>
            </a:pPr>
            <a:r>
              <a:rPr b="0" i="1" lang="es-ES" sz="1600" u="none" cap="none" strike="noStrike">
                <a:solidFill>
                  <a:schemeClr val="dk1"/>
                </a:solidFill>
                <a:latin typeface="Libre Franklin"/>
                <a:ea typeface="Libre Franklin"/>
                <a:cs typeface="Libre Franklin"/>
                <a:sym typeface="Libre Franklin"/>
              </a:rPr>
              <a:t>*Se llegó el virus en 1922.			b. *Se creció el árbol</a:t>
            </a:r>
            <a:endParaRPr b="0" i="1"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1"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rPr b="1" i="1" lang="es-ES" sz="1600" u="none" cap="none" strike="noStrike">
                <a:solidFill>
                  <a:schemeClr val="dk1"/>
                </a:solidFill>
                <a:latin typeface="Libre Franklin"/>
                <a:ea typeface="Libre Franklin"/>
                <a:cs typeface="Libre Franklin"/>
                <a:sym typeface="Libre Franklin"/>
              </a:rPr>
              <a:t>OTRO EJEMPLOS:</a:t>
            </a:r>
            <a:endParaRPr b="1" i="1" sz="1600" u="none" cap="none" strike="noStrike">
              <a:solidFill>
                <a:schemeClr val="dk1"/>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chemeClr val="dk1"/>
              </a:buClr>
              <a:buSzPts val="1600"/>
              <a:buFont typeface="Libre Franklin"/>
              <a:buAutoNum type="alphaLcPeriod"/>
            </a:pPr>
            <a:r>
              <a:rPr b="0" i="1" lang="es-ES" sz="1600" u="none" cap="none" strike="noStrike">
                <a:solidFill>
                  <a:schemeClr val="dk1"/>
                </a:solidFill>
                <a:latin typeface="Libre Franklin"/>
                <a:ea typeface="Libre Franklin"/>
                <a:cs typeface="Libre Franklin"/>
                <a:sym typeface="Libre Franklin"/>
              </a:rPr>
              <a:t>La arquitecta desarrolló el proyecto</a:t>
            </a:r>
            <a:r>
              <a:rPr b="0" i="0" lang="es-ES" sz="1600" u="none" cap="none" strike="noStrike">
                <a:solidFill>
                  <a:schemeClr val="dk1"/>
                </a:solidFill>
                <a:latin typeface="Libre Franklin"/>
                <a:ea typeface="Libre Franklin"/>
                <a:cs typeface="Libre Franklin"/>
                <a:sym typeface="Libre Franklin"/>
              </a:rPr>
              <a:t> (desarrollar, V transitivo; el proyecto CD)</a:t>
            </a:r>
            <a:endParaRPr b="0" i="0" sz="1600" u="none" cap="none" strike="noStrike">
              <a:solidFill>
                <a:schemeClr val="dk1"/>
              </a:solidFill>
              <a:latin typeface="Libre Franklin"/>
              <a:ea typeface="Libre Franklin"/>
              <a:cs typeface="Libre Franklin"/>
              <a:sym typeface="Libre Franklin"/>
            </a:endParaRPr>
          </a:p>
          <a:p>
            <a:pPr indent="-330200" lvl="0" marL="457200" marR="0" rtl="0" algn="just">
              <a:lnSpc>
                <a:spcPct val="100000"/>
              </a:lnSpc>
              <a:spcBef>
                <a:spcPts val="0"/>
              </a:spcBef>
              <a:spcAft>
                <a:spcPts val="0"/>
              </a:spcAft>
              <a:buClr>
                <a:schemeClr val="dk1"/>
              </a:buClr>
              <a:buSzPts val="1600"/>
              <a:buFont typeface="Libre Franklin"/>
              <a:buAutoNum type="alphaLcPeriod"/>
            </a:pPr>
            <a:r>
              <a:rPr b="0" i="0" lang="es-ES" sz="1600" u="none" cap="none" strike="noStrike">
                <a:solidFill>
                  <a:schemeClr val="dk1"/>
                </a:solidFill>
                <a:latin typeface="Libre Franklin"/>
                <a:ea typeface="Libre Franklin"/>
                <a:cs typeface="Libre Franklin"/>
                <a:sym typeface="Libre Franklin"/>
              </a:rPr>
              <a:t>* </a:t>
            </a:r>
            <a:r>
              <a:rPr b="0" i="1" lang="es-ES" sz="1600" u="none" cap="none" strike="noStrike">
                <a:solidFill>
                  <a:schemeClr val="dk1"/>
                </a:solidFill>
                <a:latin typeface="Libre Franklin"/>
                <a:ea typeface="Libre Franklin"/>
                <a:cs typeface="Libre Franklin"/>
                <a:sym typeface="Libre Franklin"/>
              </a:rPr>
              <a:t>La arquitecta  creció el proyecto</a:t>
            </a:r>
            <a:r>
              <a:rPr b="0" i="0" lang="es-ES" sz="1600" u="none" cap="none" strike="noStrike">
                <a:solidFill>
                  <a:schemeClr val="dk1"/>
                </a:solidFill>
                <a:latin typeface="Libre Franklin"/>
                <a:ea typeface="Libre Franklin"/>
                <a:cs typeface="Libre Franklin"/>
                <a:sym typeface="Libre Franklin"/>
              </a:rPr>
              <a:t> (crecer, V inacusativo, CD imposible)</a:t>
            </a:r>
            <a:endParaRPr b="0" i="0" sz="16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
          <p:cNvSpPr txBox="1"/>
          <p:nvPr>
            <p:ph idx="4294967295" type="title"/>
          </p:nvPr>
        </p:nvSpPr>
        <p:spPr>
          <a:xfrm>
            <a:off x="1136775" y="566675"/>
            <a:ext cx="10700700" cy="60531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9680"/>
              <a:buFont typeface="Libre Franklin"/>
              <a:buNone/>
            </a:pPr>
            <a:r>
              <a:rPr lang="es-ES">
                <a:solidFill>
                  <a:srgbClr val="C00000"/>
                </a:solidFill>
              </a:rPr>
              <a:t>El examen de las PAU</a:t>
            </a:r>
            <a:br>
              <a:rPr lang="es-ES"/>
            </a:br>
            <a:endParaRPr sz="1800"/>
          </a:p>
          <a:p>
            <a:pPr indent="0" lvl="0" marL="0" rtl="0" algn="l">
              <a:lnSpc>
                <a:spcPct val="120000"/>
              </a:lnSpc>
              <a:spcBef>
                <a:spcPts val="0"/>
              </a:spcBef>
              <a:spcAft>
                <a:spcPts val="0"/>
              </a:spcAft>
              <a:buSzPts val="4400"/>
              <a:buNone/>
            </a:pPr>
            <a:r>
              <a:rPr lang="es-ES" sz="2900">
                <a:solidFill>
                  <a:srgbClr val="F95741"/>
                </a:solidFill>
                <a:latin typeface="Arial"/>
                <a:ea typeface="Arial"/>
                <a:cs typeface="Arial"/>
                <a:sym typeface="Arial"/>
              </a:rPr>
              <a:t>Martes, 4 de junio por la mañana (es el 1er examen)</a:t>
            </a:r>
            <a:endParaRPr sz="2900">
              <a:solidFill>
                <a:srgbClr val="F95741"/>
              </a:solidFill>
              <a:latin typeface="Arial"/>
              <a:ea typeface="Arial"/>
              <a:cs typeface="Arial"/>
              <a:sym typeface="Arial"/>
            </a:endParaRPr>
          </a:p>
          <a:p>
            <a:pPr indent="-377825" lvl="0" marL="457200" rtl="0" algn="l">
              <a:lnSpc>
                <a:spcPct val="115000"/>
              </a:lnSpc>
              <a:spcBef>
                <a:spcPts val="200"/>
              </a:spcBef>
              <a:spcAft>
                <a:spcPts val="0"/>
              </a:spcAft>
              <a:buClr>
                <a:srgbClr val="2A3034"/>
              </a:buClr>
              <a:buSzPts val="2350"/>
              <a:buFont typeface="Arial"/>
              <a:buChar char="●"/>
            </a:pPr>
            <a:r>
              <a:rPr lang="es-ES" sz="2350">
                <a:solidFill>
                  <a:srgbClr val="2A3034"/>
                </a:solidFill>
                <a:highlight>
                  <a:srgbClr val="FFFF00"/>
                </a:highlight>
                <a:latin typeface="Arial"/>
                <a:ea typeface="Arial"/>
                <a:cs typeface="Arial"/>
                <a:sym typeface="Arial"/>
              </a:rPr>
              <a:t>9-10.30 h: Llengua  y Literatura Castellanas</a:t>
            </a:r>
            <a:endParaRPr sz="2350">
              <a:solidFill>
                <a:srgbClr val="2A3034"/>
              </a:solidFill>
              <a:highlight>
                <a:srgbClr val="FFFF00"/>
              </a:highlight>
              <a:latin typeface="Arial"/>
              <a:ea typeface="Arial"/>
              <a:cs typeface="Arial"/>
              <a:sym typeface="Arial"/>
            </a:endParaRPr>
          </a:p>
          <a:p>
            <a:pPr indent="0" lvl="0" marL="0" rtl="0" algn="l">
              <a:lnSpc>
                <a:spcPct val="115000"/>
              </a:lnSpc>
              <a:spcBef>
                <a:spcPts val="1200"/>
              </a:spcBef>
              <a:spcAft>
                <a:spcPts val="0"/>
              </a:spcAft>
              <a:buSzPts val="4400"/>
              <a:buNone/>
            </a:pPr>
            <a:r>
              <a:rPr b="1" lang="es-ES" sz="2350">
                <a:solidFill>
                  <a:srgbClr val="2A3034"/>
                </a:solidFill>
                <a:highlight>
                  <a:srgbClr val="FFFF00"/>
                </a:highlight>
                <a:latin typeface="Arial"/>
                <a:ea typeface="Arial"/>
                <a:cs typeface="Arial"/>
                <a:sym typeface="Arial"/>
              </a:rPr>
              <a:t>Tenéis una hora y media para hacer el examen</a:t>
            </a:r>
            <a:endParaRPr sz="2350">
              <a:solidFill>
                <a:srgbClr val="2A3034"/>
              </a:solidFill>
              <a:highlight>
                <a:srgbClr val="FFFF00"/>
              </a:highlight>
              <a:latin typeface="Arial"/>
              <a:ea typeface="Arial"/>
              <a:cs typeface="Arial"/>
              <a:sym typeface="Arial"/>
            </a:endParaRPr>
          </a:p>
          <a:p>
            <a:pPr indent="-377825" lvl="0" marL="457200" rtl="0" algn="l">
              <a:lnSpc>
                <a:spcPct val="115000"/>
              </a:lnSpc>
              <a:spcBef>
                <a:spcPts val="1200"/>
              </a:spcBef>
              <a:spcAft>
                <a:spcPts val="0"/>
              </a:spcAft>
              <a:buClr>
                <a:srgbClr val="2A3034"/>
              </a:buClr>
              <a:buSzPts val="2350"/>
              <a:buFont typeface="Arial"/>
              <a:buChar char="●"/>
            </a:pPr>
            <a:r>
              <a:rPr lang="es-ES" sz="2350">
                <a:solidFill>
                  <a:srgbClr val="2A3034"/>
                </a:solidFill>
                <a:latin typeface="Arial"/>
                <a:ea typeface="Arial"/>
                <a:cs typeface="Arial"/>
                <a:sym typeface="Arial"/>
              </a:rPr>
              <a:t>10-30-12: descanso</a:t>
            </a:r>
            <a:endParaRPr sz="2350">
              <a:solidFill>
                <a:srgbClr val="2A3034"/>
              </a:solidFill>
              <a:latin typeface="Arial"/>
              <a:ea typeface="Arial"/>
              <a:cs typeface="Arial"/>
              <a:sym typeface="Arial"/>
            </a:endParaRPr>
          </a:p>
          <a:p>
            <a:pPr indent="-377825" lvl="0" marL="457200" rtl="0" algn="l">
              <a:lnSpc>
                <a:spcPct val="115000"/>
              </a:lnSpc>
              <a:spcBef>
                <a:spcPts val="0"/>
              </a:spcBef>
              <a:spcAft>
                <a:spcPts val="0"/>
              </a:spcAft>
              <a:buClr>
                <a:srgbClr val="2A3034"/>
              </a:buClr>
              <a:buSzPts val="2350"/>
              <a:buFont typeface="Arial"/>
              <a:buChar char="●"/>
            </a:pPr>
            <a:r>
              <a:rPr lang="es-ES" sz="2350">
                <a:solidFill>
                  <a:srgbClr val="2A3034"/>
                </a:solidFill>
                <a:latin typeface="Arial"/>
                <a:ea typeface="Arial"/>
                <a:cs typeface="Arial"/>
                <a:sym typeface="Arial"/>
              </a:rPr>
              <a:t>12-13.30 h: Lengua Extranjera (inglés)</a:t>
            </a:r>
            <a:endParaRPr sz="2350">
              <a:solidFill>
                <a:srgbClr val="2A3034"/>
              </a:solidFill>
              <a:latin typeface="Arial"/>
              <a:ea typeface="Arial"/>
              <a:cs typeface="Arial"/>
              <a:sym typeface="Arial"/>
            </a:endParaRPr>
          </a:p>
          <a:p>
            <a:pPr indent="0" lvl="0" marL="0" rtl="0" algn="l">
              <a:lnSpc>
                <a:spcPct val="120000"/>
              </a:lnSpc>
              <a:spcBef>
                <a:spcPts val="1200"/>
              </a:spcBef>
              <a:spcAft>
                <a:spcPts val="0"/>
              </a:spcAft>
              <a:buSzPts val="4400"/>
              <a:buNone/>
            </a:pPr>
            <a:r>
              <a:rPr lang="es-ES" sz="2900">
                <a:solidFill>
                  <a:srgbClr val="F95741"/>
                </a:solidFill>
                <a:latin typeface="Arial"/>
                <a:ea typeface="Arial"/>
                <a:cs typeface="Arial"/>
                <a:sym typeface="Arial"/>
              </a:rPr>
              <a:t>ANTES DE ANALIZAR EL EXAMEN</a:t>
            </a:r>
            <a:endParaRPr sz="2900">
              <a:solidFill>
                <a:srgbClr val="F95741"/>
              </a:solidFill>
              <a:latin typeface="Arial"/>
              <a:ea typeface="Arial"/>
              <a:cs typeface="Arial"/>
              <a:sym typeface="Arial"/>
            </a:endParaRPr>
          </a:p>
          <a:p>
            <a:pPr indent="-412750" lvl="0" marL="457200" rtl="0" algn="l">
              <a:lnSpc>
                <a:spcPct val="120000"/>
              </a:lnSpc>
              <a:spcBef>
                <a:spcPts val="200"/>
              </a:spcBef>
              <a:spcAft>
                <a:spcPts val="0"/>
              </a:spcAft>
              <a:buClr>
                <a:schemeClr val="dk1"/>
              </a:buClr>
              <a:buSzPts val="2900"/>
              <a:buFont typeface="Arial"/>
              <a:buChar char="●"/>
            </a:pPr>
            <a:r>
              <a:rPr lang="es-ES" sz="2900">
                <a:solidFill>
                  <a:schemeClr val="dk1"/>
                </a:solidFill>
                <a:highlight>
                  <a:srgbClr val="FFFF00"/>
                </a:highlight>
                <a:latin typeface="Arial"/>
                <a:ea typeface="Arial"/>
                <a:cs typeface="Arial"/>
                <a:sym typeface="Arial"/>
              </a:rPr>
              <a:t>NO se escribe NADA a LÁPIZ</a:t>
            </a:r>
            <a:endParaRPr sz="2900">
              <a:solidFill>
                <a:schemeClr val="dk1"/>
              </a:solidFill>
              <a:highlight>
                <a:srgbClr val="FFFF00"/>
              </a:highlight>
              <a:latin typeface="Arial"/>
              <a:ea typeface="Arial"/>
              <a:cs typeface="Arial"/>
              <a:sym typeface="Arial"/>
            </a:endParaRPr>
          </a:p>
          <a:p>
            <a:pPr indent="-412750" lvl="0" marL="457200" rtl="0" algn="l">
              <a:lnSpc>
                <a:spcPct val="120000"/>
              </a:lnSpc>
              <a:spcBef>
                <a:spcPts val="0"/>
              </a:spcBef>
              <a:spcAft>
                <a:spcPts val="0"/>
              </a:spcAft>
              <a:buClr>
                <a:schemeClr val="dk1"/>
              </a:buClr>
              <a:buSzPts val="2900"/>
              <a:buFont typeface="Arial"/>
              <a:buChar char="●"/>
            </a:pPr>
            <a:r>
              <a:rPr lang="es-ES" sz="2900">
                <a:solidFill>
                  <a:schemeClr val="dk1"/>
                </a:solidFill>
                <a:highlight>
                  <a:srgbClr val="FFFF00"/>
                </a:highlight>
                <a:latin typeface="Arial"/>
                <a:ea typeface="Arial"/>
                <a:cs typeface="Arial"/>
                <a:sym typeface="Arial"/>
              </a:rPr>
              <a:t>¡Caligrafía, pulcritud y márgenes!</a:t>
            </a:r>
            <a:endParaRPr sz="2900">
              <a:solidFill>
                <a:schemeClr val="dk1"/>
              </a:solidFill>
              <a:highlight>
                <a:srgbClr val="FFFF00"/>
              </a:highlight>
              <a:latin typeface="Arial"/>
              <a:ea typeface="Arial"/>
              <a:cs typeface="Arial"/>
              <a:sym typeface="Arial"/>
            </a:endParaRPr>
          </a:p>
          <a:p>
            <a:pPr indent="0" lvl="0" marL="457200" rtl="0" algn="l">
              <a:lnSpc>
                <a:spcPct val="89000"/>
              </a:lnSpc>
              <a:spcBef>
                <a:spcPts val="200"/>
              </a:spcBef>
              <a:spcAft>
                <a:spcPts val="0"/>
              </a:spcAft>
              <a:buSzPts val="4400"/>
              <a:buNone/>
            </a:pPr>
            <a:r>
              <a:t/>
            </a:r>
            <a:endParaRPr b="1" sz="28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8"/>
          <p:cNvSpPr txBox="1"/>
          <p:nvPr/>
        </p:nvSpPr>
        <p:spPr>
          <a:xfrm>
            <a:off x="1390918" y="779172"/>
            <a:ext cx="8603100" cy="2093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AGRAMATICALIDAD VERBAL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600"/>
              <a:buFont typeface="Libre Franklin"/>
              <a:buAutoNum type="arabicPeriod"/>
            </a:pPr>
            <a:r>
              <a:rPr b="1" i="0" lang="es-ES" sz="1600" u="none" cap="none" strike="noStrike">
                <a:solidFill>
                  <a:schemeClr val="dk1"/>
                </a:solidFill>
                <a:latin typeface="Libre Franklin"/>
                <a:ea typeface="Libre Franklin"/>
                <a:cs typeface="Libre Franklin"/>
                <a:sym typeface="Libre Franklin"/>
              </a:rPr>
              <a:t>Entre las dos secuencias siguientes hay una que es agramatical. Reconócela y explica en qué consiste dicha agramaticalidad comparándola con la otra oración:</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a) El niño recién aparecido.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s-ES" sz="1600" u="none" cap="none" strike="noStrike">
                <a:solidFill>
                  <a:schemeClr val="dk1"/>
                </a:solidFill>
                <a:latin typeface="Libre Franklin"/>
                <a:ea typeface="Libre Franklin"/>
                <a:cs typeface="Libre Franklin"/>
                <a:sym typeface="Libre Franklin"/>
              </a:rPr>
              <a:t>	b) El niño recién sonreído.</a:t>
            </a:r>
            <a:endParaRPr b="0" i="0" sz="1400" u="none" cap="none" strike="noStrike">
              <a:solidFill>
                <a:srgbClr val="000000"/>
              </a:solidFill>
              <a:latin typeface="Arial"/>
              <a:ea typeface="Arial"/>
              <a:cs typeface="Arial"/>
              <a:sym typeface="Arial"/>
            </a:endParaRPr>
          </a:p>
        </p:txBody>
      </p:sp>
      <p:sp>
        <p:nvSpPr>
          <p:cNvPr id="217" name="Google Shape;217;p18"/>
          <p:cNvSpPr txBox="1"/>
          <p:nvPr/>
        </p:nvSpPr>
        <p:spPr>
          <a:xfrm>
            <a:off x="1635617" y="3432219"/>
            <a:ext cx="8628900" cy="13236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s-ES" sz="1600" u="none" cap="none" strike="noStrike">
                <a:solidFill>
                  <a:srgbClr val="0000FF"/>
                </a:solidFill>
                <a:latin typeface="Libre Franklin"/>
                <a:ea typeface="Libre Franklin"/>
                <a:cs typeface="Libre Franklin"/>
                <a:sym typeface="Libre Franklin"/>
              </a:rPr>
              <a:t>La secuencia</a:t>
            </a:r>
            <a:r>
              <a:rPr b="1" i="0" lang="es-ES" sz="1600" u="none" cap="none" strike="noStrike">
                <a:solidFill>
                  <a:srgbClr val="0000FF"/>
                </a:solidFill>
                <a:latin typeface="Libre Franklin"/>
                <a:ea typeface="Libre Franklin"/>
                <a:cs typeface="Libre Franklin"/>
                <a:sym typeface="Libre Franklin"/>
              </a:rPr>
              <a:t> agramatical </a:t>
            </a:r>
            <a:r>
              <a:rPr b="0" i="0" lang="es-ES" sz="1600" u="none" cap="none" strike="noStrike">
                <a:solidFill>
                  <a:srgbClr val="0000FF"/>
                </a:solidFill>
                <a:latin typeface="Libre Franklin"/>
                <a:ea typeface="Libre Franklin"/>
                <a:cs typeface="Libre Franklin"/>
                <a:sym typeface="Libre Franklin"/>
              </a:rPr>
              <a:t>es la </a:t>
            </a:r>
            <a:r>
              <a:rPr b="1" i="0" lang="es-ES" sz="1600" u="none" cap="none" strike="noStrike">
                <a:solidFill>
                  <a:srgbClr val="0000FF"/>
                </a:solidFill>
                <a:latin typeface="Libre Franklin"/>
                <a:ea typeface="Libre Franklin"/>
                <a:cs typeface="Libre Franklin"/>
                <a:sym typeface="Libre Franklin"/>
              </a:rPr>
              <a:t>primera</a:t>
            </a:r>
            <a:r>
              <a:rPr b="0" i="0" lang="es-ES" sz="1600" u="none" cap="none" strike="noStrike">
                <a:solidFill>
                  <a:srgbClr val="0000FF"/>
                </a:solidFill>
                <a:latin typeface="Libre Franklin"/>
                <a:ea typeface="Libre Franklin"/>
                <a:cs typeface="Libre Franklin"/>
                <a:sym typeface="Libre Franklin"/>
              </a:rPr>
              <a:t>, porque el </a:t>
            </a:r>
            <a:r>
              <a:rPr b="1" i="0" lang="es-ES" sz="1600" u="none" cap="none" strike="noStrike">
                <a:solidFill>
                  <a:srgbClr val="0000FF"/>
                </a:solidFill>
                <a:latin typeface="Libre Franklin"/>
                <a:ea typeface="Libre Franklin"/>
                <a:cs typeface="Libre Franklin"/>
                <a:sym typeface="Libre Franklin"/>
              </a:rPr>
              <a:t>verbo</a:t>
            </a:r>
            <a:r>
              <a:rPr b="0" i="0" lang="es-ES" sz="1600" u="none" cap="none" strike="noStrike">
                <a:solidFill>
                  <a:srgbClr val="0000FF"/>
                </a:solidFill>
                <a:latin typeface="Libre Franklin"/>
                <a:ea typeface="Libre Franklin"/>
                <a:cs typeface="Libre Franklin"/>
                <a:sym typeface="Libre Franklin"/>
              </a:rPr>
              <a:t> “aparecer” es </a:t>
            </a:r>
            <a:r>
              <a:rPr b="1" i="0" lang="es-ES" sz="1600" u="none" cap="none" strike="noStrike">
                <a:solidFill>
                  <a:srgbClr val="0000FF"/>
                </a:solidFill>
                <a:latin typeface="Libre Franklin"/>
                <a:ea typeface="Libre Franklin"/>
                <a:cs typeface="Libre Franklin"/>
                <a:sym typeface="Libre Franklin"/>
              </a:rPr>
              <a:t>inacusativo</a:t>
            </a:r>
            <a:r>
              <a:rPr b="0" i="0" lang="es-ES" sz="1600" u="none" cap="none" strike="noStrike">
                <a:solidFill>
                  <a:srgbClr val="0000FF"/>
                </a:solidFill>
                <a:latin typeface="Libre Franklin"/>
                <a:ea typeface="Libre Franklin"/>
                <a:cs typeface="Libre Franklin"/>
                <a:sym typeface="Libre Franklin"/>
              </a:rPr>
              <a:t> y no admite el </a:t>
            </a:r>
            <a:r>
              <a:rPr b="1" i="0" lang="es-ES" sz="1600" u="none" cap="none" strike="noStrike">
                <a:solidFill>
                  <a:srgbClr val="0000FF"/>
                </a:solidFill>
                <a:latin typeface="Libre Franklin"/>
                <a:ea typeface="Libre Franklin"/>
                <a:cs typeface="Libre Franklin"/>
                <a:sym typeface="Libre Franklin"/>
              </a:rPr>
              <a:t>adverbio “recién</a:t>
            </a:r>
            <a:r>
              <a:rPr b="0" i="0" lang="es-ES" sz="1600" u="none" cap="none" strike="noStrike">
                <a:solidFill>
                  <a:srgbClr val="0000FF"/>
                </a:solidFill>
                <a:latin typeface="Libre Franklin"/>
                <a:ea typeface="Libre Franklin"/>
                <a:cs typeface="Libre Franklin"/>
                <a:sym typeface="Libre Franklin"/>
              </a:rPr>
              <a:t>”. Este adverbio solo lo admiten los participios de </a:t>
            </a:r>
            <a:r>
              <a:rPr b="1" i="0" lang="es-ES" sz="1600" u="none" cap="none" strike="noStrike">
                <a:solidFill>
                  <a:srgbClr val="0000FF"/>
                </a:solidFill>
                <a:latin typeface="Libre Franklin"/>
                <a:ea typeface="Libre Franklin"/>
                <a:cs typeface="Libre Franklin"/>
                <a:sym typeface="Libre Franklin"/>
              </a:rPr>
              <a:t>verbos transitivos o inergativos</a:t>
            </a:r>
            <a:r>
              <a:rPr b="0" i="0" lang="es-ES" sz="1600" u="none" cap="none" strike="noStrike">
                <a:solidFill>
                  <a:srgbClr val="0000FF"/>
                </a:solidFill>
                <a:latin typeface="Libre Franklin"/>
                <a:ea typeface="Libre Franklin"/>
                <a:cs typeface="Libre Franklin"/>
                <a:sym typeface="Libre Franklin"/>
              </a:rPr>
              <a:t>, como es el caso de “sonreír” de la segunda oración, por eso esta es gramatical.</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600"/>
              <a:buFont typeface="Arial"/>
              <a:buNone/>
            </a:pPr>
            <a:r>
              <a:t/>
            </a:r>
            <a:endParaRPr b="0" i="0" sz="1600" u="none" cap="none" strike="noStrike">
              <a:solidFill>
                <a:srgbClr val="0070C0"/>
              </a:solidFill>
              <a:latin typeface="Libre Franklin"/>
              <a:ea typeface="Libre Franklin"/>
              <a:cs typeface="Libre Franklin"/>
              <a:sym typeface="Libre Frankli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4"/>
          <p:cNvSpPr txBox="1"/>
          <p:nvPr>
            <p:ph type="title"/>
          </p:nvPr>
        </p:nvSpPr>
        <p:spPr>
          <a:xfrm>
            <a:off x="1295400" y="526002"/>
            <a:ext cx="9601200" cy="1485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1600"/>
              <a:buFont typeface="Libre Franklin"/>
              <a:buNone/>
            </a:pPr>
            <a:r>
              <a:rPr b="1" lang="es-ES" sz="1600">
                <a:solidFill>
                  <a:srgbClr val="C00000"/>
                </a:solidFill>
              </a:rPr>
              <a:t>ERRORES SINTÁCTICOS: DEQUEÍSMO, QUEÍSMO, LAÍSMO, LEÍSMO</a:t>
            </a:r>
            <a:br>
              <a:rPr lang="es-ES" sz="1400">
                <a:solidFill>
                  <a:schemeClr val="dk1"/>
                </a:solidFill>
              </a:rPr>
            </a:br>
            <a:br>
              <a:rPr lang="es-ES" sz="1400">
                <a:solidFill>
                  <a:schemeClr val="dk1"/>
                </a:solidFill>
              </a:rPr>
            </a:br>
            <a:r>
              <a:rPr b="1" lang="es-ES" sz="1400">
                <a:solidFill>
                  <a:schemeClr val="dk1"/>
                </a:solidFill>
              </a:rPr>
              <a:t>a) Se creyeron que los engañábamos.</a:t>
            </a:r>
            <a:br>
              <a:rPr b="1" lang="es-ES" sz="1400">
                <a:solidFill>
                  <a:schemeClr val="dk1"/>
                </a:solidFill>
              </a:rPr>
            </a:br>
            <a:r>
              <a:rPr b="1" lang="es-ES" sz="1400">
                <a:solidFill>
                  <a:schemeClr val="dk1"/>
                </a:solidFill>
              </a:rPr>
              <a:t>b) Se creyeron de que los engañábamos.</a:t>
            </a:r>
            <a:endParaRPr b="1" sz="1400"/>
          </a:p>
        </p:txBody>
      </p:sp>
      <p:sp>
        <p:nvSpPr>
          <p:cNvPr id="223" name="Google Shape;223;p24"/>
          <p:cNvSpPr txBox="1"/>
          <p:nvPr>
            <p:ph idx="1" type="body"/>
          </p:nvPr>
        </p:nvSpPr>
        <p:spPr>
          <a:xfrm>
            <a:off x="1335738" y="1428294"/>
            <a:ext cx="9520500" cy="972000"/>
          </a:xfrm>
          <a:prstGeom prst="rect">
            <a:avLst/>
          </a:prstGeom>
          <a:noFill/>
          <a:ln>
            <a:noFill/>
          </a:ln>
        </p:spPr>
        <p:txBody>
          <a:bodyPr anchorCtr="0" anchor="t" bIns="45700" lIns="91425" spcFirstLastPara="1" rIns="91425" wrap="square" tIns="45700">
            <a:normAutofit/>
          </a:bodyPr>
          <a:lstStyle/>
          <a:p>
            <a:pPr indent="0" lvl="0" marL="0" rtl="0" algn="just">
              <a:lnSpc>
                <a:spcPct val="94000"/>
              </a:lnSpc>
              <a:spcBef>
                <a:spcPts val="0"/>
              </a:spcBef>
              <a:spcAft>
                <a:spcPts val="0"/>
              </a:spcAft>
              <a:buClr>
                <a:srgbClr val="0070C0"/>
              </a:buClr>
              <a:buSzPts val="1400"/>
              <a:buNone/>
            </a:pPr>
            <a:r>
              <a:rPr lang="es-ES" sz="1400">
                <a:solidFill>
                  <a:srgbClr val="0000FF"/>
                </a:solidFill>
              </a:rPr>
              <a:t>La oración agramatical es la segunda, ya que se produce un caso de </a:t>
            </a:r>
            <a:r>
              <a:rPr b="1" lang="es-ES" sz="1400">
                <a:solidFill>
                  <a:srgbClr val="0000FF"/>
                </a:solidFill>
              </a:rPr>
              <a:t>dequeísmo</a:t>
            </a:r>
            <a:r>
              <a:rPr lang="es-ES" sz="1400">
                <a:solidFill>
                  <a:srgbClr val="0000FF"/>
                </a:solidFill>
              </a:rPr>
              <a:t>, que consiste en añadir la preposición “de” delante de la conjunción “que” cuando es totalmente innecesaria, puesto que la conjunción introduce una </a:t>
            </a:r>
            <a:r>
              <a:rPr b="1" lang="es-ES" sz="1400">
                <a:solidFill>
                  <a:srgbClr val="0000FF"/>
                </a:solidFill>
              </a:rPr>
              <a:t>oración subordinada sustantiva declarativa</a:t>
            </a:r>
            <a:r>
              <a:rPr lang="es-ES" sz="1400">
                <a:solidFill>
                  <a:srgbClr val="0000FF"/>
                </a:solidFill>
              </a:rPr>
              <a:t> en función de </a:t>
            </a:r>
            <a:r>
              <a:rPr b="1" lang="es-ES" sz="1400">
                <a:solidFill>
                  <a:srgbClr val="0000FF"/>
                </a:solidFill>
              </a:rPr>
              <a:t>CD</a:t>
            </a:r>
            <a:r>
              <a:rPr lang="es-ES" sz="1400">
                <a:solidFill>
                  <a:srgbClr val="0000FF"/>
                </a:solidFill>
              </a:rPr>
              <a:t>. Por eso la primera oración es gramatical.</a:t>
            </a:r>
            <a:endParaRPr>
              <a:solidFill>
                <a:srgbClr val="0000FF"/>
              </a:solidFill>
            </a:endParaRPr>
          </a:p>
        </p:txBody>
      </p:sp>
      <p:sp>
        <p:nvSpPr>
          <p:cNvPr id="224" name="Google Shape;224;p24"/>
          <p:cNvSpPr txBox="1"/>
          <p:nvPr/>
        </p:nvSpPr>
        <p:spPr>
          <a:xfrm>
            <a:off x="1427525" y="2641598"/>
            <a:ext cx="9232800" cy="52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s-ES" sz="1400" u="none" cap="none" strike="noStrike">
                <a:solidFill>
                  <a:schemeClr val="dk1"/>
                </a:solidFill>
                <a:latin typeface="Libre Franklin"/>
                <a:ea typeface="Libre Franklin"/>
                <a:cs typeface="Libre Franklin"/>
                <a:sym typeface="Libre Franklin"/>
              </a:rPr>
              <a:t>a) No me acordé que teníamos médico a las 17h.</a:t>
            </a:r>
            <a:br>
              <a:rPr b="1" i="0" lang="es-ES" sz="1400" u="none" cap="none" strike="noStrike">
                <a:solidFill>
                  <a:schemeClr val="dk1"/>
                </a:solidFill>
                <a:latin typeface="Libre Franklin"/>
                <a:ea typeface="Libre Franklin"/>
                <a:cs typeface="Libre Franklin"/>
                <a:sym typeface="Libre Franklin"/>
              </a:rPr>
            </a:br>
            <a:r>
              <a:rPr b="1" i="0" lang="es-ES" sz="1400" u="none" cap="none" strike="noStrike">
                <a:solidFill>
                  <a:schemeClr val="dk1"/>
                </a:solidFill>
                <a:latin typeface="Libre Franklin"/>
                <a:ea typeface="Libre Franklin"/>
                <a:cs typeface="Libre Franklin"/>
                <a:sym typeface="Libre Franklin"/>
              </a:rPr>
              <a:t>b) No me acordé de que teníamos médico a las 17h. </a:t>
            </a:r>
            <a:endParaRPr b="1" i="0" sz="1400" u="none" cap="none" strike="noStrike">
              <a:solidFill>
                <a:schemeClr val="dk1"/>
              </a:solidFill>
              <a:latin typeface="Libre Franklin"/>
              <a:ea typeface="Libre Franklin"/>
              <a:cs typeface="Libre Franklin"/>
              <a:sym typeface="Libre Franklin"/>
            </a:endParaRPr>
          </a:p>
        </p:txBody>
      </p:sp>
      <p:sp>
        <p:nvSpPr>
          <p:cNvPr id="225" name="Google Shape;225;p24"/>
          <p:cNvSpPr txBox="1"/>
          <p:nvPr/>
        </p:nvSpPr>
        <p:spPr>
          <a:xfrm>
            <a:off x="1371600" y="3253689"/>
            <a:ext cx="9632400" cy="31401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70C0"/>
              </a:buClr>
              <a:buSzPts val="1400"/>
              <a:buFont typeface="Libre Franklin"/>
              <a:buNone/>
            </a:pPr>
            <a:r>
              <a:rPr b="0" i="0" lang="es-ES" sz="1400" u="none" cap="none" strike="noStrike">
                <a:solidFill>
                  <a:srgbClr val="0000FF"/>
                </a:solidFill>
                <a:latin typeface="Libre Franklin"/>
                <a:ea typeface="Libre Franklin"/>
                <a:cs typeface="Libre Franklin"/>
                <a:sym typeface="Libre Franklin"/>
              </a:rPr>
              <a:t>La oración agramatical es la primera, ya que se produce un caso de </a:t>
            </a:r>
            <a:r>
              <a:rPr b="1" i="0" lang="es-ES" sz="1400" u="none" cap="none" strike="noStrike">
                <a:solidFill>
                  <a:srgbClr val="0000FF"/>
                </a:solidFill>
                <a:latin typeface="Libre Franklin"/>
                <a:ea typeface="Libre Franklin"/>
                <a:cs typeface="Libre Franklin"/>
                <a:sym typeface="Libre Franklin"/>
              </a:rPr>
              <a:t>queísmo</a:t>
            </a:r>
            <a:r>
              <a:rPr b="0" i="0" lang="es-ES" sz="1400" u="none" cap="none" strike="noStrike">
                <a:solidFill>
                  <a:srgbClr val="0000FF"/>
                </a:solidFill>
                <a:latin typeface="Libre Franklin"/>
                <a:ea typeface="Libre Franklin"/>
                <a:cs typeface="Libre Franklin"/>
                <a:sym typeface="Libre Franklin"/>
              </a:rPr>
              <a:t>, que consiste en omitir la preposición “de” delante de la conjunción “que” cuando es totalmente necesaria, puesto que la conjunción introduce una </a:t>
            </a:r>
            <a:r>
              <a:rPr b="1" i="0" lang="es-ES" sz="1400" u="none" cap="none" strike="noStrike">
                <a:solidFill>
                  <a:srgbClr val="0000FF"/>
                </a:solidFill>
                <a:latin typeface="Libre Franklin"/>
                <a:ea typeface="Libre Franklin"/>
                <a:cs typeface="Libre Franklin"/>
                <a:sym typeface="Libre Franklin"/>
              </a:rPr>
              <a:t>oración subordinada sustantiva declarativa</a:t>
            </a:r>
            <a:r>
              <a:rPr b="0" i="0" lang="es-ES" sz="1400" u="none" cap="none" strike="noStrike">
                <a:solidFill>
                  <a:srgbClr val="0000FF"/>
                </a:solidFill>
                <a:latin typeface="Libre Franklin"/>
                <a:ea typeface="Libre Franklin"/>
                <a:cs typeface="Libre Franklin"/>
                <a:sym typeface="Libre Franklin"/>
              </a:rPr>
              <a:t> en función de </a:t>
            </a:r>
            <a:r>
              <a:rPr b="1" i="0" lang="es-ES" sz="1400" u="none" cap="none" strike="noStrike">
                <a:solidFill>
                  <a:srgbClr val="0000FF"/>
                </a:solidFill>
                <a:latin typeface="Libre Franklin"/>
                <a:ea typeface="Libre Franklin"/>
                <a:cs typeface="Libre Franklin"/>
                <a:sym typeface="Libre Franklin"/>
              </a:rPr>
              <a:t>término de la preposición </a:t>
            </a:r>
            <a:r>
              <a:rPr b="0" i="0" lang="es-ES" sz="1400" u="none" cap="none" strike="noStrike">
                <a:solidFill>
                  <a:srgbClr val="0000FF"/>
                </a:solidFill>
                <a:latin typeface="Libre Franklin"/>
                <a:ea typeface="Libre Franklin"/>
                <a:cs typeface="Libre Franklin"/>
                <a:sym typeface="Libre Franklin"/>
              </a:rPr>
              <a:t>y el sintagma preposicional resultante es el </a:t>
            </a:r>
            <a:r>
              <a:rPr b="1" i="0" lang="es-ES" sz="1400" u="none" cap="none" strike="noStrike">
                <a:solidFill>
                  <a:srgbClr val="0000FF"/>
                </a:solidFill>
                <a:latin typeface="Libre Franklin"/>
                <a:ea typeface="Libre Franklin"/>
                <a:cs typeface="Libre Franklin"/>
                <a:sym typeface="Libre Franklin"/>
              </a:rPr>
              <a:t>CRV </a:t>
            </a:r>
            <a:r>
              <a:rPr b="0" i="0" lang="es-ES" sz="1400" u="none" cap="none" strike="noStrike">
                <a:solidFill>
                  <a:srgbClr val="0000FF"/>
                </a:solidFill>
                <a:latin typeface="Libre Franklin"/>
                <a:ea typeface="Libre Franklin"/>
                <a:cs typeface="Libre Franklin"/>
                <a:sym typeface="Libre Franklin"/>
              </a:rPr>
              <a:t>de la oración principal, con lo cual la preposición “de” es imprescindible, como vemos en la segunda oración, que es la gramatical.</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70C0"/>
              </a:buClr>
              <a:buSzPts val="1400"/>
              <a:buFont typeface="Libre Franklin"/>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chemeClr val="dk1"/>
              </a:buClr>
              <a:buSzPts val="2000"/>
              <a:buFont typeface="Arial"/>
              <a:buNone/>
            </a:pPr>
            <a:br>
              <a:rPr b="0" i="0" lang="es-ES" sz="1600" u="none" cap="none" strike="noStrike">
                <a:solidFill>
                  <a:schemeClr val="dk1"/>
                </a:solidFill>
                <a:latin typeface="Libre Franklin"/>
                <a:ea typeface="Libre Franklin"/>
                <a:cs typeface="Libre Franklin"/>
                <a:sym typeface="Libre Franklin"/>
              </a:rPr>
            </a:br>
            <a:r>
              <a:rPr b="1" i="0" lang="es-ES" sz="1400" u="none" cap="none" strike="noStrike">
                <a:solidFill>
                  <a:schemeClr val="dk1"/>
                </a:solidFill>
                <a:latin typeface="Libre Franklin"/>
                <a:ea typeface="Libre Franklin"/>
                <a:cs typeface="Libre Franklin"/>
                <a:sym typeface="Libre Franklin"/>
              </a:rPr>
              <a:t>a) Ayer la dijeron que la despedían del trabajo.</a:t>
            </a:r>
            <a:br>
              <a:rPr b="1" i="0" lang="es-ES" sz="1400" u="none" cap="none" strike="noStrike">
                <a:solidFill>
                  <a:schemeClr val="dk1"/>
                </a:solidFill>
                <a:latin typeface="Libre Franklin"/>
                <a:ea typeface="Libre Franklin"/>
                <a:cs typeface="Libre Franklin"/>
                <a:sym typeface="Libre Franklin"/>
              </a:rPr>
            </a:br>
            <a:r>
              <a:rPr b="1" i="0" lang="es-ES" sz="1400" u="none" cap="none" strike="noStrike">
                <a:solidFill>
                  <a:schemeClr val="dk1"/>
                </a:solidFill>
                <a:latin typeface="Libre Franklin"/>
                <a:ea typeface="Libre Franklin"/>
                <a:cs typeface="Libre Franklin"/>
                <a:sym typeface="Libre Franklin"/>
              </a:rPr>
              <a:t>b) Ayer le dijeron que la despedían del trabajo.</a:t>
            </a:r>
            <a:br>
              <a:rPr b="1" i="0" lang="es-ES" sz="1400" u="none" cap="none" strike="noStrike">
                <a:solidFill>
                  <a:schemeClr val="dk1"/>
                </a:solidFill>
                <a:latin typeface="Libre Franklin"/>
                <a:ea typeface="Libre Franklin"/>
                <a:cs typeface="Libre Franklin"/>
                <a:sym typeface="Libre Franklin"/>
              </a:rPr>
            </a:br>
            <a:endParaRPr b="1" i="0" sz="14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chemeClr val="dk1"/>
              </a:buClr>
              <a:buSzPts val="2000"/>
              <a:buFont typeface="Arial"/>
              <a:buNone/>
            </a:pPr>
            <a:r>
              <a:rPr b="0" i="0" lang="es-ES" sz="1400" u="none" cap="none" strike="noStrike">
                <a:solidFill>
                  <a:srgbClr val="0000FF"/>
                </a:solidFill>
                <a:latin typeface="Libre Franklin"/>
                <a:ea typeface="Libre Franklin"/>
                <a:cs typeface="Libre Franklin"/>
                <a:sym typeface="Libre Franklin"/>
              </a:rPr>
              <a:t>La oración agramatical es la primera, pues se produce un caso de </a:t>
            </a:r>
            <a:r>
              <a:rPr b="1" i="0" lang="es-ES" sz="1400" u="none" cap="none" strike="noStrike">
                <a:solidFill>
                  <a:srgbClr val="0000FF"/>
                </a:solidFill>
                <a:latin typeface="Libre Franklin"/>
                <a:ea typeface="Libre Franklin"/>
                <a:cs typeface="Libre Franklin"/>
                <a:sym typeface="Libre Franklin"/>
              </a:rPr>
              <a:t>laísmo</a:t>
            </a:r>
            <a:r>
              <a:rPr b="0" i="0" lang="es-ES" sz="1400" u="none" cap="none" strike="noStrike">
                <a:solidFill>
                  <a:srgbClr val="0000FF"/>
                </a:solidFill>
                <a:latin typeface="Libre Franklin"/>
                <a:ea typeface="Libre Franklin"/>
                <a:cs typeface="Libre Franklin"/>
                <a:sym typeface="Libre Franklin"/>
              </a:rPr>
              <a:t>, ya que el </a:t>
            </a:r>
            <a:r>
              <a:rPr b="1" i="0" lang="es-ES" sz="1400" u="none" cap="none" strike="noStrike">
                <a:solidFill>
                  <a:srgbClr val="0000FF"/>
                </a:solidFill>
                <a:latin typeface="Libre Franklin"/>
                <a:ea typeface="Libre Franklin"/>
                <a:cs typeface="Libre Franklin"/>
                <a:sym typeface="Libre Franklin"/>
              </a:rPr>
              <a:t>pronombre personal átono </a:t>
            </a:r>
            <a:r>
              <a:rPr b="0" i="0" lang="es-ES" sz="1400" u="none" cap="none" strike="noStrike">
                <a:solidFill>
                  <a:srgbClr val="0000FF"/>
                </a:solidFill>
                <a:latin typeface="Libre Franklin"/>
                <a:ea typeface="Libre Franklin"/>
                <a:cs typeface="Libre Franklin"/>
                <a:sym typeface="Libre Franklin"/>
              </a:rPr>
              <a:t>“LA” se utiliza </a:t>
            </a:r>
            <a:r>
              <a:rPr b="1" i="0" lang="es-ES" sz="1400" u="none" cap="none" strike="noStrike">
                <a:solidFill>
                  <a:srgbClr val="0000FF"/>
                </a:solidFill>
                <a:latin typeface="Libre Franklin"/>
                <a:ea typeface="Libre Franklin"/>
                <a:cs typeface="Libre Franklin"/>
                <a:sym typeface="Libre Franklin"/>
              </a:rPr>
              <a:t>como CI</a:t>
            </a:r>
            <a:r>
              <a:rPr b="0" i="0" lang="es-ES" sz="1400" u="none" cap="none" strike="noStrike">
                <a:solidFill>
                  <a:srgbClr val="0000FF"/>
                </a:solidFill>
                <a:latin typeface="Libre Franklin"/>
                <a:ea typeface="Libre Franklin"/>
                <a:cs typeface="Libre Franklin"/>
                <a:sym typeface="Libre Franklin"/>
              </a:rPr>
              <a:t>, cuando lo correcto sería utilizar “LE”. “LA” solo puede pronominalizar un CD femenino y singular.</a:t>
            </a:r>
            <a:endParaRPr b="0" i="0" sz="1400" u="none" cap="none" strike="noStrike">
              <a:solidFill>
                <a:srgbClr val="0000FF"/>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6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70C0"/>
              </a:buClr>
              <a:buSzPts val="1400"/>
              <a:buFont typeface="Libre Franklin"/>
              <a:buNone/>
            </a:pPr>
            <a:r>
              <a:t/>
            </a:r>
            <a:endParaRPr b="0" i="0" sz="14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5"/>
          <p:cNvSpPr txBox="1"/>
          <p:nvPr/>
        </p:nvSpPr>
        <p:spPr>
          <a:xfrm>
            <a:off x="1120805" y="313315"/>
            <a:ext cx="10473300" cy="187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br>
              <a:rPr b="1" i="0" lang="es-ES" sz="2000" u="none" cap="none" strike="noStrike">
                <a:solidFill>
                  <a:srgbClr val="C00000"/>
                </a:solidFill>
                <a:latin typeface="Libre Franklin"/>
                <a:ea typeface="Libre Franklin"/>
                <a:cs typeface="Libre Franklin"/>
                <a:sym typeface="Libre Franklin"/>
              </a:rPr>
            </a:b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Libre Franklin"/>
              <a:ea typeface="Libre Franklin"/>
              <a:cs typeface="Libre Franklin"/>
              <a:sym typeface="Libre Franklin"/>
            </a:endParaRPr>
          </a:p>
        </p:txBody>
      </p:sp>
      <p:sp>
        <p:nvSpPr>
          <p:cNvPr id="231" name="Google Shape;231;p25"/>
          <p:cNvSpPr txBox="1"/>
          <p:nvPr>
            <p:ph type="title"/>
          </p:nvPr>
        </p:nvSpPr>
        <p:spPr>
          <a:xfrm>
            <a:off x="1295400" y="509223"/>
            <a:ext cx="9601200" cy="29568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76190"/>
              <a:buFont typeface="Libre Franklin"/>
              <a:buNone/>
            </a:pPr>
            <a:r>
              <a:rPr b="1" lang="es-ES" sz="2100">
                <a:solidFill>
                  <a:srgbClr val="C00000"/>
                </a:solidFill>
              </a:rPr>
              <a:t>CONCORDANCIA DEL </a:t>
            </a:r>
            <a:r>
              <a:rPr b="1" lang="es-ES" sz="2100">
                <a:solidFill>
                  <a:srgbClr val="C00000"/>
                </a:solidFill>
                <a:highlight>
                  <a:srgbClr val="FFFF00"/>
                </a:highlight>
              </a:rPr>
              <a:t>CI </a:t>
            </a:r>
            <a:r>
              <a:rPr b="1" lang="es-ES" sz="2100">
                <a:solidFill>
                  <a:srgbClr val="C00000"/>
                </a:solidFill>
              </a:rPr>
              <a:t>CON EL CLÍTICO DUPLICADO</a:t>
            </a:r>
            <a:endParaRPr b="1" sz="2100">
              <a:solidFill>
                <a:srgbClr val="C00000"/>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Se LES prohibió </a:t>
            </a:r>
            <a:r>
              <a:rPr b="1" lang="es-ES" sz="1821" u="sng">
                <a:solidFill>
                  <a:schemeClr val="dk1"/>
                </a:solidFill>
              </a:rPr>
              <a:t>A LOS SOSPECHOSOS</a:t>
            </a:r>
            <a:r>
              <a:rPr b="1" lang="es-ES" sz="1821">
                <a:solidFill>
                  <a:schemeClr val="dk1"/>
                </a:solidFill>
              </a:rPr>
              <a:t> la entrada a la discoteca.</a:t>
            </a:r>
            <a:endParaRPr b="1" sz="1821">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*Se LE prohibió </a:t>
            </a:r>
            <a:r>
              <a:rPr b="1" lang="es-ES" sz="1821" u="sng">
                <a:solidFill>
                  <a:schemeClr val="dk1"/>
                </a:solidFill>
              </a:rPr>
              <a:t>A LOS SOSPECHOSOS</a:t>
            </a:r>
            <a:r>
              <a:rPr b="1" lang="es-ES" sz="1821">
                <a:solidFill>
                  <a:schemeClr val="dk1"/>
                </a:solidFill>
              </a:rPr>
              <a:t> la entrada a la discoteca.</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rPr lang="es-ES" sz="1821">
                <a:solidFill>
                  <a:schemeClr val="dk1"/>
                </a:solidFill>
              </a:rPr>
              <a:t>La agramaticalidad de B se debe a lo indicado en el enunciado: el CI (“a los sospechosos”) debe concordar en número con el CI duplicado (pro clítico)</a:t>
            </a:r>
            <a:endParaRPr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p:txBody>
      </p:sp>
      <p:sp>
        <p:nvSpPr>
          <p:cNvPr id="232" name="Google Shape;232;p25"/>
          <p:cNvSpPr txBox="1"/>
          <p:nvPr>
            <p:ph type="title"/>
          </p:nvPr>
        </p:nvSpPr>
        <p:spPr>
          <a:xfrm>
            <a:off x="1371600" y="3338273"/>
            <a:ext cx="9601200" cy="29568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76190"/>
              <a:buFont typeface="Libre Franklin"/>
              <a:buNone/>
            </a:pPr>
            <a:r>
              <a:rPr b="1" lang="es-ES" sz="2100">
                <a:solidFill>
                  <a:srgbClr val="C00000"/>
                </a:solidFill>
              </a:rPr>
              <a:t>Nombre no contable /VS/ Nombre contable</a:t>
            </a:r>
            <a:endParaRPr b="1" sz="2100">
              <a:solidFill>
                <a:srgbClr val="C00000"/>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Ha preparado sopa.</a:t>
            </a:r>
            <a:endParaRPr b="1" sz="1821">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*Ha preparado guisante.</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rPr lang="es-ES" sz="1821">
                <a:solidFill>
                  <a:schemeClr val="dk1"/>
                </a:solidFill>
              </a:rPr>
              <a:t>Los verbos transitivos no pueden seleccionar como CD un SN sin determinante si el núcleo es un N contable (sí sería posible “Ha preparado bastantes guisantes”)</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g2dc2253dffd_0_9"/>
          <p:cNvSpPr txBox="1"/>
          <p:nvPr>
            <p:ph type="title"/>
          </p:nvPr>
        </p:nvSpPr>
        <p:spPr>
          <a:xfrm>
            <a:off x="1295400" y="574826"/>
            <a:ext cx="9601200" cy="53508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76190"/>
              <a:buFont typeface="Libre Franklin"/>
              <a:buNone/>
            </a:pPr>
            <a:r>
              <a:rPr b="1" lang="es-ES" sz="2100">
                <a:solidFill>
                  <a:srgbClr val="C00000"/>
                </a:solidFill>
              </a:rPr>
              <a:t>NUMERAL ORDINAL = ADJETIVO</a:t>
            </a:r>
            <a:endParaRPr b="1" sz="2100">
              <a:solidFill>
                <a:srgbClr val="C00000"/>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*Tercera planta está vacía.</a:t>
            </a:r>
            <a:endParaRPr b="1" sz="1821">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La tercera planta está vacía.</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rPr lang="es-ES" sz="1821">
                <a:solidFill>
                  <a:schemeClr val="dk1"/>
                </a:solidFill>
              </a:rPr>
              <a:t>La </a:t>
            </a:r>
            <a:r>
              <a:rPr b="1" lang="es-ES" sz="1821" u="sng">
                <a:solidFill>
                  <a:schemeClr val="dk1"/>
                </a:solidFill>
              </a:rPr>
              <a:t>secuencia A </a:t>
            </a:r>
            <a:r>
              <a:rPr b="1" lang="es-ES" sz="1821">
                <a:solidFill>
                  <a:schemeClr val="dk1"/>
                </a:solidFill>
              </a:rPr>
              <a:t> </a:t>
            </a:r>
            <a:r>
              <a:rPr lang="es-ES" sz="1821">
                <a:solidFill>
                  <a:schemeClr val="dk1"/>
                </a:solidFill>
              </a:rPr>
              <a:t>es agramatical porque “tercera” no es un determinante, sino un adjetivo y necesita un determinante para legitimar el sujeto preverbal, como sí ocurre en B (el determinante es LA)</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Clr>
                <a:schemeClr val="dk1"/>
              </a:buClr>
              <a:buSzPct val="60331"/>
              <a:buFont typeface="Arial"/>
              <a:buNone/>
            </a:pPr>
            <a:r>
              <a:rPr lang="es-ES" sz="1821">
                <a:solidFill>
                  <a:schemeClr val="dk1"/>
                </a:solidFill>
              </a:rPr>
              <a:t>En la </a:t>
            </a:r>
            <a:r>
              <a:rPr b="1" lang="es-ES" sz="1821" u="sng">
                <a:solidFill>
                  <a:schemeClr val="dk1"/>
                </a:solidFill>
              </a:rPr>
              <a:t>secuencia b</a:t>
            </a:r>
            <a:r>
              <a:rPr b="1" lang="es-ES" sz="1821">
                <a:solidFill>
                  <a:schemeClr val="dk1"/>
                </a:solidFill>
              </a:rPr>
              <a:t> </a:t>
            </a:r>
            <a:r>
              <a:rPr lang="es-ES" sz="1821">
                <a:solidFill>
                  <a:schemeClr val="dk1"/>
                </a:solidFill>
              </a:rPr>
              <a:t>el QUÉ  es un PRO. INTERROGATIVO que también introduce una or. subordinada sustantiva. Pero la interpretación es diferente; parafraseando la oración: “Él sabe qué cosas vendrán”, es decir, “Él sabe que cosas van a ocurrir próximamente”.</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2dc2253dffd_0_19"/>
          <p:cNvSpPr txBox="1"/>
          <p:nvPr>
            <p:ph type="title"/>
          </p:nvPr>
        </p:nvSpPr>
        <p:spPr>
          <a:xfrm>
            <a:off x="1295400" y="618250"/>
            <a:ext cx="9601200" cy="27756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1600"/>
              <a:buFont typeface="Libre Franklin"/>
              <a:buNone/>
            </a:pPr>
            <a:r>
              <a:rPr b="1" lang="es-ES" sz="2100">
                <a:solidFill>
                  <a:srgbClr val="C00000"/>
                </a:solidFill>
              </a:rPr>
              <a:t>PRONOMBRES TÓNICOS  EN FUNCIÓN CD </a:t>
            </a:r>
            <a:endParaRPr b="1" sz="2100">
              <a:solidFill>
                <a:srgbClr val="C00000"/>
              </a:solidFill>
            </a:endParaRPr>
          </a:p>
          <a:p>
            <a:pPr indent="0" lvl="0" marL="0" rtl="0" algn="l">
              <a:lnSpc>
                <a:spcPct val="89000"/>
              </a:lnSpc>
              <a:spcBef>
                <a:spcPts val="0"/>
              </a:spcBef>
              <a:spcAft>
                <a:spcPts val="0"/>
              </a:spcAft>
              <a:buClr>
                <a:srgbClr val="C00000"/>
              </a:buClr>
              <a:buSzPts val="1600"/>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ts val="1600"/>
              <a:buFont typeface="Libre Franklin"/>
              <a:buNone/>
            </a:pPr>
            <a:r>
              <a:t/>
            </a:r>
            <a:endParaRPr b="1" sz="1400">
              <a:solidFill>
                <a:schemeClr val="dk1"/>
              </a:solidFill>
            </a:endParaRPr>
          </a:p>
          <a:p>
            <a:pPr indent="-344310" lvl="0" marL="457200" rtl="0" algn="l">
              <a:lnSpc>
                <a:spcPct val="150000"/>
              </a:lnSpc>
              <a:spcBef>
                <a:spcPts val="0"/>
              </a:spcBef>
              <a:spcAft>
                <a:spcPts val="0"/>
              </a:spcAft>
              <a:buClr>
                <a:schemeClr val="dk1"/>
              </a:buClr>
              <a:buSzPts val="1822"/>
              <a:buAutoNum type="alphaLcParenR"/>
            </a:pPr>
            <a:r>
              <a:rPr b="1" lang="es-ES" sz="1821">
                <a:solidFill>
                  <a:schemeClr val="dk1"/>
                </a:solidFill>
              </a:rPr>
              <a:t>*Vi a ella.</a:t>
            </a:r>
            <a:endParaRPr b="1" sz="1821">
              <a:solidFill>
                <a:schemeClr val="dk1"/>
              </a:solidFill>
            </a:endParaRPr>
          </a:p>
          <a:p>
            <a:pPr indent="-344310" lvl="0" marL="457200" rtl="0" algn="l">
              <a:lnSpc>
                <a:spcPct val="150000"/>
              </a:lnSpc>
              <a:spcBef>
                <a:spcPts val="0"/>
              </a:spcBef>
              <a:spcAft>
                <a:spcPts val="0"/>
              </a:spcAft>
              <a:buClr>
                <a:schemeClr val="dk1"/>
              </a:buClr>
              <a:buSzPts val="1822"/>
              <a:buAutoNum type="alphaLcParenR"/>
            </a:pPr>
            <a:r>
              <a:rPr b="1" lang="es-ES" sz="1821">
                <a:solidFill>
                  <a:schemeClr val="dk1"/>
                </a:solidFill>
              </a:rPr>
              <a:t>La vi a ella.</a:t>
            </a:r>
            <a:endParaRPr b="1" sz="1821">
              <a:solidFill>
                <a:schemeClr val="dk1"/>
              </a:solidFill>
            </a:endParaRPr>
          </a:p>
          <a:p>
            <a:pPr indent="0" lvl="0" marL="0" rtl="0" algn="l">
              <a:lnSpc>
                <a:spcPct val="150000"/>
              </a:lnSpc>
              <a:spcBef>
                <a:spcPts val="0"/>
              </a:spcBef>
              <a:spcAft>
                <a:spcPts val="0"/>
              </a:spcAft>
              <a:buSzPts val="1800"/>
              <a:buNone/>
            </a:pPr>
            <a:r>
              <a:rPr lang="es-ES" sz="1821">
                <a:solidFill>
                  <a:schemeClr val="dk1"/>
                </a:solidFill>
              </a:rPr>
              <a:t>La </a:t>
            </a:r>
            <a:r>
              <a:rPr b="1" lang="es-ES" sz="1821" u="sng">
                <a:solidFill>
                  <a:schemeClr val="dk1"/>
                </a:solidFill>
              </a:rPr>
              <a:t>secuencia A </a:t>
            </a:r>
            <a:r>
              <a:rPr b="1" lang="es-ES" sz="1821">
                <a:solidFill>
                  <a:schemeClr val="dk1"/>
                </a:solidFill>
              </a:rPr>
              <a:t> </a:t>
            </a:r>
            <a:r>
              <a:rPr lang="es-ES" sz="1821">
                <a:solidFill>
                  <a:schemeClr val="dk1"/>
                </a:solidFill>
              </a:rPr>
              <a:t>es </a:t>
            </a:r>
            <a:r>
              <a:rPr b="1" lang="es-ES" sz="1821">
                <a:solidFill>
                  <a:schemeClr val="dk1"/>
                </a:solidFill>
              </a:rPr>
              <a:t>agramatical </a:t>
            </a:r>
            <a:r>
              <a:rPr lang="es-ES" sz="1821">
                <a:solidFill>
                  <a:schemeClr val="dk1"/>
                </a:solidFill>
              </a:rPr>
              <a:t>porque los pro. tónicos en función de CD (a ella) tienen que aparecer duplicados por su versión átona (LA), cosa que no se cumple en este secuencia, pero sí en la B.</a:t>
            </a:r>
            <a:endParaRPr b="1" sz="1821">
              <a:solidFill>
                <a:schemeClr val="dk1"/>
              </a:solidFill>
            </a:endParaRPr>
          </a:p>
        </p:txBody>
      </p:sp>
      <p:sp>
        <p:nvSpPr>
          <p:cNvPr id="243" name="Google Shape;243;g2dc2253dffd_0_19"/>
          <p:cNvSpPr txBox="1"/>
          <p:nvPr>
            <p:ph type="title"/>
          </p:nvPr>
        </p:nvSpPr>
        <p:spPr>
          <a:xfrm>
            <a:off x="1371600" y="3780075"/>
            <a:ext cx="9601200" cy="19575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1600"/>
              <a:buFont typeface="Libre Franklin"/>
              <a:buNone/>
            </a:pPr>
            <a:r>
              <a:rPr b="1" lang="es-ES" sz="2100">
                <a:solidFill>
                  <a:srgbClr val="C00000"/>
                </a:solidFill>
              </a:rPr>
              <a:t>SUBORDINADA CONCESIVA /vs/ COORDINADA ADVERSATIVA</a:t>
            </a:r>
            <a:endParaRPr b="1" sz="2100">
              <a:solidFill>
                <a:srgbClr val="C00000"/>
              </a:solidFill>
            </a:endParaRPr>
          </a:p>
          <a:p>
            <a:pPr indent="0" lvl="0" marL="0" rtl="0" algn="l">
              <a:lnSpc>
                <a:spcPct val="89000"/>
              </a:lnSpc>
              <a:spcBef>
                <a:spcPts val="0"/>
              </a:spcBef>
              <a:spcAft>
                <a:spcPts val="0"/>
              </a:spcAft>
              <a:buClr>
                <a:srgbClr val="C00000"/>
              </a:buClr>
              <a:buSzPts val="1600"/>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ts val="1600"/>
              <a:buFont typeface="Libre Franklin"/>
              <a:buNone/>
            </a:pPr>
            <a:r>
              <a:t/>
            </a:r>
            <a:endParaRPr b="1" sz="1400">
              <a:solidFill>
                <a:schemeClr val="dk1"/>
              </a:solidFill>
            </a:endParaRPr>
          </a:p>
          <a:p>
            <a:pPr indent="-344310" lvl="0" marL="457200" rtl="0" algn="l">
              <a:lnSpc>
                <a:spcPct val="150000"/>
              </a:lnSpc>
              <a:spcBef>
                <a:spcPts val="0"/>
              </a:spcBef>
              <a:spcAft>
                <a:spcPts val="0"/>
              </a:spcAft>
              <a:buClr>
                <a:schemeClr val="dk1"/>
              </a:buClr>
              <a:buSzPts val="1822"/>
              <a:buAutoNum type="alphaLcParenR"/>
            </a:pPr>
            <a:r>
              <a:rPr b="1" lang="es-ES" sz="1821">
                <a:solidFill>
                  <a:schemeClr val="dk1"/>
                </a:solidFill>
              </a:rPr>
              <a:t>AUNQUE tengo azúcar, haré galletas. </a:t>
            </a:r>
            <a:r>
              <a:rPr lang="es-ES" sz="1821">
                <a:solidFill>
                  <a:schemeClr val="dk1"/>
                </a:solidFill>
              </a:rPr>
              <a:t>Subordinada concesiva</a:t>
            </a:r>
            <a:endParaRPr sz="1821">
              <a:solidFill>
                <a:schemeClr val="dk1"/>
              </a:solidFill>
            </a:endParaRPr>
          </a:p>
          <a:p>
            <a:pPr indent="-344310" lvl="0" marL="457200" rtl="0" algn="l">
              <a:lnSpc>
                <a:spcPct val="150000"/>
              </a:lnSpc>
              <a:spcBef>
                <a:spcPts val="0"/>
              </a:spcBef>
              <a:spcAft>
                <a:spcPts val="0"/>
              </a:spcAft>
              <a:buClr>
                <a:schemeClr val="dk1"/>
              </a:buClr>
              <a:buSzPts val="1822"/>
              <a:buAutoNum type="alphaLcParenR"/>
            </a:pPr>
            <a:r>
              <a:rPr b="1" lang="es-ES" sz="1821">
                <a:solidFill>
                  <a:schemeClr val="dk1"/>
                </a:solidFill>
              </a:rPr>
              <a:t>Haré galletas, pero no tengo azúcar. </a:t>
            </a:r>
            <a:r>
              <a:rPr lang="es-ES" sz="1821">
                <a:solidFill>
                  <a:schemeClr val="dk1"/>
                </a:solidFill>
              </a:rPr>
              <a:t>Coordinada adversativa.</a:t>
            </a:r>
            <a:endParaRPr b="1" sz="1821">
              <a:solidFill>
                <a:schemeClr val="dk1"/>
              </a:solidFill>
            </a:endParaRPr>
          </a:p>
          <a:p>
            <a:pPr indent="0" lvl="0" marL="0" rtl="0" algn="l">
              <a:lnSpc>
                <a:spcPct val="150000"/>
              </a:lnSpc>
              <a:spcBef>
                <a:spcPts val="0"/>
              </a:spcBef>
              <a:spcAft>
                <a:spcPts val="0"/>
              </a:spcAft>
              <a:buSzPts val="1800"/>
              <a:buNone/>
            </a:pPr>
            <a:r>
              <a:t/>
            </a:r>
            <a:endParaRPr b="1" sz="1821">
              <a:solidFill>
                <a:schemeClr val="dk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g2dc2253dffd_0_15"/>
          <p:cNvSpPr txBox="1"/>
          <p:nvPr>
            <p:ph type="title"/>
          </p:nvPr>
        </p:nvSpPr>
        <p:spPr>
          <a:xfrm>
            <a:off x="1295400" y="574826"/>
            <a:ext cx="9601200" cy="53508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76190"/>
              <a:buFont typeface="Libre Franklin"/>
              <a:buNone/>
            </a:pPr>
            <a:r>
              <a:rPr b="1" lang="es-ES" sz="2100">
                <a:solidFill>
                  <a:srgbClr val="C00000"/>
                </a:solidFill>
              </a:rPr>
              <a:t>CONJUNCIÓN COMPLETIVA /VS/ PRO. INTERROGATIVO</a:t>
            </a:r>
            <a:endParaRPr b="1" sz="2100">
              <a:solidFill>
                <a:srgbClr val="C00000"/>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0" lvl="0" marL="0" rtl="0" algn="l">
              <a:lnSpc>
                <a:spcPct val="89000"/>
              </a:lnSpc>
              <a:spcBef>
                <a:spcPts val="0"/>
              </a:spcBef>
              <a:spcAft>
                <a:spcPts val="0"/>
              </a:spcAft>
              <a:buClr>
                <a:srgbClr val="C00000"/>
              </a:buClr>
              <a:buSzPct val="114285"/>
              <a:buFont typeface="Libre Franklin"/>
              <a:buNone/>
            </a:pPr>
            <a:r>
              <a:t/>
            </a:r>
            <a:endParaRPr b="1" sz="1400">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Sabe que vendrá.</a:t>
            </a:r>
            <a:endParaRPr b="1" sz="1821">
              <a:solidFill>
                <a:schemeClr val="dk1"/>
              </a:solidFill>
            </a:endParaRPr>
          </a:p>
          <a:p>
            <a:pPr indent="-332796" lvl="0" marL="457200" rtl="0" algn="l">
              <a:lnSpc>
                <a:spcPct val="150000"/>
              </a:lnSpc>
              <a:spcBef>
                <a:spcPts val="0"/>
              </a:spcBef>
              <a:spcAft>
                <a:spcPts val="0"/>
              </a:spcAft>
              <a:buClr>
                <a:schemeClr val="dk1"/>
              </a:buClr>
              <a:buSzPct val="99945"/>
              <a:buAutoNum type="alphaLcParenR"/>
            </a:pPr>
            <a:r>
              <a:rPr b="1" lang="es-ES" sz="1821">
                <a:solidFill>
                  <a:schemeClr val="dk1"/>
                </a:solidFill>
              </a:rPr>
              <a:t>Sabe qué vendrá.</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rPr lang="es-ES" sz="1821">
                <a:solidFill>
                  <a:schemeClr val="dk1"/>
                </a:solidFill>
              </a:rPr>
              <a:t>En la </a:t>
            </a:r>
            <a:r>
              <a:rPr b="1" lang="es-ES" sz="1821" u="sng">
                <a:solidFill>
                  <a:schemeClr val="dk1"/>
                </a:solidFill>
              </a:rPr>
              <a:t>secuencia a</a:t>
            </a:r>
            <a:r>
              <a:rPr b="1" lang="es-ES" sz="1821">
                <a:solidFill>
                  <a:schemeClr val="dk1"/>
                </a:solidFill>
              </a:rPr>
              <a:t> </a:t>
            </a:r>
            <a:r>
              <a:rPr lang="es-ES" sz="1821">
                <a:solidFill>
                  <a:schemeClr val="dk1"/>
                </a:solidFill>
              </a:rPr>
              <a:t>el QUE es una CONJUNCIÓN COMPLETIVA que introduce una or. subordinada sustantiva. Parafraseando la oración: Él sabe que determinada persona vendrá”, es decir, “Él sabe que Juan vendrá).</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rPr lang="es-ES" sz="1821">
                <a:solidFill>
                  <a:schemeClr val="dk1"/>
                </a:solidFill>
              </a:rPr>
              <a:t>En la </a:t>
            </a:r>
            <a:r>
              <a:rPr b="1" lang="es-ES" sz="1821" u="sng">
                <a:solidFill>
                  <a:schemeClr val="dk1"/>
                </a:solidFill>
              </a:rPr>
              <a:t>secuencia b</a:t>
            </a:r>
            <a:r>
              <a:rPr b="1" lang="es-ES" sz="1821">
                <a:solidFill>
                  <a:schemeClr val="dk1"/>
                </a:solidFill>
              </a:rPr>
              <a:t> </a:t>
            </a:r>
            <a:r>
              <a:rPr lang="es-ES" sz="1821">
                <a:solidFill>
                  <a:schemeClr val="dk1"/>
                </a:solidFill>
              </a:rPr>
              <a:t>el QUÉ  es un PRO. INTERROGATIVO que también introduce una or. subordinada sustantiva. Pero la interpretación es diferente; parafraseando la oración: “Él sabe qué cosas vendrán”, es decir, “Él sabe que cosas van a ocurrir próximamente”.</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a:p>
            <a:pPr indent="0" lvl="0" marL="0" rtl="0" algn="l">
              <a:lnSpc>
                <a:spcPct val="150000"/>
              </a:lnSpc>
              <a:spcBef>
                <a:spcPts val="0"/>
              </a:spcBef>
              <a:spcAft>
                <a:spcPts val="0"/>
              </a:spcAft>
              <a:buSzPct val="109769"/>
              <a:buNone/>
            </a:pPr>
            <a:r>
              <a:t/>
            </a:r>
            <a:endParaRPr b="1" sz="1821">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2db81ff987d_0_4"/>
          <p:cNvSpPr txBox="1"/>
          <p:nvPr>
            <p:ph idx="4294967295" type="title"/>
          </p:nvPr>
        </p:nvSpPr>
        <p:spPr>
          <a:xfrm>
            <a:off x="1056725" y="313175"/>
            <a:ext cx="10700700" cy="60531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9680"/>
              <a:buFont typeface="Libre Franklin"/>
              <a:buNone/>
            </a:pPr>
            <a:r>
              <a:rPr lang="es-ES">
                <a:solidFill>
                  <a:srgbClr val="C00000"/>
                </a:solidFill>
              </a:rPr>
              <a:t>El examen de castellano de  las PAU</a:t>
            </a:r>
            <a:br>
              <a:rPr lang="es-ES"/>
            </a:br>
            <a:endParaRPr sz="1800"/>
          </a:p>
          <a:p>
            <a:pPr indent="0" lvl="0" marL="0" rtl="0" algn="l">
              <a:lnSpc>
                <a:spcPct val="89000"/>
              </a:lnSpc>
              <a:spcBef>
                <a:spcPts val="0"/>
              </a:spcBef>
              <a:spcAft>
                <a:spcPts val="0"/>
              </a:spcAft>
              <a:buClr>
                <a:srgbClr val="C00000"/>
              </a:buClr>
              <a:buSzPts val="9680"/>
              <a:buFont typeface="Libre Franklin"/>
              <a:buNone/>
            </a:pPr>
            <a:r>
              <a:t/>
            </a:r>
            <a:endParaRPr sz="1800"/>
          </a:p>
          <a:p>
            <a:pPr indent="-342900" lvl="0" marL="457200" rtl="0" algn="l">
              <a:lnSpc>
                <a:spcPct val="115000"/>
              </a:lnSpc>
              <a:spcBef>
                <a:spcPts val="0"/>
              </a:spcBef>
              <a:spcAft>
                <a:spcPts val="0"/>
              </a:spcAft>
              <a:buSzPts val="1800"/>
              <a:buChar char="●"/>
            </a:pPr>
            <a:r>
              <a:rPr b="1" lang="es-ES" sz="1800"/>
              <a:t>PRIMERA PARTE: </a:t>
            </a:r>
            <a:r>
              <a:rPr b="1" lang="es-ES" sz="1800">
                <a:highlight>
                  <a:srgbClr val="FFFF00"/>
                </a:highlight>
              </a:rPr>
              <a:t>ELECCIÓN OPCIÓN A / OPCIÓN B </a:t>
            </a:r>
            <a:r>
              <a:rPr b="1" lang="es-ES" sz="1800"/>
              <a:t>(5 minutos)</a:t>
            </a:r>
            <a:endParaRPr b="1" sz="1800"/>
          </a:p>
          <a:p>
            <a:pPr indent="0" lvl="0" marL="457200" rtl="0" algn="l">
              <a:lnSpc>
                <a:spcPct val="115000"/>
              </a:lnSpc>
              <a:spcBef>
                <a:spcPts val="0"/>
              </a:spcBef>
              <a:spcAft>
                <a:spcPts val="0"/>
              </a:spcAft>
              <a:buSzPts val="4400"/>
              <a:buNone/>
            </a:pPr>
            <a:r>
              <a:t/>
            </a:r>
            <a:endParaRPr b="1" sz="1800"/>
          </a:p>
          <a:p>
            <a:pPr indent="-336550" lvl="1" marL="914400" rtl="0" algn="l">
              <a:lnSpc>
                <a:spcPct val="115000"/>
              </a:lnSpc>
              <a:spcBef>
                <a:spcPts val="0"/>
              </a:spcBef>
              <a:spcAft>
                <a:spcPts val="0"/>
              </a:spcAft>
              <a:buClr>
                <a:srgbClr val="980000"/>
              </a:buClr>
              <a:buSzPts val="1700"/>
              <a:buChar char="○"/>
            </a:pPr>
            <a:r>
              <a:rPr b="1" lang="es-ES" sz="1700">
                <a:solidFill>
                  <a:srgbClr val="980000"/>
                </a:solidFill>
              </a:rPr>
              <a:t>5 MINUTOS MÁXIMO: análisis del examen. Para decidir, mirad el texto inicial por encima, leed con calma las preguntas de literatura (lecturas y figuras retóricas) y la expresión escrita.</a:t>
            </a:r>
            <a:endParaRPr b="1" sz="1700">
              <a:solidFill>
                <a:srgbClr val="980000"/>
              </a:solidFill>
            </a:endParaRPr>
          </a:p>
          <a:p>
            <a:pPr indent="-336550" lvl="1" marL="914400" rtl="0" algn="l">
              <a:lnSpc>
                <a:spcPct val="115000"/>
              </a:lnSpc>
              <a:spcBef>
                <a:spcPts val="1000"/>
              </a:spcBef>
              <a:spcAft>
                <a:spcPts val="0"/>
              </a:spcAft>
              <a:buClr>
                <a:srgbClr val="980000"/>
              </a:buClr>
              <a:buSzPts val="1700"/>
              <a:buChar char="○"/>
            </a:pPr>
            <a:r>
              <a:rPr b="1" lang="es-ES" sz="1700">
                <a:solidFill>
                  <a:srgbClr val="980000"/>
                </a:solidFill>
              </a:rPr>
              <a:t>Una vez decidida la opción, </a:t>
            </a:r>
            <a:r>
              <a:rPr b="1" lang="es-ES" sz="1700">
                <a:solidFill>
                  <a:srgbClr val="980000"/>
                </a:solidFill>
                <a:highlight>
                  <a:srgbClr val="FFFF00"/>
                </a:highlight>
              </a:rPr>
              <a:t>marcadla CLARAMENTE en la 1ª hoja del cuadernillo: A o B</a:t>
            </a:r>
            <a:endParaRPr b="1" sz="1700">
              <a:solidFill>
                <a:srgbClr val="980000"/>
              </a:solidFill>
            </a:endParaRPr>
          </a:p>
          <a:p>
            <a:pPr indent="-336550" lvl="1" marL="914400" rtl="0" algn="l">
              <a:lnSpc>
                <a:spcPct val="115000"/>
              </a:lnSpc>
              <a:spcBef>
                <a:spcPts val="1000"/>
              </a:spcBef>
              <a:spcAft>
                <a:spcPts val="0"/>
              </a:spcAft>
              <a:buClr>
                <a:srgbClr val="980000"/>
              </a:buClr>
              <a:buSzPts val="1700"/>
              <a:buChar char="○"/>
            </a:pPr>
            <a:r>
              <a:rPr b="1" lang="es-ES" sz="1700">
                <a:solidFill>
                  <a:srgbClr val="980000"/>
                </a:solidFill>
              </a:rPr>
              <a:t>¡NO cambiéis a la mitad del examen! </a:t>
            </a:r>
            <a:endParaRPr b="1" sz="1700">
              <a:solidFill>
                <a:srgbClr val="980000"/>
              </a:solidFill>
            </a:endParaRPr>
          </a:p>
          <a:p>
            <a:pPr indent="0" lvl="0" marL="914400" rtl="0" algn="l">
              <a:lnSpc>
                <a:spcPct val="115000"/>
              </a:lnSpc>
              <a:spcBef>
                <a:spcPts val="0"/>
              </a:spcBef>
              <a:spcAft>
                <a:spcPts val="0"/>
              </a:spcAft>
              <a:buSzPts val="4400"/>
              <a:buNone/>
            </a:pPr>
            <a:r>
              <a:t/>
            </a:r>
            <a:endParaRPr sz="1700">
              <a:solidFill>
                <a:srgbClr val="980000"/>
              </a:solidFill>
            </a:endParaRPr>
          </a:p>
          <a:p>
            <a:pPr indent="-336550" lvl="1" marL="914400" rtl="0" algn="l">
              <a:lnSpc>
                <a:spcPct val="115000"/>
              </a:lnSpc>
              <a:spcBef>
                <a:spcPts val="0"/>
              </a:spcBef>
              <a:spcAft>
                <a:spcPts val="0"/>
              </a:spcAft>
              <a:buClr>
                <a:srgbClr val="980000"/>
              </a:buClr>
              <a:buSzPts val="1700"/>
              <a:buChar char="○"/>
            </a:pPr>
            <a:r>
              <a:rPr lang="es-ES" sz="1700">
                <a:solidFill>
                  <a:srgbClr val="980000"/>
                </a:solidFill>
              </a:rPr>
              <a:t>LA OPCIÓN NO MARCADA </a:t>
            </a:r>
            <a:r>
              <a:rPr b="1" lang="es-ES" sz="1700">
                <a:solidFill>
                  <a:srgbClr val="980000"/>
                </a:solidFill>
              </a:rPr>
              <a:t>NO SE CORRIGE</a:t>
            </a:r>
            <a:r>
              <a:rPr lang="es-ES" sz="1700">
                <a:solidFill>
                  <a:srgbClr val="980000"/>
                </a:solidFill>
              </a:rPr>
              <a:t> (el espacio para las respuestas os puede servir para hacer esquemas, borradores, etc; al final, tachadlo con una raya, por si acaso). </a:t>
            </a:r>
            <a:r>
              <a:rPr b="1" lang="es-ES" sz="1700">
                <a:solidFill>
                  <a:srgbClr val="980000"/>
                </a:solidFill>
              </a:rPr>
              <a:t>NO SE PUEDEN MEZCLAR PREGUNTAS de la opción A y la B.</a:t>
            </a:r>
            <a:endParaRPr b="1" sz="1700">
              <a:solidFill>
                <a:srgbClr val="980000"/>
              </a:solidFill>
            </a:endParaRPr>
          </a:p>
          <a:p>
            <a:pPr indent="-342900" lvl="0" marL="457200" rtl="0" algn="l">
              <a:lnSpc>
                <a:spcPct val="115000"/>
              </a:lnSpc>
              <a:spcBef>
                <a:spcPts val="1000"/>
              </a:spcBef>
              <a:spcAft>
                <a:spcPts val="0"/>
              </a:spcAft>
              <a:buSzPts val="1800"/>
              <a:buChar char="●"/>
            </a:pPr>
            <a:r>
              <a:rPr b="1" lang="es-ES" sz="1800"/>
              <a:t>RESOLVED LA </a:t>
            </a:r>
            <a:r>
              <a:rPr b="1" lang="es-ES" sz="1800">
                <a:highlight>
                  <a:srgbClr val="FFFF00"/>
                </a:highlight>
              </a:rPr>
              <a:t>1ª PARTE (máximo 50-55 minutos)</a:t>
            </a:r>
            <a:endParaRPr>
              <a:solidFill>
                <a:srgbClr val="980000"/>
              </a:solidFill>
              <a:highlight>
                <a:srgbClr val="FFFF00"/>
              </a:highlight>
            </a:endParaRPr>
          </a:p>
          <a:p>
            <a:pPr indent="-342900" lvl="0" marL="457200" rtl="0" algn="l">
              <a:lnSpc>
                <a:spcPct val="115000"/>
              </a:lnSpc>
              <a:spcBef>
                <a:spcPts val="1000"/>
              </a:spcBef>
              <a:spcAft>
                <a:spcPts val="0"/>
              </a:spcAft>
              <a:buSzPts val="1800"/>
              <a:buChar char="●"/>
            </a:pPr>
            <a:r>
              <a:rPr b="1" lang="es-ES" sz="1800"/>
              <a:t>PARTE COMÚN: </a:t>
            </a:r>
            <a:r>
              <a:rPr b="1" lang="es-ES" sz="1800">
                <a:highlight>
                  <a:srgbClr val="FFFF00"/>
                </a:highlight>
              </a:rPr>
              <a:t>REFLEXIÓN LINGÜÍSTICA (25 minutos)</a:t>
            </a:r>
            <a:endParaRPr b="1" sz="1800">
              <a:highlight>
                <a:srgbClr val="FFFF00"/>
              </a:highlight>
            </a:endParaRPr>
          </a:p>
          <a:p>
            <a:pPr indent="-342900" lvl="0" marL="457200" rtl="0" algn="l">
              <a:lnSpc>
                <a:spcPct val="115000"/>
              </a:lnSpc>
              <a:spcBef>
                <a:spcPts val="1000"/>
              </a:spcBef>
              <a:spcAft>
                <a:spcPts val="1000"/>
              </a:spcAft>
              <a:buSzPts val="1800"/>
              <a:buChar char="●"/>
            </a:pPr>
            <a:r>
              <a:rPr b="1" lang="es-ES" sz="1800">
                <a:highlight>
                  <a:srgbClr val="FFFF00"/>
                </a:highlight>
              </a:rPr>
              <a:t>REPASO DE LA ORTOGRAFÍA (5 minutos finales</a:t>
            </a:r>
            <a:r>
              <a:rPr b="1" lang="es-ES" sz="1800"/>
              <a:t>, sobre todo las faltas “fáciles” (había, día, es, son, corrió, salió, Tomás, sofá, etc.)</a:t>
            </a:r>
            <a:endParaRPr b="1"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2db81ff987d_0_0"/>
          <p:cNvSpPr txBox="1"/>
          <p:nvPr>
            <p:ph idx="4294967295" type="title"/>
          </p:nvPr>
        </p:nvSpPr>
        <p:spPr>
          <a:xfrm>
            <a:off x="914400" y="566670"/>
            <a:ext cx="10947000" cy="60531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89000"/>
              </a:lnSpc>
              <a:spcBef>
                <a:spcPts val="0"/>
              </a:spcBef>
              <a:spcAft>
                <a:spcPts val="0"/>
              </a:spcAft>
              <a:buClr>
                <a:srgbClr val="C00000"/>
              </a:buClr>
              <a:buSzPct val="220000"/>
              <a:buFont typeface="Libre Franklin"/>
              <a:buNone/>
            </a:pPr>
            <a:r>
              <a:rPr lang="es-ES">
                <a:solidFill>
                  <a:srgbClr val="C00000"/>
                </a:solidFill>
              </a:rPr>
              <a:t>PARES MÍNIMOS (1 punto)</a:t>
            </a:r>
            <a:endParaRPr>
              <a:solidFill>
                <a:srgbClr val="C00000"/>
              </a:solidFill>
            </a:endParaRPr>
          </a:p>
          <a:p>
            <a:pPr indent="0" lvl="0" marL="0" rtl="0" algn="l">
              <a:lnSpc>
                <a:spcPct val="115000"/>
              </a:lnSpc>
              <a:spcBef>
                <a:spcPts val="1000"/>
              </a:spcBef>
              <a:spcAft>
                <a:spcPts val="0"/>
              </a:spcAft>
              <a:buClr>
                <a:srgbClr val="C00000"/>
              </a:buClr>
              <a:buSzPts val="8712"/>
              <a:buFont typeface="Libre Franklin"/>
              <a:buNone/>
            </a:pPr>
            <a:r>
              <a:rPr lang="es-ES" sz="1800"/>
              <a:t>a) </a:t>
            </a:r>
            <a:r>
              <a:rPr b="1" lang="es-ES" sz="2200">
                <a:solidFill>
                  <a:srgbClr val="C00000"/>
                </a:solidFill>
              </a:rPr>
              <a:t>Una de las dos secuencias es agramatical</a:t>
            </a:r>
            <a:r>
              <a:rPr lang="es-ES" sz="2200"/>
              <a:t>:</a:t>
            </a:r>
            <a:br>
              <a:rPr lang="es-ES"/>
            </a:br>
            <a:r>
              <a:rPr lang="es-ES"/>
              <a:t>	</a:t>
            </a:r>
            <a:r>
              <a:rPr lang="es-ES" sz="2000"/>
              <a:t>- Reconocer cuál es gramatical y cuál agramatical</a:t>
            </a:r>
            <a:br>
              <a:rPr lang="es-ES" sz="2000"/>
            </a:br>
            <a:r>
              <a:rPr lang="es-ES" sz="2000"/>
              <a:t>	- Explicar las causas lingüísticas que provocan la agramaticalidad comparando ambas e </a:t>
            </a:r>
            <a:endParaRPr sz="2000"/>
          </a:p>
          <a:p>
            <a:pPr indent="457200" lvl="0" marL="0" rtl="0" algn="l">
              <a:lnSpc>
                <a:spcPct val="115000"/>
              </a:lnSpc>
              <a:spcBef>
                <a:spcPts val="0"/>
              </a:spcBef>
              <a:spcAft>
                <a:spcPts val="0"/>
              </a:spcAft>
              <a:buClr>
                <a:srgbClr val="C00000"/>
              </a:buClr>
              <a:buSzPts val="8712"/>
              <a:buFont typeface="Libre Franklin"/>
              <a:buNone/>
            </a:pPr>
            <a:r>
              <a:rPr lang="es-ES" sz="2000"/>
              <a:t>identificando los </a:t>
            </a:r>
            <a:r>
              <a:rPr b="1" lang="es-ES" sz="2000"/>
              <a:t>términos gramaticales pertinentes (en la tabla)</a:t>
            </a:r>
            <a:br>
              <a:rPr lang="es-ES" sz="2000"/>
            </a:br>
            <a:r>
              <a:rPr lang="es-ES" sz="2000"/>
              <a:t>	 </a:t>
            </a:r>
            <a:r>
              <a:rPr b="1" lang="es-ES" sz="2000"/>
              <a:t>Puntuación:</a:t>
            </a:r>
            <a:endParaRPr b="1" sz="2000"/>
          </a:p>
          <a:p>
            <a:pPr indent="457200" lvl="0" marL="0" rtl="0" algn="l">
              <a:lnSpc>
                <a:spcPct val="115000"/>
              </a:lnSpc>
              <a:spcBef>
                <a:spcPts val="0"/>
              </a:spcBef>
              <a:spcAft>
                <a:spcPts val="0"/>
              </a:spcAft>
              <a:buClr>
                <a:srgbClr val="C00000"/>
              </a:buClr>
              <a:buSzPts val="8712"/>
              <a:buFont typeface="Libre Franklin"/>
              <a:buNone/>
            </a:pPr>
            <a:r>
              <a:rPr lang="es-ES" sz="1800"/>
              <a:t>0,25 por señalar la oración agramatical</a:t>
            </a:r>
            <a:endParaRPr sz="1800"/>
          </a:p>
          <a:p>
            <a:pPr indent="457200" lvl="0" marL="0" rtl="0" algn="l">
              <a:lnSpc>
                <a:spcPct val="115000"/>
              </a:lnSpc>
              <a:spcBef>
                <a:spcPts val="0"/>
              </a:spcBef>
              <a:spcAft>
                <a:spcPts val="0"/>
              </a:spcAft>
              <a:buClr>
                <a:schemeClr val="dk1"/>
              </a:buClr>
              <a:buSzPct val="61110"/>
              <a:buFont typeface="Arial"/>
              <a:buNone/>
            </a:pPr>
            <a:r>
              <a:rPr lang="es-ES" sz="1800"/>
              <a:t>0,25 por indicar los conceptos (</a:t>
            </a:r>
            <a:r>
              <a:rPr lang="es-ES" sz="1800" u="sng"/>
              <a:t>en la tabla)</a:t>
            </a:r>
            <a:endParaRPr sz="1800" u="sng"/>
          </a:p>
          <a:p>
            <a:pPr indent="457200" lvl="0" marL="0" rtl="0" algn="l">
              <a:lnSpc>
                <a:spcPct val="115000"/>
              </a:lnSpc>
              <a:spcBef>
                <a:spcPts val="0"/>
              </a:spcBef>
              <a:spcAft>
                <a:spcPts val="0"/>
              </a:spcAft>
              <a:buClr>
                <a:schemeClr val="dk1"/>
              </a:buClr>
              <a:buSzPct val="61110"/>
              <a:buFont typeface="Arial"/>
              <a:buNone/>
            </a:pPr>
            <a:r>
              <a:rPr lang="es-ES" sz="1800"/>
              <a:t>0,5 por la explicación (</a:t>
            </a:r>
            <a:r>
              <a:rPr lang="es-ES" sz="1800" u="sng"/>
              <a:t>seguramente aparecerán aquí también los conceptos gramaticales)</a:t>
            </a:r>
            <a:endParaRPr sz="1800" u="sng"/>
          </a:p>
          <a:p>
            <a:pPr indent="0" lvl="0" marL="457200" rtl="0" algn="l">
              <a:lnSpc>
                <a:spcPct val="115000"/>
              </a:lnSpc>
              <a:spcBef>
                <a:spcPts val="0"/>
              </a:spcBef>
              <a:spcAft>
                <a:spcPts val="0"/>
              </a:spcAft>
              <a:buClr>
                <a:srgbClr val="C00000"/>
              </a:buClr>
              <a:buSzPts val="8712"/>
              <a:buFont typeface="Libre Franklin"/>
              <a:buNone/>
            </a:pPr>
            <a:r>
              <a:rPr b="1" lang="es-ES" sz="1800">
                <a:highlight>
                  <a:srgbClr val="FFFF00"/>
                </a:highlight>
              </a:rPr>
              <a:t>OJO</a:t>
            </a:r>
            <a:r>
              <a:rPr lang="es-ES" sz="1800">
                <a:highlight>
                  <a:srgbClr val="FFFF00"/>
                </a:highlight>
              </a:rPr>
              <a:t>:</a:t>
            </a:r>
            <a:r>
              <a:rPr lang="es-ES" sz="1800"/>
              <a:t> hay gente que en la parte reservada a los conceptos gramaticales de la tabla NO PONE NADA  (y sí lo sabe porque lo explica después). </a:t>
            </a:r>
            <a:r>
              <a:rPr lang="es-ES" sz="1800">
                <a:highlight>
                  <a:srgbClr val="FFFF00"/>
                </a:highlight>
              </a:rPr>
              <a:t>SEGUID LAS INSTRUCCIONES</a:t>
            </a:r>
            <a:endParaRPr sz="1800">
              <a:highlight>
                <a:srgbClr val="FFFF00"/>
              </a:highlight>
            </a:endParaRPr>
          </a:p>
          <a:p>
            <a:pPr indent="457200" lvl="0" marL="0" rtl="0" algn="l">
              <a:lnSpc>
                <a:spcPct val="89000"/>
              </a:lnSpc>
              <a:spcBef>
                <a:spcPts val="0"/>
              </a:spcBef>
              <a:spcAft>
                <a:spcPts val="0"/>
              </a:spcAft>
              <a:buClr>
                <a:srgbClr val="C00000"/>
              </a:buClr>
              <a:buSzPts val="8712"/>
              <a:buFont typeface="Libre Franklin"/>
              <a:buNone/>
            </a:pPr>
            <a:br>
              <a:rPr lang="es-ES" sz="1800"/>
            </a:br>
            <a:r>
              <a:rPr lang="es-ES" sz="1800"/>
              <a:t>b) </a:t>
            </a:r>
            <a:r>
              <a:rPr b="1" lang="es-ES" sz="2200">
                <a:solidFill>
                  <a:srgbClr val="C00000"/>
                </a:solidFill>
              </a:rPr>
              <a:t>Diferencia interpretativa (Dos secuencias correctas que contienen diferencias, gramaticales, sintácticas i/o semánticas que se deben explicar)</a:t>
            </a:r>
            <a:br>
              <a:rPr lang="es-ES" sz="2200">
                <a:solidFill>
                  <a:srgbClr val="C00000"/>
                </a:solidFill>
              </a:rPr>
            </a:br>
            <a:r>
              <a:rPr lang="es-ES" sz="2200">
                <a:solidFill>
                  <a:srgbClr val="C00000"/>
                </a:solidFill>
              </a:rPr>
              <a:t>	</a:t>
            </a:r>
            <a:r>
              <a:rPr lang="es-ES" sz="1800"/>
              <a:t>0,5 por indicar los conceptos</a:t>
            </a:r>
            <a:endParaRPr sz="1800"/>
          </a:p>
          <a:p>
            <a:pPr indent="457200" lvl="0" marL="0" rtl="0" algn="l">
              <a:lnSpc>
                <a:spcPct val="89000"/>
              </a:lnSpc>
              <a:spcBef>
                <a:spcPts val="0"/>
              </a:spcBef>
              <a:spcAft>
                <a:spcPts val="0"/>
              </a:spcAft>
              <a:buClr>
                <a:schemeClr val="dk1"/>
              </a:buClr>
              <a:buSzPct val="61110"/>
              <a:buFont typeface="Arial"/>
              <a:buNone/>
            </a:pPr>
            <a:r>
              <a:rPr lang="es-ES" sz="1800"/>
              <a:t>0,5 por la explicación</a:t>
            </a:r>
            <a:endParaRPr sz="1800"/>
          </a:p>
          <a:p>
            <a:pPr indent="457200" lvl="0" marL="0" rtl="0" algn="l">
              <a:lnSpc>
                <a:spcPct val="89000"/>
              </a:lnSpc>
              <a:spcBef>
                <a:spcPts val="0"/>
              </a:spcBef>
              <a:spcAft>
                <a:spcPts val="0"/>
              </a:spcAft>
              <a:buClr>
                <a:schemeClr val="dk1"/>
              </a:buClr>
              <a:buSzPct val="61110"/>
              <a:buFont typeface="Arial"/>
              <a:buNone/>
            </a:pPr>
            <a:r>
              <a:t/>
            </a:r>
            <a:endParaRPr sz="1800"/>
          </a:p>
          <a:p>
            <a:pPr indent="457200" lvl="0" marL="0" rtl="0" algn="l">
              <a:lnSpc>
                <a:spcPct val="89000"/>
              </a:lnSpc>
              <a:spcBef>
                <a:spcPts val="0"/>
              </a:spcBef>
              <a:spcAft>
                <a:spcPts val="0"/>
              </a:spcAft>
              <a:buClr>
                <a:srgbClr val="C00000"/>
              </a:buClr>
              <a:buSzPts val="8712"/>
              <a:buFont typeface="Libre Franklin"/>
              <a:buNone/>
            </a:pPr>
            <a:r>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3"/>
          <p:cNvSpPr txBox="1"/>
          <p:nvPr/>
        </p:nvSpPr>
        <p:spPr>
          <a:xfrm>
            <a:off x="955600" y="549700"/>
            <a:ext cx="9878100" cy="3216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DETERMINANTES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C00000"/>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400"/>
              <a:buFont typeface="Libre Franklin"/>
              <a:buAutoNum type="arabicPeriod"/>
            </a:pPr>
            <a:r>
              <a:rPr b="1" i="0" lang="es-ES" sz="1400" u="none" cap="none" strike="noStrike">
                <a:solidFill>
                  <a:schemeClr val="dk1"/>
                </a:solidFill>
                <a:latin typeface="Libre Franklin"/>
                <a:ea typeface="Libre Franklin"/>
                <a:cs typeface="Libre Franklin"/>
                <a:sym typeface="Libre Franklin"/>
              </a:rPr>
              <a:t>Observa el siguiente par de oraciones e indica cuál es agramatical y cuál no y explica por qué:</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s-ES" sz="1400" u="none" cap="none" strike="noStrike">
                <a:solidFill>
                  <a:schemeClr val="dk1"/>
                </a:solidFill>
                <a:latin typeface="Libre Franklin"/>
                <a:ea typeface="Libre Franklin"/>
                <a:cs typeface="Libre Franklin"/>
                <a:sym typeface="Libre Franklin"/>
              </a:rPr>
              <a:t>	</a:t>
            </a:r>
            <a:endParaRPr b="1" i="0" sz="1400" u="none" cap="none" strike="noStrike">
              <a:solidFill>
                <a:schemeClr val="dk1"/>
              </a:solidFill>
              <a:latin typeface="Libre Franklin"/>
              <a:ea typeface="Libre Franklin"/>
              <a:cs typeface="Libre Franklin"/>
              <a:sym typeface="Libre Franklin"/>
            </a:endParaRPr>
          </a:p>
          <a:p>
            <a:pPr indent="457200" lvl="0" marL="0" marR="0" rtl="0" algn="l">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a) Las sillas deben colocarse después de la actuación.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	b) Sillas deben colocarse después de la actuación.</a:t>
            </a:r>
            <a:endParaRPr b="0" i="0" sz="14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chemeClr val="dk1"/>
              </a:buClr>
              <a:buSzPts val="1400"/>
              <a:buFont typeface="Arial"/>
              <a:buNone/>
            </a:pPr>
            <a:r>
              <a:rPr b="0" i="0" lang="es-ES" sz="1400" u="none" cap="none" strike="noStrike">
                <a:solidFill>
                  <a:srgbClr val="0000FF"/>
                </a:solidFill>
                <a:latin typeface="Libre Franklin"/>
                <a:ea typeface="Libre Franklin"/>
                <a:cs typeface="Libre Franklin"/>
                <a:sym typeface="Libre Franklin"/>
              </a:rPr>
              <a:t>La secuencia </a:t>
            </a:r>
            <a:r>
              <a:rPr b="1" i="0" lang="es-ES" sz="1400" u="none" cap="none" strike="noStrike">
                <a:solidFill>
                  <a:srgbClr val="0000FF"/>
                </a:solidFill>
                <a:latin typeface="Libre Franklin"/>
                <a:ea typeface="Libre Franklin"/>
                <a:cs typeface="Libre Franklin"/>
                <a:sym typeface="Libre Franklin"/>
              </a:rPr>
              <a:t>agramatical</a:t>
            </a:r>
            <a:r>
              <a:rPr b="0" i="0" lang="es-ES" sz="1400" u="none" cap="none" strike="noStrike">
                <a:solidFill>
                  <a:srgbClr val="0000FF"/>
                </a:solidFill>
                <a:latin typeface="Libre Franklin"/>
                <a:ea typeface="Libre Franklin"/>
                <a:cs typeface="Libre Franklin"/>
                <a:sym typeface="Libre Franklin"/>
              </a:rPr>
              <a:t> es la </a:t>
            </a:r>
            <a:r>
              <a:rPr b="1" i="0" lang="es-ES" sz="1400" u="none" cap="none" strike="noStrike">
                <a:solidFill>
                  <a:srgbClr val="0000FF"/>
                </a:solidFill>
                <a:latin typeface="Libre Franklin"/>
                <a:ea typeface="Libre Franklin"/>
                <a:cs typeface="Libre Franklin"/>
                <a:sym typeface="Libre Franklin"/>
              </a:rPr>
              <a:t>segunda</a:t>
            </a:r>
            <a:r>
              <a:rPr b="0" i="0" lang="es-ES" sz="1400" u="none" cap="none" strike="noStrike">
                <a:solidFill>
                  <a:srgbClr val="0000FF"/>
                </a:solidFill>
                <a:latin typeface="Libre Franklin"/>
                <a:ea typeface="Libre Franklin"/>
                <a:cs typeface="Libre Franklin"/>
                <a:sym typeface="Libre Franklin"/>
              </a:rPr>
              <a:t>.  *Sillas deben colocarse…</a:t>
            </a:r>
            <a:endParaRPr b="0" i="0" sz="1400" u="none" cap="none" strike="noStrike">
              <a:solidFill>
                <a:srgbClr val="0000FF"/>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chemeClr val="dk1"/>
              </a:buClr>
              <a:buSzPts val="1400"/>
              <a:buFont typeface="Arial"/>
              <a:buNone/>
            </a:pPr>
            <a:r>
              <a:rPr b="1" i="0" lang="es-ES" sz="1400" u="none" cap="none" strike="noStrike">
                <a:solidFill>
                  <a:srgbClr val="0000FF"/>
                </a:solidFill>
                <a:latin typeface="Libre Franklin"/>
                <a:ea typeface="Libre Franklin"/>
                <a:cs typeface="Libre Franklin"/>
                <a:sym typeface="Libre Franklin"/>
              </a:rPr>
              <a:t>La primera oración es gramatical </a:t>
            </a:r>
            <a:r>
              <a:rPr b="0" i="0" lang="es-ES" sz="1400" u="none" cap="none" strike="noStrike">
                <a:solidFill>
                  <a:srgbClr val="0000FF"/>
                </a:solidFill>
                <a:latin typeface="Libre Franklin"/>
                <a:ea typeface="Libre Franklin"/>
                <a:cs typeface="Libre Franklin"/>
                <a:sym typeface="Libre Franklin"/>
              </a:rPr>
              <a:t>porque el </a:t>
            </a:r>
            <a:r>
              <a:rPr b="1" i="0" lang="es-ES" sz="1400" u="none" cap="none" strike="noStrike">
                <a:solidFill>
                  <a:srgbClr val="0000FF"/>
                </a:solidFill>
                <a:latin typeface="Libre Franklin"/>
                <a:ea typeface="Libre Franklin"/>
                <a:cs typeface="Libre Franklin"/>
                <a:sym typeface="Libre Franklin"/>
              </a:rPr>
              <a:t>SN sujeto preverbal aparece determinado con un determinante artículo </a:t>
            </a:r>
            <a:r>
              <a:rPr b="0" i="0" lang="es-ES" sz="1400" u="none" cap="none" strike="noStrike">
                <a:solidFill>
                  <a:srgbClr val="0000FF"/>
                </a:solidFill>
                <a:latin typeface="Libre Franklin"/>
                <a:ea typeface="Libre Franklin"/>
                <a:cs typeface="Libre Franklin"/>
                <a:sym typeface="Libre Franklin"/>
              </a:rPr>
              <a:t>, cosa que no ocurre en la segunda, que resulta agramatical. Si el SN apareciese en posición posverbal, esto no ocurriría: (“Deben colocarse silla…”).</a:t>
            </a:r>
            <a:endParaRPr b="0" i="0" sz="1400" u="none" cap="none" strike="noStrike">
              <a:solidFill>
                <a:srgbClr val="0000FF"/>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chemeClr val="dk1"/>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chemeClr val="dk1"/>
              </a:buClr>
              <a:buSzPts val="1400"/>
              <a:buFont typeface="Arial"/>
              <a:buNone/>
            </a:pPr>
            <a:r>
              <a:rPr b="1" i="0" lang="es-ES" sz="1400" u="none" cap="none" strike="noStrike">
                <a:solidFill>
                  <a:srgbClr val="0000FF"/>
                </a:solidFill>
                <a:latin typeface="Libre Franklin"/>
                <a:ea typeface="Libre Franklin"/>
                <a:cs typeface="Libre Franklin"/>
                <a:sym typeface="Libre Franklin"/>
              </a:rPr>
              <a:t>CONCEPTOS GRAMATICALES: sujeto preverbal, determinante, SN</a:t>
            </a:r>
            <a:endParaRPr b="1"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rPr b="1" i="0" lang="es-ES" sz="1300" u="none" cap="none" strike="noStrike">
                <a:solidFill>
                  <a:schemeClr val="dk1"/>
                </a:solidFill>
                <a:latin typeface="Libre Franklin"/>
                <a:ea typeface="Libre Franklin"/>
                <a:cs typeface="Libre Franklin"/>
                <a:sym typeface="Libre Franklin"/>
              </a:rPr>
              <a:t>OTRO EJ. HECHO EN CLASE:  (a) Aquellos chicos pasean por la rambla (b) *Chicos pasean por la rambla</a:t>
            </a:r>
            <a:endParaRPr b="0" i="0" sz="1400" u="none" cap="none" strike="noStrike">
              <a:solidFill>
                <a:schemeClr val="dk1"/>
              </a:solidFill>
              <a:latin typeface="Libre Franklin"/>
              <a:ea typeface="Libre Franklin"/>
              <a:cs typeface="Libre Franklin"/>
              <a:sym typeface="Libre Franklin"/>
            </a:endParaRPr>
          </a:p>
        </p:txBody>
      </p:sp>
      <p:sp>
        <p:nvSpPr>
          <p:cNvPr id="115" name="Google Shape;115;p3"/>
          <p:cNvSpPr txBox="1"/>
          <p:nvPr/>
        </p:nvSpPr>
        <p:spPr>
          <a:xfrm>
            <a:off x="1084447" y="3932601"/>
            <a:ext cx="9620400" cy="2493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s-ES" sz="1400" u="none" cap="none" strike="noStrike">
                <a:solidFill>
                  <a:schemeClr val="dk1"/>
                </a:solidFill>
                <a:latin typeface="Libre Franklin"/>
                <a:ea typeface="Libre Franklin"/>
                <a:cs typeface="Libre Franklin"/>
                <a:sym typeface="Libre Franklin"/>
              </a:rPr>
              <a:t>2. Señala el contraste entre los siguientes pares mínimos y explica qué sucede:</a:t>
            </a:r>
            <a:endParaRPr b="1" i="0" sz="1400" u="none" cap="none" strike="noStrike">
              <a:solidFill>
                <a:srgbClr val="000000"/>
              </a:solidFill>
              <a:latin typeface="Arial"/>
              <a:ea typeface="Arial"/>
              <a:cs typeface="Arial"/>
              <a:sym typeface="Arial"/>
            </a:endParaRPr>
          </a:p>
          <a:p>
            <a:pPr indent="-317500" lvl="0" marL="914400" marR="0" rtl="0" algn="l">
              <a:lnSpc>
                <a:spcPct val="100000"/>
              </a:lnSpc>
              <a:spcBef>
                <a:spcPts val="0"/>
              </a:spcBef>
              <a:spcAft>
                <a:spcPts val="0"/>
              </a:spcAft>
              <a:buClr>
                <a:schemeClr val="dk1"/>
              </a:buClr>
              <a:buSzPts val="1400"/>
              <a:buFont typeface="Libre Franklin"/>
              <a:buAutoNum type="alphaLcPeriod"/>
            </a:pPr>
            <a:r>
              <a:rPr b="0" i="0" lang="es-ES" sz="1400" u="none" cap="none" strike="noStrike">
                <a:solidFill>
                  <a:schemeClr val="dk1"/>
                </a:solidFill>
                <a:latin typeface="Libre Franklin"/>
                <a:ea typeface="Libre Franklin"/>
                <a:cs typeface="Libre Franklin"/>
                <a:sym typeface="Libre Franklin"/>
              </a:rPr>
              <a:t>Me gusta un vecino.</a:t>
            </a:r>
            <a:endParaRPr b="0" i="0" sz="1400" u="none" cap="none" strike="noStrike">
              <a:solidFill>
                <a:schemeClr val="dk1"/>
              </a:solidFill>
              <a:latin typeface="Libre Franklin"/>
              <a:ea typeface="Libre Franklin"/>
              <a:cs typeface="Libre Franklin"/>
              <a:sym typeface="Libre Franklin"/>
            </a:endParaRPr>
          </a:p>
          <a:p>
            <a:pPr indent="-317500" lvl="0" marL="914400" marR="0" rtl="0" algn="l">
              <a:lnSpc>
                <a:spcPct val="100000"/>
              </a:lnSpc>
              <a:spcBef>
                <a:spcPts val="0"/>
              </a:spcBef>
              <a:spcAft>
                <a:spcPts val="0"/>
              </a:spcAft>
              <a:buClr>
                <a:schemeClr val="dk1"/>
              </a:buClr>
              <a:buSzPts val="1400"/>
              <a:buFont typeface="Libre Franklin"/>
              <a:buAutoNum type="alphaLcPeriod"/>
            </a:pPr>
            <a:r>
              <a:rPr b="0" i="0" lang="es-ES" sz="1400" u="none" cap="none" strike="noStrike">
                <a:solidFill>
                  <a:schemeClr val="dk1"/>
                </a:solidFill>
                <a:latin typeface="Libre Franklin"/>
                <a:ea typeface="Libre Franklin"/>
                <a:cs typeface="Libre Franklin"/>
                <a:sym typeface="Libre Franklin"/>
              </a:rPr>
              <a:t>Me gusta el vecino.        </a:t>
            </a:r>
            <a:endParaRPr b="0" i="0" sz="1400" u="none" cap="none" strike="noStrike">
              <a:solidFill>
                <a:schemeClr val="dk1"/>
              </a:solidFill>
              <a:latin typeface="Libre Franklin"/>
              <a:ea typeface="Libre Franklin"/>
              <a:cs typeface="Libre Franklin"/>
              <a:sym typeface="Libre Franklin"/>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457200" lvl="0" marL="45720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Ambas secuencias son gramaticales. </a:t>
            </a:r>
            <a:r>
              <a:rPr b="1" i="0" lang="es-ES" sz="1400" u="none" cap="none" strike="noStrike">
                <a:solidFill>
                  <a:srgbClr val="0000FF"/>
                </a:solidFill>
                <a:latin typeface="Libre Franklin"/>
                <a:ea typeface="Libre Franklin"/>
                <a:cs typeface="Libre Franklin"/>
                <a:sym typeface="Libre Franklin"/>
              </a:rPr>
              <a:t>Existe un contraste semántico o de interpretación. </a:t>
            </a:r>
            <a:r>
              <a:rPr b="0" i="0" lang="es-ES" sz="1400" u="none" cap="none" strike="noStrike">
                <a:solidFill>
                  <a:srgbClr val="0000FF"/>
                </a:solidFill>
                <a:latin typeface="Libre Franklin"/>
                <a:ea typeface="Libre Franklin"/>
                <a:cs typeface="Libre Franklin"/>
                <a:sym typeface="Libre Franklin"/>
              </a:rPr>
              <a:t> En la 1ª secuencia, la presencia del artículo indefinido hace que no se sepa exactamente de qué vecino se está hablando. En la 2ª,  la presencia del artículo definido implica o bien que solo hay un vecino o que el oyente ya sabe a qué vecino se está haciendo referencia.</a:t>
            </a:r>
            <a:endParaRPr b="0" i="0" sz="1400" u="none" cap="none" strike="noStrike">
              <a:solidFill>
                <a:srgbClr val="0000FF"/>
              </a:solidFill>
              <a:latin typeface="Libre Franklin"/>
              <a:ea typeface="Libre Franklin"/>
              <a:cs typeface="Libre Franklin"/>
              <a:sym typeface="Libre Franklin"/>
            </a:endParaRPr>
          </a:p>
          <a:p>
            <a:pPr indent="0" lvl="0" marL="1371600" marR="0" rtl="0" algn="l">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                                  </a:t>
            </a:r>
            <a:endParaRPr b="0" i="0" sz="1400" u="none" cap="none" strike="noStrike">
              <a:solidFill>
                <a:srgbClr val="0000FF"/>
              </a:solidFill>
              <a:latin typeface="Arial"/>
              <a:ea typeface="Arial"/>
              <a:cs typeface="Arial"/>
              <a:sym typeface="Arial"/>
            </a:endParaRPr>
          </a:p>
          <a:p>
            <a:pPr indent="-241300" lvl="0" marL="342900" marR="0" rtl="0" algn="l">
              <a:lnSpc>
                <a:spcPct val="100000"/>
              </a:lnSpc>
              <a:spcBef>
                <a:spcPts val="0"/>
              </a:spcBef>
              <a:spcAft>
                <a:spcPts val="0"/>
              </a:spcAft>
              <a:buClr>
                <a:schemeClr val="dk1"/>
              </a:buClr>
              <a:buSzPts val="1600"/>
              <a:buFont typeface="Libre Franklin"/>
              <a:buNone/>
            </a:pPr>
            <a:r>
              <a:t/>
            </a:r>
            <a:endParaRPr b="0" i="0" sz="1600" u="none" cap="none" strike="noStrike">
              <a:solidFill>
                <a:srgbClr val="0000FF"/>
              </a:solidFill>
              <a:latin typeface="Libre Franklin"/>
              <a:ea typeface="Libre Franklin"/>
              <a:cs typeface="Libre Franklin"/>
              <a:sym typeface="Libre Franklin"/>
            </a:endParaRPr>
          </a:p>
          <a:p>
            <a:pPr indent="0" lvl="0" marL="457200" marR="0" rtl="0" algn="just">
              <a:lnSpc>
                <a:spcPct val="100000"/>
              </a:lnSpc>
              <a:spcBef>
                <a:spcPts val="0"/>
              </a:spcBef>
              <a:spcAft>
                <a:spcPts val="0"/>
              </a:spcAft>
              <a:buClr>
                <a:schemeClr val="dk1"/>
              </a:buClr>
              <a:buSzPts val="1400"/>
              <a:buFont typeface="Arial"/>
              <a:buNone/>
            </a:pPr>
            <a:r>
              <a:rPr b="1" i="0" lang="es-ES" sz="1400" u="none" cap="none" strike="noStrike">
                <a:solidFill>
                  <a:srgbClr val="0000FF"/>
                </a:solidFill>
                <a:latin typeface="Libre Franklin"/>
                <a:ea typeface="Libre Franklin"/>
                <a:cs typeface="Libre Franklin"/>
                <a:sym typeface="Libre Franklin"/>
              </a:rPr>
              <a:t>CONCEPTOS GRAMATICALES: det. artículo deinido/ det. artículo indefinido/ SN/ </a:t>
            </a:r>
            <a:endParaRPr b="0" i="0" sz="16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nvSpPr>
        <p:spPr>
          <a:xfrm>
            <a:off x="953037" y="704044"/>
            <a:ext cx="71220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ADJETIVOS CALIFICATIVOS Y RELACIONALES</a:t>
            </a:r>
            <a:endParaRPr b="0" i="0" sz="1400" u="none" cap="none" strike="noStrike">
              <a:solidFill>
                <a:srgbClr val="000000"/>
              </a:solidFill>
              <a:latin typeface="Arial"/>
              <a:ea typeface="Arial"/>
              <a:cs typeface="Arial"/>
              <a:sym typeface="Arial"/>
            </a:endParaRPr>
          </a:p>
        </p:txBody>
      </p:sp>
      <p:sp>
        <p:nvSpPr>
          <p:cNvPr id="121" name="Google Shape;121;p4"/>
          <p:cNvSpPr/>
          <p:nvPr/>
        </p:nvSpPr>
        <p:spPr>
          <a:xfrm>
            <a:off x="1141926" y="1826534"/>
            <a:ext cx="10513500" cy="35394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chemeClr val="dk1"/>
              </a:buClr>
              <a:buSzPts val="1400"/>
              <a:buFont typeface="Libre Franklin"/>
              <a:buAutoNum type="arabicPeriod"/>
            </a:pPr>
            <a:r>
              <a:rPr b="0" i="0" lang="es-ES" sz="1400" u="none" cap="none" strike="noStrike">
                <a:solidFill>
                  <a:schemeClr val="dk1"/>
                </a:solidFill>
                <a:latin typeface="Libre Franklin"/>
                <a:ea typeface="Libre Franklin"/>
                <a:cs typeface="Libre Franklin"/>
                <a:sym typeface="Libre Franklin"/>
              </a:rPr>
              <a:t>Observa el siguiente par de secuencia e indica cuál es agramatical y cuál no y explica por qué:</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342900" lvl="0" marL="342900" marR="0" rtl="0" algn="l">
              <a:lnSpc>
                <a:spcPct val="100000"/>
              </a:lnSpc>
              <a:spcBef>
                <a:spcPts val="0"/>
              </a:spcBef>
              <a:spcAft>
                <a:spcPts val="0"/>
              </a:spcAft>
              <a:buClr>
                <a:schemeClr val="dk1"/>
              </a:buClr>
              <a:buSzPts val="1400"/>
              <a:buFont typeface="Libre Franklin"/>
              <a:buAutoNum type="alphaLcParenR"/>
            </a:pPr>
            <a:r>
              <a:rPr b="0" i="0" lang="es-ES" sz="1400" u="none" cap="none" strike="noStrike">
                <a:solidFill>
                  <a:schemeClr val="dk1"/>
                </a:solidFill>
                <a:latin typeface="Libre Franklin"/>
                <a:ea typeface="Libre Franklin"/>
                <a:cs typeface="Libre Franklin"/>
                <a:sym typeface="Libre Franklin"/>
              </a:rPr>
              <a:t>He leído una novela muy interesante</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400"/>
              <a:buFont typeface="Libre Franklin"/>
              <a:buAutoNum type="alphaLcParenR"/>
            </a:pPr>
            <a:r>
              <a:rPr b="0" i="0" lang="es-ES" sz="1400" u="none" cap="none" strike="noStrike">
                <a:solidFill>
                  <a:schemeClr val="dk1"/>
                </a:solidFill>
                <a:latin typeface="Libre Franklin"/>
                <a:ea typeface="Libre Franklin"/>
                <a:cs typeface="Libre Franklin"/>
                <a:sym typeface="Libre Franklin"/>
              </a:rPr>
              <a:t>He leído una novela muy policíaca</a:t>
            </a:r>
            <a:endParaRPr b="0" i="0" sz="1400" u="none" cap="none" strike="noStrike">
              <a:solidFill>
                <a:srgbClr val="000000"/>
              </a:solidFill>
              <a:latin typeface="Arial"/>
              <a:ea typeface="Arial"/>
              <a:cs typeface="Arial"/>
              <a:sym typeface="Arial"/>
            </a:endParaRPr>
          </a:p>
          <a:p>
            <a:pPr indent="-254000" lvl="0" marL="342900" marR="0" rtl="0" algn="l">
              <a:lnSpc>
                <a:spcPct val="100000"/>
              </a:lnSpc>
              <a:spcBef>
                <a:spcPts val="0"/>
              </a:spcBef>
              <a:spcAft>
                <a:spcPts val="0"/>
              </a:spcAft>
              <a:buClr>
                <a:schemeClr val="dk1"/>
              </a:buClr>
              <a:buSzPts val="1400"/>
              <a:buFont typeface="Libre Franklin"/>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La oración </a:t>
            </a:r>
            <a:r>
              <a:rPr b="1" i="0" lang="es-ES" sz="1400" u="none" cap="none" strike="noStrike">
                <a:solidFill>
                  <a:srgbClr val="0000FF"/>
                </a:solidFill>
                <a:latin typeface="Libre Franklin"/>
                <a:ea typeface="Libre Franklin"/>
                <a:cs typeface="Libre Franklin"/>
                <a:sym typeface="Libre Franklin"/>
              </a:rPr>
              <a:t>agramatical</a:t>
            </a:r>
            <a:r>
              <a:rPr b="0" i="0" lang="es-ES" sz="1400" u="none" cap="none" strike="noStrike">
                <a:solidFill>
                  <a:srgbClr val="0000FF"/>
                </a:solidFill>
                <a:latin typeface="Libre Franklin"/>
                <a:ea typeface="Libre Franklin"/>
                <a:cs typeface="Libre Franklin"/>
                <a:sym typeface="Libre Franklin"/>
              </a:rPr>
              <a:t> es la </a:t>
            </a:r>
            <a:r>
              <a:rPr b="1" i="0" lang="es-ES" sz="1400" u="none" cap="none" strike="noStrike">
                <a:solidFill>
                  <a:srgbClr val="0000FF"/>
                </a:solidFill>
                <a:latin typeface="Libre Franklin"/>
                <a:ea typeface="Libre Franklin"/>
                <a:cs typeface="Libre Franklin"/>
                <a:sym typeface="Libre Franklin"/>
              </a:rPr>
              <a:t>segunda</a:t>
            </a:r>
            <a:r>
              <a:rPr b="0" i="0" lang="es-ES" sz="1400" u="none" cap="none" strike="noStrike">
                <a:solidFill>
                  <a:srgbClr val="0000FF"/>
                </a:solidFill>
                <a:latin typeface="Libre Franklin"/>
                <a:ea typeface="Libre Franklin"/>
                <a:cs typeface="Libre Franklin"/>
                <a:sym typeface="Libre Franklin"/>
              </a:rPr>
              <a:t>. La </a:t>
            </a:r>
            <a:r>
              <a:rPr b="1" i="0" lang="es-ES" sz="1400" u="none" cap="none" strike="noStrike">
                <a:solidFill>
                  <a:srgbClr val="0000FF"/>
                </a:solidFill>
                <a:latin typeface="Libre Franklin"/>
                <a:ea typeface="Libre Franklin"/>
                <a:cs typeface="Libre Franklin"/>
                <a:sym typeface="Libre Franklin"/>
              </a:rPr>
              <a:t>primera</a:t>
            </a:r>
            <a:r>
              <a:rPr b="0" i="0" lang="es-ES" sz="1400" u="none" cap="none" strike="noStrike">
                <a:solidFill>
                  <a:srgbClr val="0000FF"/>
                </a:solidFill>
                <a:latin typeface="Libre Franklin"/>
                <a:ea typeface="Libre Franklin"/>
                <a:cs typeface="Libre Franklin"/>
                <a:sym typeface="Libre Franklin"/>
              </a:rPr>
              <a:t> oración es </a:t>
            </a:r>
            <a:r>
              <a:rPr b="1" i="0" lang="es-ES" sz="1400" u="none" cap="none" strike="noStrike">
                <a:solidFill>
                  <a:srgbClr val="0000FF"/>
                </a:solidFill>
                <a:latin typeface="Libre Franklin"/>
                <a:ea typeface="Libre Franklin"/>
                <a:cs typeface="Libre Franklin"/>
                <a:sym typeface="Libre Franklin"/>
              </a:rPr>
              <a:t>gramatical</a:t>
            </a:r>
            <a:r>
              <a:rPr b="0" i="0" lang="es-ES" sz="1400" u="none" cap="none" strike="noStrike">
                <a:solidFill>
                  <a:srgbClr val="0000FF"/>
                </a:solidFill>
                <a:latin typeface="Libre Franklin"/>
                <a:ea typeface="Libre Franklin"/>
                <a:cs typeface="Libre Franklin"/>
                <a:sym typeface="Libre Franklin"/>
              </a:rPr>
              <a:t> porque </a:t>
            </a:r>
            <a:r>
              <a:rPr b="0" i="1" lang="es-ES" sz="1400" u="none" cap="none" strike="noStrike">
                <a:solidFill>
                  <a:srgbClr val="0000FF"/>
                </a:solidFill>
                <a:latin typeface="Libre Franklin"/>
                <a:ea typeface="Libre Franklin"/>
                <a:cs typeface="Libre Franklin"/>
                <a:sym typeface="Libre Franklin"/>
              </a:rPr>
              <a:t>interesante</a:t>
            </a:r>
            <a:r>
              <a:rPr b="0" i="0" lang="es-ES" sz="1400" u="none" cap="none" strike="noStrike">
                <a:solidFill>
                  <a:srgbClr val="0000FF"/>
                </a:solidFill>
                <a:latin typeface="Libre Franklin"/>
                <a:ea typeface="Libre Franklin"/>
                <a:cs typeface="Libre Franklin"/>
                <a:sym typeface="Libre Franklin"/>
              </a:rPr>
              <a:t> es un </a:t>
            </a:r>
            <a:r>
              <a:rPr b="1" i="0" lang="es-ES" sz="1400" u="none" cap="none" strike="noStrike">
                <a:solidFill>
                  <a:srgbClr val="0000FF"/>
                </a:solidFill>
                <a:latin typeface="Libre Franklin"/>
                <a:ea typeface="Libre Franklin"/>
                <a:cs typeface="Libre Franklin"/>
                <a:sym typeface="Libre Franklin"/>
              </a:rPr>
              <a:t>adjetivo calificativo </a:t>
            </a:r>
            <a:r>
              <a:rPr b="0" i="0" lang="es-ES" sz="1400" u="none" cap="none" strike="noStrike">
                <a:solidFill>
                  <a:srgbClr val="0000FF"/>
                </a:solidFill>
                <a:latin typeface="Libre Franklin"/>
                <a:ea typeface="Libre Franklin"/>
                <a:cs typeface="Libre Franklin"/>
                <a:sym typeface="Libre Franklin"/>
              </a:rPr>
              <a:t>que expresa una cualidad de la novela y por eso se puede graduar (como en este caso, en grado superlativo con el adv MUY) y se puede anteponer o posponer al nombre (</a:t>
            </a:r>
            <a:r>
              <a:rPr b="0" i="1" lang="es-ES" sz="1400" u="none" cap="none" strike="noStrike">
                <a:solidFill>
                  <a:srgbClr val="0000FF"/>
                </a:solidFill>
                <a:latin typeface="Libre Franklin"/>
                <a:ea typeface="Libre Franklin"/>
                <a:cs typeface="Libre Franklin"/>
                <a:sym typeface="Libre Franklin"/>
              </a:rPr>
              <a:t>muy interesante novela </a:t>
            </a:r>
            <a:r>
              <a:rPr b="0" i="0" lang="es-ES" sz="1400" u="none" cap="none" strike="noStrike">
                <a:solidFill>
                  <a:srgbClr val="0000FF"/>
                </a:solidFill>
                <a:latin typeface="Libre Franklin"/>
                <a:ea typeface="Libre Franklin"/>
                <a:cs typeface="Libre Franklin"/>
                <a:sym typeface="Libre Franklin"/>
              </a:rPr>
              <a:t>o </a:t>
            </a:r>
            <a:r>
              <a:rPr b="0" i="1" lang="es-ES" sz="1400" u="none" cap="none" strike="noStrike">
                <a:solidFill>
                  <a:srgbClr val="0000FF"/>
                </a:solidFill>
                <a:latin typeface="Libre Franklin"/>
                <a:ea typeface="Libre Franklin"/>
                <a:cs typeface="Libre Franklin"/>
                <a:sym typeface="Libre Franklin"/>
              </a:rPr>
              <a:t>novela muy interesante</a:t>
            </a:r>
            <a:r>
              <a:rPr b="0" i="0" lang="es-ES" sz="1400" u="none" cap="none" strike="noStrike">
                <a:solidFill>
                  <a:srgbClr val="0000FF"/>
                </a:solidFill>
                <a:latin typeface="Libre Franklin"/>
                <a:ea typeface="Libre Franklin"/>
                <a:cs typeface="Libre Franklin"/>
                <a:sym typeface="Libre Franklin"/>
              </a:rPr>
              <a:t>).</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cambio en la </a:t>
            </a:r>
            <a:r>
              <a:rPr b="1" i="0" lang="es-ES" sz="1400" u="none" cap="none" strike="noStrike">
                <a:solidFill>
                  <a:srgbClr val="0000FF"/>
                </a:solidFill>
                <a:latin typeface="Libre Franklin"/>
                <a:ea typeface="Libre Franklin"/>
                <a:cs typeface="Libre Franklin"/>
                <a:sym typeface="Libre Franklin"/>
              </a:rPr>
              <a:t>segunda</a:t>
            </a:r>
            <a:r>
              <a:rPr b="0" i="0" lang="es-ES" sz="1400" u="none" cap="none" strike="noStrike">
                <a:solidFill>
                  <a:srgbClr val="0000FF"/>
                </a:solidFill>
                <a:latin typeface="Libre Franklin"/>
                <a:ea typeface="Libre Franklin"/>
                <a:cs typeface="Libre Franklin"/>
                <a:sym typeface="Libre Franklin"/>
              </a:rPr>
              <a:t> oración aparece un </a:t>
            </a:r>
            <a:r>
              <a:rPr b="1" i="0" lang="es-ES" sz="1400" u="none" cap="none" strike="noStrike">
                <a:solidFill>
                  <a:srgbClr val="0000FF"/>
                </a:solidFill>
                <a:latin typeface="Libre Franklin"/>
                <a:ea typeface="Libre Franklin"/>
                <a:cs typeface="Libre Franklin"/>
                <a:sym typeface="Libre Franklin"/>
              </a:rPr>
              <a:t>adjetivo relacional </a:t>
            </a:r>
            <a:r>
              <a:rPr b="0" i="0" lang="es-ES" sz="1400" u="none" cap="none" strike="noStrike">
                <a:solidFill>
                  <a:srgbClr val="0000FF"/>
                </a:solidFill>
                <a:latin typeface="Libre Franklin"/>
                <a:ea typeface="Libre Franklin"/>
                <a:cs typeface="Libre Franklin"/>
                <a:sym typeface="Libre Franklin"/>
              </a:rPr>
              <a:t>–</a:t>
            </a:r>
            <a:r>
              <a:rPr b="0" i="1" lang="es-ES" sz="1400" u="none" cap="none" strike="noStrike">
                <a:solidFill>
                  <a:srgbClr val="0000FF"/>
                </a:solidFill>
                <a:latin typeface="Libre Franklin"/>
                <a:ea typeface="Libre Franklin"/>
                <a:cs typeface="Libre Franklin"/>
                <a:sym typeface="Libre Franklin"/>
              </a:rPr>
              <a:t>policíaca-</a:t>
            </a:r>
            <a:r>
              <a:rPr b="0" i="0" lang="es-ES" sz="1400" u="none" cap="none" strike="noStrike">
                <a:solidFill>
                  <a:srgbClr val="0000FF"/>
                </a:solidFill>
                <a:latin typeface="Libre Franklin"/>
                <a:ea typeface="Libre Franklin"/>
                <a:cs typeface="Libre Franklin"/>
                <a:sym typeface="Libre Franklin"/>
              </a:rPr>
              <a:t> que no admite ni graduación ni ser antepuesto al nombre. </a:t>
            </a:r>
            <a:endParaRPr b="0" i="0" sz="1400" u="none" cap="none" strike="noStrike">
              <a:solidFill>
                <a:srgbClr val="0000FF"/>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*He leído una novela muy policíaca.</a:t>
            </a:r>
            <a:endParaRPr b="0" i="0" sz="1400" u="none" cap="none" strike="noStrike">
              <a:solidFill>
                <a:schemeClr val="dk1"/>
              </a:solidFill>
              <a:latin typeface="Libre Franklin"/>
              <a:ea typeface="Libre Franklin"/>
              <a:cs typeface="Libre Franklin"/>
              <a:sym typeface="Libre Franklin"/>
            </a:endParaRPr>
          </a:p>
          <a:p>
            <a:pPr indent="0" lvl="0" marL="457200" marR="0" rtl="0" algn="l">
              <a:lnSpc>
                <a:spcPct val="100000"/>
              </a:lnSpc>
              <a:spcBef>
                <a:spcPts val="0"/>
              </a:spcBef>
              <a:spcAft>
                <a:spcPts val="0"/>
              </a:spcAft>
              <a:buClr>
                <a:srgbClr val="000000"/>
              </a:buClr>
              <a:buSzPts val="1400"/>
              <a:buFont typeface="Arial"/>
              <a:buNone/>
            </a:pPr>
            <a:r>
              <a:rPr b="0" i="0" lang="es-ES" sz="1400" u="none" cap="none" strike="noStrike">
                <a:solidFill>
                  <a:schemeClr val="dk1"/>
                </a:solidFill>
                <a:latin typeface="Libre Franklin"/>
                <a:ea typeface="Libre Franklin"/>
                <a:cs typeface="Libre Franklin"/>
                <a:sym typeface="Libre Franklin"/>
              </a:rPr>
              <a:t>*He leído unapolicíaca novela.</a:t>
            </a:r>
            <a:endParaRPr b="0" i="0" sz="1400" u="none" cap="none" strike="noStrike">
              <a:solidFill>
                <a:schemeClr val="dk1"/>
              </a:solidFill>
              <a:latin typeface="Libre Franklin"/>
              <a:ea typeface="Libre Franklin"/>
              <a:cs typeface="Libre Franklin"/>
              <a:sym typeface="Libre Franklin"/>
            </a:endParaRPr>
          </a:p>
          <a:p>
            <a:pPr indent="0" lvl="0" marL="45720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chemeClr val="dk1"/>
              </a:buClr>
              <a:buSzPts val="1400"/>
              <a:buFont typeface="Arial"/>
              <a:buNone/>
            </a:pPr>
            <a:r>
              <a:rPr b="1" i="0" lang="es-ES" sz="1300" u="none" cap="none" strike="noStrike">
                <a:solidFill>
                  <a:schemeClr val="dk1"/>
                </a:solidFill>
                <a:latin typeface="Libre Franklin"/>
                <a:ea typeface="Libre Franklin"/>
                <a:cs typeface="Libre Franklin"/>
                <a:sym typeface="Libre Franklin"/>
              </a:rPr>
              <a:t>OTRO EJ. HECHO EN CLASE:  (a) Una fantástica crítica  (b) *Una teatral crítica</a:t>
            </a:r>
            <a:endParaRPr b="0" i="0" sz="1400" u="none" cap="none" strike="noStrike">
              <a:solidFill>
                <a:schemeClr val="dk1"/>
              </a:solidFill>
              <a:latin typeface="Libre Franklin"/>
              <a:ea typeface="Libre Franklin"/>
              <a:cs typeface="Libre Franklin"/>
              <a:sym typeface="Libre Franklin"/>
            </a:endParaRPr>
          </a:p>
          <a:p>
            <a:pPr indent="0" lvl="0" marL="45720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ph type="title"/>
          </p:nvPr>
        </p:nvSpPr>
        <p:spPr>
          <a:xfrm>
            <a:off x="946597" y="632501"/>
            <a:ext cx="9601200" cy="6279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1800"/>
              <a:buFont typeface="Libre Franklin"/>
              <a:buNone/>
            </a:pPr>
            <a:r>
              <a:rPr b="1" lang="es-ES" sz="1800">
                <a:solidFill>
                  <a:srgbClr val="C00000"/>
                </a:solidFill>
              </a:rPr>
              <a:t>ADVERBIO O PREPOSICIÓN</a:t>
            </a:r>
            <a:endParaRPr/>
          </a:p>
        </p:txBody>
      </p:sp>
      <p:sp>
        <p:nvSpPr>
          <p:cNvPr id="127" name="Google Shape;127;p5"/>
          <p:cNvSpPr txBox="1"/>
          <p:nvPr>
            <p:ph idx="1" type="body"/>
          </p:nvPr>
        </p:nvSpPr>
        <p:spPr>
          <a:xfrm>
            <a:off x="1056075" y="1260354"/>
            <a:ext cx="10753800" cy="5139900"/>
          </a:xfrm>
          <a:prstGeom prst="rect">
            <a:avLst/>
          </a:prstGeom>
          <a:noFill/>
          <a:ln>
            <a:noFill/>
          </a:ln>
        </p:spPr>
        <p:txBody>
          <a:bodyPr anchorCtr="0" anchor="t" bIns="45700" lIns="91425" spcFirstLastPara="1" rIns="91425" wrap="square" tIns="45700">
            <a:noAutofit/>
          </a:bodyPr>
          <a:lstStyle/>
          <a:p>
            <a:pPr indent="-342900" lvl="0" marL="342900" rtl="0" algn="l">
              <a:lnSpc>
                <a:spcPct val="74000"/>
              </a:lnSpc>
              <a:spcBef>
                <a:spcPts val="0"/>
              </a:spcBef>
              <a:spcAft>
                <a:spcPts val="0"/>
              </a:spcAft>
              <a:buClr>
                <a:schemeClr val="dk2"/>
              </a:buClr>
              <a:buSzPts val="1570"/>
              <a:buAutoNum type="arabicPeriod"/>
            </a:pPr>
            <a:r>
              <a:rPr b="1" lang="es-ES" sz="1570"/>
              <a:t>Observa los siguientes pares mínimos y señala qué diferencia hay entre ellos y por qué se produce:</a:t>
            </a:r>
            <a:endParaRPr b="1" sz="1570"/>
          </a:p>
          <a:p>
            <a:pPr indent="0" lvl="0" marL="0" rtl="0" algn="l">
              <a:lnSpc>
                <a:spcPct val="74000"/>
              </a:lnSpc>
              <a:spcBef>
                <a:spcPts val="0"/>
              </a:spcBef>
              <a:spcAft>
                <a:spcPts val="0"/>
              </a:spcAft>
              <a:buSzPts val="605"/>
              <a:buNone/>
            </a:pPr>
            <a:r>
              <a:t/>
            </a:r>
            <a:endParaRPr b="1" sz="1570"/>
          </a:p>
          <a:p>
            <a:pPr indent="0" lvl="0" marL="0" rtl="0" algn="l">
              <a:lnSpc>
                <a:spcPct val="74000"/>
              </a:lnSpc>
              <a:spcBef>
                <a:spcPts val="0"/>
              </a:spcBef>
              <a:spcAft>
                <a:spcPts val="0"/>
              </a:spcAft>
              <a:buSzPts val="605"/>
              <a:buNone/>
            </a:pPr>
            <a:r>
              <a:t/>
            </a:r>
            <a:endParaRPr b="1" sz="1570"/>
          </a:p>
          <a:p>
            <a:pPr indent="-342900" lvl="0" marL="342900" rtl="0" algn="l">
              <a:lnSpc>
                <a:spcPct val="74000"/>
              </a:lnSpc>
              <a:spcBef>
                <a:spcPts val="1200"/>
              </a:spcBef>
              <a:spcAft>
                <a:spcPts val="0"/>
              </a:spcAft>
              <a:buClr>
                <a:schemeClr val="dk2"/>
              </a:buClr>
              <a:buSzPts val="1570"/>
              <a:buAutoNum type="alphaLcParenR"/>
            </a:pPr>
            <a:r>
              <a:rPr lang="es-ES" sz="1570"/>
              <a:t>El perro está debajo.                                                       a) El perro está bajo. </a:t>
            </a:r>
            <a:endParaRPr sz="1900"/>
          </a:p>
          <a:p>
            <a:pPr indent="-342900" lvl="0" marL="342900" rtl="0" algn="l">
              <a:lnSpc>
                <a:spcPct val="74000"/>
              </a:lnSpc>
              <a:spcBef>
                <a:spcPts val="1200"/>
              </a:spcBef>
              <a:spcAft>
                <a:spcPts val="0"/>
              </a:spcAft>
              <a:buClr>
                <a:schemeClr val="dk2"/>
              </a:buClr>
              <a:buSzPts val="1570"/>
              <a:buAutoNum type="alphaLcParenR"/>
            </a:pPr>
            <a:r>
              <a:rPr lang="es-ES" sz="1570"/>
              <a:t>El perro está debajo de la mesa.                               b) El perro está bajo la mesa. </a:t>
            </a:r>
            <a:endParaRPr sz="1900"/>
          </a:p>
          <a:p>
            <a:pPr indent="0" lvl="0" marL="0" rtl="0" algn="just">
              <a:lnSpc>
                <a:spcPct val="74000"/>
              </a:lnSpc>
              <a:spcBef>
                <a:spcPts val="1200"/>
              </a:spcBef>
              <a:spcAft>
                <a:spcPts val="0"/>
              </a:spcAft>
              <a:buClr>
                <a:srgbClr val="0070C0"/>
              </a:buClr>
              <a:buSzPts val="770"/>
              <a:buNone/>
            </a:pPr>
            <a:r>
              <a:t/>
            </a:r>
            <a:endParaRPr sz="1570">
              <a:solidFill>
                <a:srgbClr val="0000FF"/>
              </a:solidFill>
            </a:endParaRPr>
          </a:p>
          <a:p>
            <a:pPr indent="0" lvl="0" marL="0" rtl="0" algn="just">
              <a:lnSpc>
                <a:spcPct val="74000"/>
              </a:lnSpc>
              <a:spcBef>
                <a:spcPts val="1200"/>
              </a:spcBef>
              <a:spcAft>
                <a:spcPts val="0"/>
              </a:spcAft>
              <a:buClr>
                <a:srgbClr val="0070C0"/>
              </a:buClr>
              <a:buSzPts val="770"/>
              <a:buNone/>
            </a:pPr>
            <a:r>
              <a:t/>
            </a:r>
            <a:endParaRPr sz="1570">
              <a:solidFill>
                <a:srgbClr val="0000FF"/>
              </a:solidFill>
            </a:endParaRPr>
          </a:p>
          <a:p>
            <a:pPr indent="0" lvl="0" marL="0" rtl="0" algn="just">
              <a:lnSpc>
                <a:spcPct val="115000"/>
              </a:lnSpc>
              <a:spcBef>
                <a:spcPts val="1200"/>
              </a:spcBef>
              <a:spcAft>
                <a:spcPts val="0"/>
              </a:spcAft>
              <a:buClr>
                <a:srgbClr val="0070C0"/>
              </a:buClr>
              <a:buSzPts val="770"/>
              <a:buNone/>
            </a:pPr>
            <a:r>
              <a:rPr lang="es-ES" sz="1570">
                <a:solidFill>
                  <a:srgbClr val="0000FF"/>
                </a:solidFill>
              </a:rPr>
              <a:t>En el </a:t>
            </a:r>
            <a:r>
              <a:rPr b="1" lang="es-ES" sz="1570">
                <a:solidFill>
                  <a:srgbClr val="0000FF"/>
                </a:solidFill>
              </a:rPr>
              <a:t>primer par</a:t>
            </a:r>
            <a:r>
              <a:rPr lang="es-ES" sz="1570">
                <a:solidFill>
                  <a:srgbClr val="0000FF"/>
                </a:solidFill>
              </a:rPr>
              <a:t>, aparece el </a:t>
            </a:r>
            <a:r>
              <a:rPr b="1" lang="es-ES" sz="1570">
                <a:solidFill>
                  <a:srgbClr val="0000FF"/>
                </a:solidFill>
              </a:rPr>
              <a:t>adverbio</a:t>
            </a:r>
            <a:r>
              <a:rPr lang="es-ES" sz="1570">
                <a:solidFill>
                  <a:srgbClr val="0000FF"/>
                </a:solidFill>
              </a:rPr>
              <a:t> </a:t>
            </a:r>
            <a:r>
              <a:rPr i="1" lang="es-ES" sz="1570">
                <a:solidFill>
                  <a:srgbClr val="0000FF"/>
                </a:solidFill>
              </a:rPr>
              <a:t>debajo</a:t>
            </a:r>
            <a:r>
              <a:rPr lang="es-ES" sz="1570">
                <a:solidFill>
                  <a:srgbClr val="0000FF"/>
                </a:solidFill>
              </a:rPr>
              <a:t> que forma por sí mismo un </a:t>
            </a:r>
            <a:r>
              <a:rPr b="1" lang="es-ES" sz="1570">
                <a:solidFill>
                  <a:srgbClr val="0000FF"/>
                </a:solidFill>
              </a:rPr>
              <a:t>S. adv. </a:t>
            </a:r>
            <a:r>
              <a:rPr lang="es-ES" sz="1570">
                <a:solidFill>
                  <a:srgbClr val="0000FF"/>
                </a:solidFill>
              </a:rPr>
              <a:t>sin necesidad de tener ningún complemento. Este puede aparecer, como en la oración b (</a:t>
            </a:r>
            <a:r>
              <a:rPr lang="es-ES" sz="1570" u="sng">
                <a:solidFill>
                  <a:srgbClr val="0000FF"/>
                </a:solidFill>
              </a:rPr>
              <a:t>de la mesa</a:t>
            </a:r>
            <a:r>
              <a:rPr lang="es-ES" sz="1570">
                <a:solidFill>
                  <a:srgbClr val="0000FF"/>
                </a:solidFill>
              </a:rPr>
              <a:t>) o no aparecer como en la or. a)</a:t>
            </a:r>
            <a:endParaRPr sz="1570">
              <a:solidFill>
                <a:srgbClr val="0000FF"/>
              </a:solidFill>
            </a:endParaRPr>
          </a:p>
          <a:p>
            <a:pPr indent="0" lvl="0" marL="0" rtl="0" algn="just">
              <a:lnSpc>
                <a:spcPct val="115000"/>
              </a:lnSpc>
              <a:spcBef>
                <a:spcPts val="1200"/>
              </a:spcBef>
              <a:spcAft>
                <a:spcPts val="0"/>
              </a:spcAft>
              <a:buClr>
                <a:srgbClr val="0070C0"/>
              </a:buClr>
              <a:buSzPts val="770"/>
              <a:buNone/>
            </a:pPr>
            <a:r>
              <a:t/>
            </a:r>
            <a:endParaRPr sz="1570">
              <a:solidFill>
                <a:srgbClr val="0000FF"/>
              </a:solidFill>
            </a:endParaRPr>
          </a:p>
          <a:p>
            <a:pPr indent="0" lvl="0" marL="0" rtl="0" algn="just">
              <a:lnSpc>
                <a:spcPct val="115000"/>
              </a:lnSpc>
              <a:spcBef>
                <a:spcPts val="1200"/>
              </a:spcBef>
              <a:spcAft>
                <a:spcPts val="0"/>
              </a:spcAft>
              <a:buClr>
                <a:srgbClr val="0070C0"/>
              </a:buClr>
              <a:buSzPts val="770"/>
              <a:buNone/>
            </a:pPr>
            <a:r>
              <a:t/>
            </a:r>
            <a:endParaRPr sz="1570">
              <a:solidFill>
                <a:srgbClr val="0000FF"/>
              </a:solidFill>
            </a:endParaRPr>
          </a:p>
          <a:p>
            <a:pPr indent="0" lvl="0" marL="0" rtl="0" algn="just">
              <a:lnSpc>
                <a:spcPct val="115000"/>
              </a:lnSpc>
              <a:spcBef>
                <a:spcPts val="1200"/>
              </a:spcBef>
              <a:spcAft>
                <a:spcPts val="0"/>
              </a:spcAft>
              <a:buClr>
                <a:srgbClr val="0070C0"/>
              </a:buClr>
              <a:buSzPts val="770"/>
              <a:buNone/>
            </a:pPr>
            <a:r>
              <a:rPr lang="es-ES" sz="1570">
                <a:solidFill>
                  <a:srgbClr val="0000FF"/>
                </a:solidFill>
              </a:rPr>
              <a:t>En el </a:t>
            </a:r>
            <a:r>
              <a:rPr b="1" lang="es-ES" sz="1570">
                <a:solidFill>
                  <a:srgbClr val="0000FF"/>
                </a:solidFill>
              </a:rPr>
              <a:t>segundo par</a:t>
            </a:r>
            <a:r>
              <a:rPr lang="es-ES" sz="1570">
                <a:solidFill>
                  <a:srgbClr val="0000FF"/>
                </a:solidFill>
              </a:rPr>
              <a:t>, en cambio, aparece la </a:t>
            </a:r>
            <a:r>
              <a:rPr b="1" lang="es-ES" sz="1570">
                <a:solidFill>
                  <a:srgbClr val="0000FF"/>
                </a:solidFill>
              </a:rPr>
              <a:t>preposición</a:t>
            </a:r>
            <a:r>
              <a:rPr lang="es-ES" sz="1570">
                <a:solidFill>
                  <a:srgbClr val="0000FF"/>
                </a:solidFill>
              </a:rPr>
              <a:t> </a:t>
            </a:r>
            <a:r>
              <a:rPr i="1" lang="es-ES" sz="1570">
                <a:solidFill>
                  <a:srgbClr val="0000FF"/>
                </a:solidFill>
              </a:rPr>
              <a:t>bajo</a:t>
            </a:r>
            <a:r>
              <a:rPr lang="es-ES" sz="1570">
                <a:solidFill>
                  <a:srgbClr val="0000FF"/>
                </a:solidFill>
              </a:rPr>
              <a:t>, la cual no puede funcionar por sí sola, </a:t>
            </a:r>
            <a:r>
              <a:rPr b="1" lang="es-ES" sz="1570">
                <a:solidFill>
                  <a:srgbClr val="0000FF"/>
                </a:solidFill>
              </a:rPr>
              <a:t>necesita un </a:t>
            </a:r>
            <a:r>
              <a:rPr lang="es-ES" sz="1570">
                <a:solidFill>
                  <a:srgbClr val="0000FF"/>
                </a:solidFill>
              </a:rPr>
              <a:t>complemento, </a:t>
            </a:r>
            <a:r>
              <a:rPr b="1" lang="es-ES" sz="1570">
                <a:solidFill>
                  <a:srgbClr val="0000FF"/>
                </a:solidFill>
              </a:rPr>
              <a:t>término de la preposición</a:t>
            </a:r>
            <a:r>
              <a:rPr lang="es-ES" sz="1570">
                <a:solidFill>
                  <a:srgbClr val="0000FF"/>
                </a:solidFill>
              </a:rPr>
              <a:t>. Por esta razón, la </a:t>
            </a:r>
            <a:r>
              <a:rPr b="1" lang="es-ES" sz="1570">
                <a:solidFill>
                  <a:srgbClr val="0000FF"/>
                </a:solidFill>
              </a:rPr>
              <a:t>primera oración </a:t>
            </a:r>
            <a:r>
              <a:rPr lang="es-ES" sz="1570">
                <a:solidFill>
                  <a:srgbClr val="0000FF"/>
                </a:solidFill>
              </a:rPr>
              <a:t>es </a:t>
            </a:r>
            <a:r>
              <a:rPr b="1" lang="es-ES" sz="1570">
                <a:solidFill>
                  <a:srgbClr val="0000FF"/>
                </a:solidFill>
              </a:rPr>
              <a:t>agramatical</a:t>
            </a:r>
            <a:r>
              <a:rPr lang="es-ES" sz="1570">
                <a:solidFill>
                  <a:srgbClr val="0000FF"/>
                </a:solidFill>
              </a:rPr>
              <a:t> y la segunda gramatical pues </a:t>
            </a:r>
            <a:r>
              <a:rPr i="1" lang="es-ES" sz="1570">
                <a:solidFill>
                  <a:srgbClr val="0000FF"/>
                </a:solidFill>
              </a:rPr>
              <a:t>bajo</a:t>
            </a:r>
            <a:r>
              <a:rPr lang="es-ES" sz="1570">
                <a:solidFill>
                  <a:srgbClr val="0000FF"/>
                </a:solidFill>
              </a:rPr>
              <a:t> es el </a:t>
            </a:r>
            <a:r>
              <a:rPr b="1" lang="es-ES" sz="1570">
                <a:solidFill>
                  <a:srgbClr val="0000FF"/>
                </a:solidFill>
              </a:rPr>
              <a:t>núcleo del S.prep</a:t>
            </a:r>
            <a:r>
              <a:rPr lang="es-ES" sz="1570">
                <a:solidFill>
                  <a:srgbClr val="0000FF"/>
                </a:solidFill>
              </a:rPr>
              <a:t>. </a:t>
            </a:r>
            <a:r>
              <a:rPr i="1" lang="es-ES" sz="1570">
                <a:solidFill>
                  <a:srgbClr val="0000FF"/>
                </a:solidFill>
              </a:rPr>
              <a:t>la mesa </a:t>
            </a:r>
            <a:r>
              <a:rPr lang="es-ES" sz="1570">
                <a:solidFill>
                  <a:srgbClr val="0000FF"/>
                </a:solidFill>
              </a:rPr>
              <a:t>su </a:t>
            </a:r>
            <a:r>
              <a:rPr b="1" lang="es-ES" sz="1570">
                <a:solidFill>
                  <a:srgbClr val="0000FF"/>
                </a:solidFill>
              </a:rPr>
              <a:t>término de preposición</a:t>
            </a:r>
            <a:r>
              <a:rPr lang="es-ES" sz="1570">
                <a:solidFill>
                  <a:srgbClr val="0000FF"/>
                </a:solidFill>
              </a:rPr>
              <a:t>.</a:t>
            </a:r>
            <a:endParaRPr sz="1900">
              <a:solidFill>
                <a:srgbClr val="0000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txBox="1"/>
          <p:nvPr>
            <p:ph type="title"/>
          </p:nvPr>
        </p:nvSpPr>
        <p:spPr>
          <a:xfrm>
            <a:off x="1371600" y="750903"/>
            <a:ext cx="9525000" cy="544500"/>
          </a:xfrm>
          <a:prstGeom prst="rect">
            <a:avLst/>
          </a:prstGeom>
          <a:noFill/>
          <a:ln>
            <a:noFill/>
          </a:ln>
        </p:spPr>
        <p:txBody>
          <a:bodyPr anchorCtr="0" anchor="t" bIns="45700" lIns="91425" spcFirstLastPara="1" rIns="91425" wrap="square" tIns="45700">
            <a:normAutofit/>
          </a:bodyPr>
          <a:lstStyle/>
          <a:p>
            <a:pPr indent="0" lvl="0" marL="0" rtl="0" algn="l">
              <a:lnSpc>
                <a:spcPct val="89000"/>
              </a:lnSpc>
              <a:spcBef>
                <a:spcPts val="0"/>
              </a:spcBef>
              <a:spcAft>
                <a:spcPts val="0"/>
              </a:spcAft>
              <a:buClr>
                <a:srgbClr val="C00000"/>
              </a:buClr>
              <a:buSzPts val="1800"/>
              <a:buFont typeface="Libre Franklin"/>
              <a:buNone/>
            </a:pPr>
            <a:r>
              <a:rPr b="1" lang="es-ES" sz="1800">
                <a:solidFill>
                  <a:srgbClr val="C00000"/>
                </a:solidFill>
              </a:rPr>
              <a:t>UNA MISMA PALABRA, DOS CATEGORÍAS GRAMATICALES</a:t>
            </a:r>
            <a:endParaRPr sz="1800"/>
          </a:p>
        </p:txBody>
      </p:sp>
      <p:sp>
        <p:nvSpPr>
          <p:cNvPr id="133" name="Google Shape;133;p6"/>
          <p:cNvSpPr txBox="1"/>
          <p:nvPr>
            <p:ph idx="1" type="body"/>
          </p:nvPr>
        </p:nvSpPr>
        <p:spPr>
          <a:xfrm>
            <a:off x="1371600" y="1179991"/>
            <a:ext cx="9525000" cy="1495200"/>
          </a:xfrm>
          <a:prstGeom prst="rect">
            <a:avLst/>
          </a:prstGeom>
          <a:noFill/>
          <a:ln>
            <a:noFill/>
          </a:ln>
        </p:spPr>
        <p:txBody>
          <a:bodyPr anchorCtr="0" anchor="t" bIns="45700" lIns="91425" spcFirstLastPara="1" rIns="91425" wrap="square" tIns="45700">
            <a:normAutofit/>
          </a:bodyPr>
          <a:lstStyle/>
          <a:p>
            <a:pPr indent="0" lvl="0" marL="0" rtl="0" algn="l">
              <a:lnSpc>
                <a:spcPct val="94000"/>
              </a:lnSpc>
              <a:spcBef>
                <a:spcPts val="0"/>
              </a:spcBef>
              <a:spcAft>
                <a:spcPts val="0"/>
              </a:spcAft>
              <a:buClr>
                <a:schemeClr val="dk1"/>
              </a:buClr>
              <a:buSzPts val="1600"/>
              <a:buNone/>
            </a:pPr>
            <a:r>
              <a:rPr lang="es-ES" sz="1600">
                <a:solidFill>
                  <a:schemeClr val="dk1"/>
                </a:solidFill>
              </a:rPr>
              <a:t>1. C</a:t>
            </a:r>
            <a:r>
              <a:rPr b="1" lang="es-ES" sz="1600">
                <a:solidFill>
                  <a:schemeClr val="dk1"/>
                </a:solidFill>
              </a:rPr>
              <a:t>ompara el siguiente par mínimo y fíjate especialmente en las secuencias señaladas:</a:t>
            </a:r>
            <a:br>
              <a:rPr b="1" lang="es-ES" sz="1600">
                <a:solidFill>
                  <a:schemeClr val="dk1"/>
                </a:solidFill>
              </a:rPr>
            </a:br>
            <a:br>
              <a:rPr lang="es-ES" sz="1600">
                <a:solidFill>
                  <a:schemeClr val="dk1"/>
                </a:solidFill>
              </a:rPr>
            </a:br>
            <a:r>
              <a:rPr lang="es-ES" sz="1600">
                <a:solidFill>
                  <a:schemeClr val="dk1"/>
                </a:solidFill>
              </a:rPr>
              <a:t>	a) </a:t>
            </a:r>
            <a:r>
              <a:rPr lang="es-ES" sz="1600" u="sng">
                <a:solidFill>
                  <a:schemeClr val="dk1"/>
                </a:solidFill>
              </a:rPr>
              <a:t>Numerosos</a:t>
            </a:r>
            <a:r>
              <a:rPr lang="es-ES" sz="1600">
                <a:solidFill>
                  <a:schemeClr val="dk1"/>
                </a:solidFill>
              </a:rPr>
              <a:t> manifestantes se congregaron en la avenida.</a:t>
            </a:r>
            <a:br>
              <a:rPr lang="es-ES" sz="1600" u="sng">
                <a:solidFill>
                  <a:schemeClr val="dk1"/>
                </a:solidFill>
              </a:rPr>
            </a:br>
            <a:r>
              <a:rPr lang="es-ES" sz="1600">
                <a:solidFill>
                  <a:schemeClr val="dk1"/>
                </a:solidFill>
              </a:rPr>
              <a:t>	b) Los manifestantes fueron </a:t>
            </a:r>
            <a:r>
              <a:rPr lang="es-ES" sz="1600" u="sng">
                <a:solidFill>
                  <a:schemeClr val="dk1"/>
                </a:solidFill>
              </a:rPr>
              <a:t>numerosos</a:t>
            </a:r>
            <a:r>
              <a:rPr lang="es-ES" sz="1600">
                <a:solidFill>
                  <a:schemeClr val="dk1"/>
                </a:solidFill>
              </a:rPr>
              <a:t> ayer</a:t>
            </a:r>
            <a:br>
              <a:rPr lang="es-ES" sz="1600" u="sng">
                <a:solidFill>
                  <a:schemeClr val="dk1"/>
                </a:solidFill>
              </a:rPr>
            </a:br>
            <a:endParaRPr sz="1600"/>
          </a:p>
        </p:txBody>
      </p:sp>
      <p:sp>
        <p:nvSpPr>
          <p:cNvPr id="134" name="Google Shape;134;p6"/>
          <p:cNvSpPr txBox="1"/>
          <p:nvPr/>
        </p:nvSpPr>
        <p:spPr>
          <a:xfrm>
            <a:off x="1333500" y="2185673"/>
            <a:ext cx="9525000" cy="1169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la primera oración “numerosos” es un </a:t>
            </a:r>
            <a:r>
              <a:rPr b="1" i="0" lang="es-ES" sz="1400" u="none" cap="none" strike="noStrike">
                <a:solidFill>
                  <a:srgbClr val="0000FF"/>
                </a:solidFill>
                <a:latin typeface="Libre Franklin"/>
                <a:ea typeface="Libre Franklin"/>
                <a:cs typeface="Libre Franklin"/>
                <a:sym typeface="Libre Franklin"/>
              </a:rPr>
              <a:t>adjetivo determinativo </a:t>
            </a:r>
            <a:r>
              <a:rPr b="0" i="0" lang="es-ES" sz="1400" u="none" cap="none" strike="noStrike">
                <a:solidFill>
                  <a:srgbClr val="0000FF"/>
                </a:solidFill>
                <a:latin typeface="Libre Franklin"/>
                <a:ea typeface="Libre Franklin"/>
                <a:cs typeface="Libre Franklin"/>
                <a:sym typeface="Libre Franklin"/>
              </a:rPr>
              <a:t>que indica “cantidad de manifestantes” y que se podría sustituir por un determinante cuantificador como “muchos”. </a:t>
            </a:r>
            <a:endParaRPr b="0" i="0" sz="1400" u="none" cap="none" strike="noStrike">
              <a:solidFill>
                <a:srgbClr val="0000FF"/>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t/>
            </a:r>
            <a:endParaRPr b="0" i="0" sz="1400" u="none" cap="none" strike="noStrike">
              <a:solidFill>
                <a:srgbClr val="0000FF"/>
              </a:solidFill>
              <a:latin typeface="Libre Franklin"/>
              <a:ea typeface="Libre Franklin"/>
              <a:cs typeface="Libre Franklin"/>
              <a:sym typeface="Libre Franklin"/>
            </a:endParaRPr>
          </a:p>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la segunda oración, en cambio, es un </a:t>
            </a:r>
            <a:r>
              <a:rPr b="1" i="0" lang="es-ES" sz="1400" u="none" cap="none" strike="noStrike">
                <a:solidFill>
                  <a:srgbClr val="0000FF"/>
                </a:solidFill>
                <a:latin typeface="Libre Franklin"/>
                <a:ea typeface="Libre Franklin"/>
                <a:cs typeface="Libre Franklin"/>
                <a:sym typeface="Libre Franklin"/>
              </a:rPr>
              <a:t>adjetivo calificativo</a:t>
            </a:r>
            <a:r>
              <a:rPr b="0" i="0" lang="es-ES" sz="1400" u="none" cap="none" strike="noStrike">
                <a:solidFill>
                  <a:srgbClr val="0000FF"/>
                </a:solidFill>
                <a:latin typeface="Libre Franklin"/>
                <a:ea typeface="Libre Franklin"/>
                <a:cs typeface="Libre Franklin"/>
                <a:sym typeface="Libre Franklin"/>
              </a:rPr>
              <a:t>, ya que, por ejemplo, se podría graduar (“muy numerosos”). La posición, pues, determina el cambio de categoría gramatical. </a:t>
            </a:r>
            <a:endParaRPr b="0" i="0" sz="1400" u="none" cap="none" strike="noStrike">
              <a:solidFill>
                <a:srgbClr val="0000FF"/>
              </a:solidFill>
              <a:latin typeface="Libre Franklin"/>
              <a:ea typeface="Libre Franklin"/>
              <a:cs typeface="Libre Franklin"/>
              <a:sym typeface="Libre Franklin"/>
            </a:endParaRPr>
          </a:p>
        </p:txBody>
      </p:sp>
      <p:sp>
        <p:nvSpPr>
          <p:cNvPr id="135" name="Google Shape;135;p6"/>
          <p:cNvSpPr txBox="1"/>
          <p:nvPr/>
        </p:nvSpPr>
        <p:spPr>
          <a:xfrm>
            <a:off x="1279124" y="3733800"/>
            <a:ext cx="9153000" cy="1323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600"/>
              <a:buFont typeface="Libre Franklin"/>
              <a:buNone/>
            </a:pPr>
            <a:r>
              <a:rPr b="0" i="0" lang="es-ES" sz="1600" u="none" cap="none" strike="noStrike">
                <a:solidFill>
                  <a:schemeClr val="dk1"/>
                </a:solidFill>
                <a:latin typeface="Libre Franklin"/>
                <a:ea typeface="Libre Franklin"/>
                <a:cs typeface="Libre Franklin"/>
                <a:sym typeface="Libre Franklin"/>
              </a:rPr>
              <a:t>2. </a:t>
            </a:r>
            <a:r>
              <a:rPr b="1" i="0" lang="es-ES" sz="1600" u="none" cap="none" strike="noStrike">
                <a:solidFill>
                  <a:schemeClr val="dk1"/>
                </a:solidFill>
                <a:latin typeface="Libre Franklin"/>
                <a:ea typeface="Libre Franklin"/>
                <a:cs typeface="Libre Franklin"/>
                <a:sym typeface="Libre Franklin"/>
              </a:rPr>
              <a:t>Compara el siguiente par mínimo y fíjate especialmente en las secuencias señaladas:</a:t>
            </a:r>
            <a:br>
              <a:rPr b="1" i="0" lang="es-ES" sz="1600" u="none" cap="none" strike="noStrike">
                <a:solidFill>
                  <a:schemeClr val="dk1"/>
                </a:solidFill>
                <a:latin typeface="Libre Franklin"/>
                <a:ea typeface="Libre Franklin"/>
                <a:cs typeface="Libre Franklin"/>
                <a:sym typeface="Libre Franklin"/>
              </a:rPr>
            </a:br>
            <a:br>
              <a:rPr b="0" i="0" lang="es-ES" sz="1600" u="none" cap="none" strike="noStrike">
                <a:solidFill>
                  <a:schemeClr val="dk1"/>
                </a:solidFill>
                <a:latin typeface="Libre Franklin"/>
                <a:ea typeface="Libre Franklin"/>
                <a:cs typeface="Libre Franklin"/>
                <a:sym typeface="Libre Franklin"/>
              </a:rPr>
            </a:br>
            <a:r>
              <a:rPr b="0" i="0" lang="es-ES" sz="1600" u="none" cap="none" strike="noStrike">
                <a:solidFill>
                  <a:schemeClr val="dk1"/>
                </a:solidFill>
                <a:latin typeface="Libre Franklin"/>
                <a:ea typeface="Libre Franklin"/>
                <a:cs typeface="Libre Franklin"/>
                <a:sym typeface="Libre Franklin"/>
              </a:rPr>
              <a:t>	a) Este pastel huele </a:t>
            </a:r>
            <a:r>
              <a:rPr b="0" i="0" lang="es-ES" sz="1600" u="sng" cap="none" strike="noStrike">
                <a:solidFill>
                  <a:schemeClr val="dk1"/>
                </a:solidFill>
                <a:latin typeface="Libre Franklin"/>
                <a:ea typeface="Libre Franklin"/>
                <a:cs typeface="Libre Franklin"/>
                <a:sym typeface="Libre Franklin"/>
              </a:rPr>
              <a:t>raro</a:t>
            </a:r>
            <a:r>
              <a:rPr b="0" i="0" lang="es-ES" sz="1600" u="none" cap="none" strike="noStrike">
                <a:solidFill>
                  <a:schemeClr val="dk1"/>
                </a:solidFill>
                <a:latin typeface="Libre Franklin"/>
                <a:ea typeface="Libre Franklin"/>
                <a:cs typeface="Libre Franklin"/>
                <a:sym typeface="Libre Franklin"/>
              </a:rPr>
              <a:t>.</a:t>
            </a:r>
            <a:br>
              <a:rPr b="0" i="0" lang="es-ES" sz="1600" u="sng" cap="none" strike="noStrike">
                <a:solidFill>
                  <a:schemeClr val="dk1"/>
                </a:solidFill>
                <a:latin typeface="Libre Franklin"/>
                <a:ea typeface="Libre Franklin"/>
                <a:cs typeface="Libre Franklin"/>
                <a:sym typeface="Libre Franklin"/>
              </a:rPr>
            </a:br>
            <a:r>
              <a:rPr b="0" i="0" lang="es-ES" sz="1600" u="none" cap="none" strike="noStrike">
                <a:solidFill>
                  <a:schemeClr val="dk1"/>
                </a:solidFill>
                <a:latin typeface="Libre Franklin"/>
                <a:ea typeface="Libre Franklin"/>
                <a:cs typeface="Libre Franklin"/>
                <a:sym typeface="Libre Franklin"/>
              </a:rPr>
              <a:t>	b) Manuel me parece un chico </a:t>
            </a:r>
            <a:r>
              <a:rPr b="0" i="0" lang="es-ES" sz="1600" u="sng" cap="none" strike="noStrike">
                <a:solidFill>
                  <a:schemeClr val="dk1"/>
                </a:solidFill>
                <a:latin typeface="Libre Franklin"/>
                <a:ea typeface="Libre Franklin"/>
                <a:cs typeface="Libre Franklin"/>
                <a:sym typeface="Libre Franklin"/>
              </a:rPr>
              <a:t>raro</a:t>
            </a:r>
            <a:r>
              <a:rPr b="0" i="0" lang="es-ES" sz="1600" u="none" cap="none" strike="noStrike">
                <a:solidFill>
                  <a:schemeClr val="dk1"/>
                </a:solidFill>
                <a:latin typeface="Libre Franklin"/>
                <a:ea typeface="Libre Franklin"/>
                <a:cs typeface="Libre Franklin"/>
                <a:sym typeface="Libre Franklin"/>
              </a:rPr>
              <a:t>.</a:t>
            </a:r>
            <a:br>
              <a:rPr b="0" i="0" lang="es-ES" sz="1600" u="sng" cap="none" strike="noStrike">
                <a:solidFill>
                  <a:schemeClr val="dk1"/>
                </a:solidFill>
                <a:latin typeface="Libre Franklin"/>
                <a:ea typeface="Libre Franklin"/>
                <a:cs typeface="Libre Franklin"/>
                <a:sym typeface="Libre Franklin"/>
              </a:rPr>
            </a:br>
            <a:endParaRPr b="0" i="0" sz="1600" u="none" cap="none" strike="noStrike">
              <a:solidFill>
                <a:schemeClr val="dk1"/>
              </a:solidFill>
              <a:latin typeface="Libre Franklin"/>
              <a:ea typeface="Libre Franklin"/>
              <a:cs typeface="Libre Franklin"/>
              <a:sym typeface="Libre Franklin"/>
            </a:endParaRPr>
          </a:p>
        </p:txBody>
      </p:sp>
      <p:sp>
        <p:nvSpPr>
          <p:cNvPr id="136" name="Google Shape;136;p6"/>
          <p:cNvSpPr txBox="1"/>
          <p:nvPr/>
        </p:nvSpPr>
        <p:spPr>
          <a:xfrm>
            <a:off x="1371600" y="5057239"/>
            <a:ext cx="9734400" cy="7389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400"/>
              <a:buFont typeface="Arial"/>
              <a:buNone/>
            </a:pPr>
            <a:r>
              <a:rPr b="0" i="0" lang="es-ES" sz="1400" u="none" cap="none" strike="noStrike">
                <a:solidFill>
                  <a:srgbClr val="0000FF"/>
                </a:solidFill>
                <a:latin typeface="Libre Franklin"/>
                <a:ea typeface="Libre Franklin"/>
                <a:cs typeface="Libre Franklin"/>
                <a:sym typeface="Libre Franklin"/>
              </a:rPr>
              <a:t>En la primera oración “raro” es un </a:t>
            </a:r>
            <a:r>
              <a:rPr b="1" i="0" lang="es-ES" sz="1400" u="none" cap="none" strike="noStrike">
                <a:solidFill>
                  <a:srgbClr val="0000FF"/>
                </a:solidFill>
                <a:latin typeface="Libre Franklin"/>
                <a:ea typeface="Libre Franklin"/>
                <a:cs typeface="Libre Franklin"/>
                <a:sym typeface="Libre Franklin"/>
              </a:rPr>
              <a:t>adverbio adjetival</a:t>
            </a:r>
            <a:r>
              <a:rPr b="0" i="0" lang="es-ES" sz="1400" u="none" cap="none" strike="noStrike">
                <a:solidFill>
                  <a:srgbClr val="0000FF"/>
                </a:solidFill>
                <a:latin typeface="Libre Franklin"/>
                <a:ea typeface="Libre Franklin"/>
                <a:cs typeface="Libre Franklin"/>
                <a:sym typeface="Libre Franklin"/>
              </a:rPr>
              <a:t>, ya que es totalmente invariable</a:t>
            </a:r>
            <a:r>
              <a:rPr b="1" i="0" lang="es-ES" sz="1400" u="none" cap="none" strike="noStrike">
                <a:solidFill>
                  <a:srgbClr val="0000FF"/>
                </a:solidFill>
                <a:latin typeface="Libre Franklin"/>
                <a:ea typeface="Libre Franklin"/>
                <a:cs typeface="Libre Franklin"/>
                <a:sym typeface="Libre Franklin"/>
              </a:rPr>
              <a:t>. </a:t>
            </a:r>
            <a:r>
              <a:rPr b="0" i="0" lang="es-ES" sz="1400" u="none" cap="none" strike="noStrike">
                <a:solidFill>
                  <a:srgbClr val="0000FF"/>
                </a:solidFill>
                <a:latin typeface="Libre Franklin"/>
                <a:ea typeface="Libre Franklin"/>
                <a:cs typeface="Libre Franklin"/>
                <a:sym typeface="Libre Franklin"/>
              </a:rPr>
              <a:t>En la segunda oración, en cambio, es un </a:t>
            </a:r>
            <a:r>
              <a:rPr b="1" i="0" lang="es-ES" sz="1400" u="none" cap="none" strike="noStrike">
                <a:solidFill>
                  <a:srgbClr val="0000FF"/>
                </a:solidFill>
                <a:latin typeface="Libre Franklin"/>
                <a:ea typeface="Libre Franklin"/>
                <a:cs typeface="Libre Franklin"/>
                <a:sym typeface="Libre Franklin"/>
              </a:rPr>
              <a:t>adjetivo calificativo</a:t>
            </a:r>
            <a:r>
              <a:rPr b="0" i="0" lang="es-ES" sz="1400" u="none" cap="none" strike="noStrike">
                <a:solidFill>
                  <a:srgbClr val="0000FF"/>
                </a:solidFill>
                <a:latin typeface="Libre Franklin"/>
                <a:ea typeface="Libre Franklin"/>
                <a:cs typeface="Libre Franklin"/>
                <a:sym typeface="Libre Franklin"/>
              </a:rPr>
              <a:t>, ya que concuerda en género y número con el sustantivo al que complementa (“chico”). Si este fuera plural, el sintagma sería “unos chicos raros”.  </a:t>
            </a:r>
            <a:endParaRPr b="0" i="0" sz="1400" u="none" cap="none" strike="noStrike">
              <a:solidFill>
                <a:srgbClr val="0000FF"/>
              </a:solidFill>
              <a:latin typeface="Libre Franklin"/>
              <a:ea typeface="Libre Franklin"/>
              <a:cs typeface="Libre Franklin"/>
              <a:sym typeface="Libre Frankli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
          <p:cNvSpPr txBox="1"/>
          <p:nvPr/>
        </p:nvSpPr>
        <p:spPr>
          <a:xfrm>
            <a:off x="1249252" y="767366"/>
            <a:ext cx="10238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s-ES" sz="1800" u="none" cap="none" strike="noStrike">
                <a:solidFill>
                  <a:srgbClr val="C00000"/>
                </a:solidFill>
                <a:latin typeface="Libre Franklin"/>
                <a:ea typeface="Libre Franklin"/>
                <a:cs typeface="Libre Franklin"/>
                <a:sym typeface="Libre Franklin"/>
              </a:rPr>
              <a:t>PARES MÍNIMOS SOBRE CUESTIONES MORFOLÓGICAS</a:t>
            </a:r>
            <a:endParaRPr b="0" i="0" sz="1400" u="none" cap="none" strike="noStrike">
              <a:solidFill>
                <a:srgbClr val="000000"/>
              </a:solidFill>
              <a:latin typeface="Arial"/>
              <a:ea typeface="Arial"/>
              <a:cs typeface="Arial"/>
              <a:sym typeface="Arial"/>
            </a:endParaRPr>
          </a:p>
        </p:txBody>
      </p:sp>
      <p:sp>
        <p:nvSpPr>
          <p:cNvPr id="142" name="Google Shape;142;p7"/>
          <p:cNvSpPr txBox="1"/>
          <p:nvPr>
            <p:ph idx="4294967295" type="body"/>
          </p:nvPr>
        </p:nvSpPr>
        <p:spPr>
          <a:xfrm>
            <a:off x="1056075" y="1282525"/>
            <a:ext cx="10753800" cy="4884300"/>
          </a:xfrm>
          <a:prstGeom prst="rect">
            <a:avLst/>
          </a:prstGeom>
          <a:noFill/>
          <a:ln>
            <a:noFill/>
          </a:ln>
        </p:spPr>
        <p:txBody>
          <a:bodyPr anchorCtr="0" anchor="t" bIns="45700" lIns="91425" spcFirstLastPara="1" rIns="91425" wrap="square" tIns="45700">
            <a:noAutofit/>
          </a:bodyPr>
          <a:lstStyle/>
          <a:p>
            <a:pPr indent="-342900" lvl="0" marL="342900" rtl="0" algn="l">
              <a:lnSpc>
                <a:spcPct val="74000"/>
              </a:lnSpc>
              <a:spcBef>
                <a:spcPts val="0"/>
              </a:spcBef>
              <a:spcAft>
                <a:spcPts val="0"/>
              </a:spcAft>
              <a:buClr>
                <a:schemeClr val="dk2"/>
              </a:buClr>
              <a:buSzPts val="1570"/>
              <a:buAutoNum type="arabicPeriod"/>
            </a:pPr>
            <a:r>
              <a:rPr b="1" lang="es-ES" sz="1570"/>
              <a:t>PALABRAS DERIVADAS: SUFIJOS</a:t>
            </a:r>
            <a:endParaRPr b="1" sz="1570"/>
          </a:p>
          <a:p>
            <a:pPr indent="0" lvl="0" marL="0" rtl="0" algn="l">
              <a:lnSpc>
                <a:spcPct val="74000"/>
              </a:lnSpc>
              <a:spcBef>
                <a:spcPts val="0"/>
              </a:spcBef>
              <a:spcAft>
                <a:spcPts val="0"/>
              </a:spcAft>
              <a:buSzPts val="605"/>
              <a:buNone/>
            </a:pPr>
            <a:r>
              <a:t/>
            </a:r>
            <a:endParaRPr b="1" sz="1570"/>
          </a:p>
          <a:p>
            <a:pPr indent="-328295" lvl="0" marL="457200" rtl="0" algn="just">
              <a:lnSpc>
                <a:spcPct val="74000"/>
              </a:lnSpc>
              <a:spcBef>
                <a:spcPts val="1200"/>
              </a:spcBef>
              <a:spcAft>
                <a:spcPts val="0"/>
              </a:spcAft>
              <a:buClr>
                <a:srgbClr val="0000FF"/>
              </a:buClr>
              <a:buSzPts val="1570"/>
              <a:buAutoNum type="alphaLcPeriod"/>
            </a:pPr>
            <a:r>
              <a:rPr b="1" lang="es-ES" sz="1570"/>
              <a:t>Día maravill</a:t>
            </a:r>
            <a:r>
              <a:rPr b="1" lang="es-ES" sz="1570" u="sng"/>
              <a:t>oso</a:t>
            </a:r>
            <a:r>
              <a:rPr b="1" lang="es-ES" sz="1570"/>
              <a:t>		</a:t>
            </a:r>
            <a:r>
              <a:rPr b="1" lang="es-ES" sz="1570">
                <a:solidFill>
                  <a:srgbClr val="0000FF"/>
                </a:solidFill>
              </a:rPr>
              <a:t>b. </a:t>
            </a:r>
            <a:r>
              <a:rPr b="1" lang="es-ES" sz="1570">
                <a:solidFill>
                  <a:srgbClr val="000000"/>
                </a:solidFill>
              </a:rPr>
              <a:t>* Día fantastic</a:t>
            </a:r>
            <a:r>
              <a:rPr b="1" lang="es-ES" sz="1570" u="sng">
                <a:solidFill>
                  <a:srgbClr val="000000"/>
                </a:solidFill>
              </a:rPr>
              <a:t>oso</a:t>
            </a:r>
            <a:endParaRPr b="1" sz="1570" u="sng">
              <a:solidFill>
                <a:srgbClr val="000000"/>
              </a:solidFill>
            </a:endParaRPr>
          </a:p>
          <a:p>
            <a:pPr indent="0" lvl="0" marL="0" rtl="0" algn="just">
              <a:lnSpc>
                <a:spcPct val="74000"/>
              </a:lnSpc>
              <a:spcBef>
                <a:spcPts val="1200"/>
              </a:spcBef>
              <a:spcAft>
                <a:spcPts val="0"/>
              </a:spcAft>
              <a:buClr>
                <a:srgbClr val="0070C0"/>
              </a:buClr>
              <a:buSzPts val="770"/>
              <a:buNone/>
            </a:pPr>
            <a:r>
              <a:rPr b="1" lang="es-ES" sz="1600">
                <a:solidFill>
                  <a:srgbClr val="0000FF"/>
                </a:solidFill>
              </a:rPr>
              <a:t>El sufijo derivativo </a:t>
            </a:r>
            <a:r>
              <a:rPr b="1" lang="es-ES" sz="1600" u="sng">
                <a:solidFill>
                  <a:srgbClr val="0000FF"/>
                </a:solidFill>
              </a:rPr>
              <a:t>-OSO forma adjetivos a partir de nombres</a:t>
            </a:r>
            <a:r>
              <a:rPr b="1" lang="es-ES" sz="1600">
                <a:solidFill>
                  <a:srgbClr val="0000FF"/>
                </a:solidFill>
              </a:rPr>
              <a:t>. Así de “maravilla” &gt; “maravilloso”.</a:t>
            </a:r>
            <a:endParaRPr b="1" sz="1600">
              <a:solidFill>
                <a:srgbClr val="0000FF"/>
              </a:solidFill>
            </a:endParaRPr>
          </a:p>
          <a:p>
            <a:pPr indent="0" lvl="0" marL="0" rtl="0" algn="just">
              <a:lnSpc>
                <a:spcPct val="74000"/>
              </a:lnSpc>
              <a:spcBef>
                <a:spcPts val="1200"/>
              </a:spcBef>
              <a:spcAft>
                <a:spcPts val="0"/>
              </a:spcAft>
              <a:buClr>
                <a:srgbClr val="0070C0"/>
              </a:buClr>
              <a:buSzPts val="770"/>
              <a:buNone/>
            </a:pPr>
            <a:r>
              <a:rPr b="1" lang="es-ES" sz="1600">
                <a:solidFill>
                  <a:srgbClr val="0000FF"/>
                </a:solidFill>
              </a:rPr>
              <a:t>Sin embargo, </a:t>
            </a:r>
            <a:r>
              <a:rPr b="1" lang="es-ES" sz="1600" u="sng">
                <a:solidFill>
                  <a:srgbClr val="0000FF"/>
                </a:solidFill>
              </a:rPr>
              <a:t>no se puede usar este sufijo -OSO a partir de adjetivos</a:t>
            </a:r>
            <a:r>
              <a:rPr b="1" lang="es-ES" sz="1600">
                <a:solidFill>
                  <a:srgbClr val="0000FF"/>
                </a:solidFill>
              </a:rPr>
              <a:t>, como “fantástico”</a:t>
            </a:r>
            <a:endParaRPr b="1" sz="1600">
              <a:solidFill>
                <a:srgbClr val="0000FF"/>
              </a:solidFill>
            </a:endParaRPr>
          </a:p>
          <a:p>
            <a:pPr indent="0" lvl="0" marL="0" rtl="0" algn="just">
              <a:lnSpc>
                <a:spcPct val="74000"/>
              </a:lnSpc>
              <a:spcBef>
                <a:spcPts val="1200"/>
              </a:spcBef>
              <a:spcAft>
                <a:spcPts val="0"/>
              </a:spcAft>
              <a:buClr>
                <a:srgbClr val="0070C0"/>
              </a:buClr>
              <a:buSzPts val="770"/>
              <a:buNone/>
            </a:pPr>
            <a:r>
              <a:t/>
            </a:r>
            <a:endParaRPr b="1" sz="1600">
              <a:solidFill>
                <a:srgbClr val="0000FF"/>
              </a:solidFill>
            </a:endParaRPr>
          </a:p>
          <a:p>
            <a:pPr indent="-342900" lvl="0" marL="342900" rtl="0" algn="l">
              <a:lnSpc>
                <a:spcPct val="74000"/>
              </a:lnSpc>
              <a:spcBef>
                <a:spcPts val="0"/>
              </a:spcBef>
              <a:spcAft>
                <a:spcPts val="0"/>
              </a:spcAft>
              <a:buSzPts val="1570"/>
              <a:buAutoNum type="arabicPeriod"/>
            </a:pPr>
            <a:r>
              <a:rPr b="1" lang="es-ES" sz="1570"/>
              <a:t>PALABRAS DERIVADAS: PREFIJOS</a:t>
            </a:r>
            <a:endParaRPr b="1" sz="1570"/>
          </a:p>
          <a:p>
            <a:pPr indent="0" lvl="0" marL="0" rtl="0" algn="l">
              <a:lnSpc>
                <a:spcPct val="74000"/>
              </a:lnSpc>
              <a:spcBef>
                <a:spcPts val="0"/>
              </a:spcBef>
              <a:spcAft>
                <a:spcPts val="0"/>
              </a:spcAft>
              <a:buClr>
                <a:schemeClr val="dk1"/>
              </a:buClr>
              <a:buSzPts val="605"/>
              <a:buFont typeface="Arial"/>
              <a:buNone/>
            </a:pPr>
            <a:r>
              <a:t/>
            </a:r>
            <a:endParaRPr b="1" sz="1570"/>
          </a:p>
          <a:p>
            <a:pPr indent="-328295" lvl="0" marL="457200" rtl="0" algn="just">
              <a:lnSpc>
                <a:spcPct val="74000"/>
              </a:lnSpc>
              <a:spcBef>
                <a:spcPts val="1200"/>
              </a:spcBef>
              <a:spcAft>
                <a:spcPts val="0"/>
              </a:spcAft>
              <a:buSzPts val="1570"/>
              <a:buAutoNum type="alphaLcPeriod"/>
            </a:pPr>
            <a:r>
              <a:rPr b="1" lang="es-ES" sz="1570" u="sng"/>
              <a:t>Re</a:t>
            </a:r>
            <a:r>
              <a:rPr b="1" lang="es-ES" sz="1570"/>
              <a:t>construir		</a:t>
            </a:r>
            <a:r>
              <a:rPr b="1" lang="es-ES" sz="1570">
                <a:solidFill>
                  <a:srgbClr val="0000FF"/>
                </a:solidFill>
              </a:rPr>
              <a:t>b. </a:t>
            </a:r>
            <a:r>
              <a:rPr b="1" lang="es-ES" sz="1570">
                <a:solidFill>
                  <a:schemeClr val="dk1"/>
                </a:solidFill>
              </a:rPr>
              <a:t>* </a:t>
            </a:r>
            <a:r>
              <a:rPr b="1" lang="es-ES" sz="1570" u="sng">
                <a:solidFill>
                  <a:schemeClr val="dk1"/>
                </a:solidFill>
              </a:rPr>
              <a:t>Re</a:t>
            </a:r>
            <a:r>
              <a:rPr b="1" lang="es-ES" sz="1570">
                <a:solidFill>
                  <a:schemeClr val="dk1"/>
                </a:solidFill>
              </a:rPr>
              <a:t>memorir</a:t>
            </a:r>
            <a:endParaRPr b="1" sz="1600">
              <a:solidFill>
                <a:srgbClr val="0000FF"/>
              </a:solidFill>
            </a:endParaRPr>
          </a:p>
          <a:p>
            <a:pPr indent="0" lvl="0" marL="457200" rtl="0" algn="just">
              <a:lnSpc>
                <a:spcPct val="74000"/>
              </a:lnSpc>
              <a:spcBef>
                <a:spcPts val="1200"/>
              </a:spcBef>
              <a:spcAft>
                <a:spcPts val="0"/>
              </a:spcAft>
              <a:buSzPts val="2000"/>
              <a:buNone/>
            </a:pPr>
            <a:r>
              <a:rPr b="1" lang="es-ES" sz="1600">
                <a:solidFill>
                  <a:srgbClr val="0000FF"/>
                </a:solidFill>
              </a:rPr>
              <a:t>El verbo “morir” no admite el prefijo RE- que significa “repetición” porque “morir” es una acción puntual.</a:t>
            </a:r>
            <a:endParaRPr b="1" sz="1600">
              <a:solidFill>
                <a:srgbClr val="0000FF"/>
              </a:solidFill>
            </a:endParaRPr>
          </a:p>
          <a:p>
            <a:pPr indent="0" lvl="0" marL="0" rtl="0" algn="just">
              <a:lnSpc>
                <a:spcPct val="74000"/>
              </a:lnSpc>
              <a:spcBef>
                <a:spcPts val="1200"/>
              </a:spcBef>
              <a:spcAft>
                <a:spcPts val="0"/>
              </a:spcAft>
              <a:buClr>
                <a:srgbClr val="0070C0"/>
              </a:buClr>
              <a:buSzPts val="770"/>
              <a:buNone/>
            </a:pPr>
            <a:r>
              <a:t/>
            </a:r>
            <a:endParaRPr sz="1900">
              <a:solidFill>
                <a:srgbClr val="0000FF"/>
              </a:solidFill>
            </a:endParaRPr>
          </a:p>
          <a:p>
            <a:pPr indent="0" lvl="0" marL="0" rtl="0" algn="just">
              <a:lnSpc>
                <a:spcPct val="74000"/>
              </a:lnSpc>
              <a:spcBef>
                <a:spcPts val="1200"/>
              </a:spcBef>
              <a:spcAft>
                <a:spcPts val="0"/>
              </a:spcAft>
              <a:buClr>
                <a:srgbClr val="0070C0"/>
              </a:buClr>
              <a:buSzPts val="770"/>
              <a:buNone/>
            </a:pPr>
            <a:r>
              <a:rPr b="1" lang="es-ES" sz="1600">
                <a:solidFill>
                  <a:srgbClr val="980000"/>
                </a:solidFill>
                <a:highlight>
                  <a:srgbClr val="FFFF00"/>
                </a:highlight>
              </a:rPr>
              <a:t>UNA SOLUCIÓN MENOS PRECISA PERO CORRECTA PARA ESTE TIPO DE PM</a:t>
            </a:r>
            <a:endParaRPr b="1" sz="1600">
              <a:solidFill>
                <a:srgbClr val="980000"/>
              </a:solidFill>
              <a:highlight>
                <a:srgbClr val="FFFF00"/>
              </a:highlight>
            </a:endParaRPr>
          </a:p>
          <a:p>
            <a:pPr indent="0" lvl="0" marL="0" rtl="0" algn="just">
              <a:lnSpc>
                <a:spcPct val="150000"/>
              </a:lnSpc>
              <a:spcBef>
                <a:spcPts val="1200"/>
              </a:spcBef>
              <a:spcAft>
                <a:spcPts val="0"/>
              </a:spcAft>
              <a:buClr>
                <a:srgbClr val="0070C0"/>
              </a:buClr>
              <a:buSzPts val="770"/>
              <a:buNone/>
            </a:pPr>
            <a:r>
              <a:rPr b="1" i="1" lang="es-ES" sz="1600">
                <a:solidFill>
                  <a:srgbClr val="980000"/>
                </a:solidFill>
              </a:rPr>
              <a:t>Existen unas reglas de formación de palabras que hacen que no se puedan combinar aleatoriamente raíces o bases léxicas con cualquier sufijo o prefijo. Como hablantes de una lengua, conocemos estas reglas gracias a nuestra competencia lingüística.</a:t>
            </a:r>
            <a:endParaRPr b="1" i="1" sz="1600">
              <a:solidFill>
                <a:srgbClr val="98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Crop">
  <a:themeElements>
    <a:clrScheme name="Crop">
      <a:dk1>
        <a:srgbClr val="000000"/>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2022-04-14T18:41:06Z</dcterms:created>
  <dc:creator>Pc</dc:creator>
</cp:coreProperties>
</file>