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5" r:id="rId3"/>
    <p:sldId id="266" r:id="rId4"/>
    <p:sldId id="256" r:id="rId5"/>
    <p:sldId id="261" r:id="rId6"/>
    <p:sldId id="263" r:id="rId7"/>
    <p:sldId id="264" r:id="rId8"/>
    <p:sldId id="260" r:id="rId9"/>
    <p:sldId id="257" r:id="rId10"/>
    <p:sldId id="258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03/05/2020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03/05/2020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03/05/2020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03/05/2020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03/05/2020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03/05/2020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03/05/2020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03/05/2020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03/05/2020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03/05/2020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03/05/2020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03/05/2020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youtube.com/watch?v=e0lo3QVKw4s" TargetMode="External"/><Relationship Id="rId4" Type="http://schemas.openxmlformats.org/officeDocument/2006/relationships/hyperlink" Target="https://www.youtube.com/watch?v=S9SQowO2erk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vimeo.com/48425421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VMiefTdhZ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467640" y="1340640"/>
            <a:ext cx="8229240" cy="17564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 algn="just">
              <a:lnSpc>
                <a:spcPct val="100000"/>
              </a:lnSpc>
              <a:spcBef>
                <a:spcPts val="479"/>
              </a:spcBef>
            </a:pPr>
            <a:r>
              <a:rPr lang="ca-ES" sz="2400" b="0" strike="noStrike" spc="-1" dirty="0" smtClean="0">
                <a:solidFill>
                  <a:srgbClr val="000000"/>
                </a:solidFill>
                <a:latin typeface="Calibri"/>
              </a:rPr>
              <a:t>     </a:t>
            </a:r>
            <a:r>
              <a:rPr lang="ca-ES" sz="2400" b="1" strike="noStrike" spc="-1" dirty="0" smtClean="0">
                <a:solidFill>
                  <a:srgbClr val="000000"/>
                </a:solidFill>
                <a:latin typeface="Calibri"/>
              </a:rPr>
              <a:t>La imatge perspectiva</a:t>
            </a:r>
            <a:endParaRPr lang="ca-ES" sz="2400" b="0" strike="noStrike" spc="-1" dirty="0" smtClean="0">
              <a:solidFill>
                <a:srgbClr val="000000"/>
              </a:solidFill>
              <a:latin typeface="Calibri"/>
            </a:endParaRPr>
          </a:p>
          <a:p>
            <a:pPr marL="343080" indent="-342720" algn="just">
              <a:lnSpc>
                <a:spcPct val="100000"/>
              </a:lnSpc>
              <a:spcBef>
                <a:spcPts val="479"/>
              </a:spcBef>
            </a:pPr>
            <a:r>
              <a:rPr lang="ca-ES" sz="2400" b="0" strike="noStrike" spc="-1" dirty="0" smtClean="0">
                <a:solidFill>
                  <a:srgbClr val="000000"/>
                </a:solidFill>
                <a:latin typeface="Calibri"/>
              </a:rPr>
              <a:t>     La imatge perspectiva d’un objecte és la intersecció amb un pla de projecció dels raigs projectants (raigs visuals) que van des d’un centre de projecció (punt de vista) fins l’objecte real.</a:t>
            </a:r>
            <a:endParaRPr lang="ca-ES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2" name="Picture 2" descr="E:\Institut Badalona VII\Visual i plàstica\4t ESO Opt\T-2 Les formes tridimensionals\La imatge perspectiva.jpg"/>
          <p:cNvPicPr/>
          <p:nvPr/>
        </p:nvPicPr>
        <p:blipFill>
          <a:blip r:embed="rId3"/>
          <a:stretch/>
        </p:blipFill>
        <p:spPr>
          <a:xfrm>
            <a:off x="2601960" y="3156289"/>
            <a:ext cx="3960600" cy="3362056"/>
          </a:xfrm>
          <a:prstGeom prst="rect">
            <a:avLst/>
          </a:prstGeom>
          <a:ln>
            <a:noFill/>
          </a:ln>
        </p:spPr>
      </p:pic>
      <p:sp>
        <p:nvSpPr>
          <p:cNvPr id="93" name="TextShape 2"/>
          <p:cNvSpPr txBox="1"/>
          <p:nvPr/>
        </p:nvSpPr>
        <p:spPr>
          <a:xfrm>
            <a:off x="467640" y="260640"/>
            <a:ext cx="8229240" cy="940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400" b="0" strike="noStrike" spc="-1" dirty="0">
                <a:solidFill>
                  <a:srgbClr val="000000"/>
                </a:solidFill>
                <a:latin typeface="Calibri"/>
              </a:rPr>
              <a:t>Perspectiva cònica</a:t>
            </a:r>
          </a:p>
        </p:txBody>
      </p:sp>
    </p:spTree>
    <p:extLst>
      <p:ext uri="{BB962C8B-B14F-4D97-AF65-F5344CB8AC3E}">
        <p14:creationId xmlns:p14="http://schemas.microsoft.com/office/powerpoint/2010/main" val="23285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1331640" y="764704"/>
            <a:ext cx="6336704" cy="86409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ca-ES" sz="1900" b="1" dirty="0" smtClean="0"/>
              <a:t>Criteris d’avaluació</a:t>
            </a:r>
          </a:p>
          <a:p>
            <a:pPr marL="0" indent="0" algn="ctr">
              <a:buNone/>
            </a:pPr>
            <a:endParaRPr lang="ca-ES" sz="1700" b="1" dirty="0" smtClean="0"/>
          </a:p>
          <a:p>
            <a:pPr marL="0" indent="0" algn="ctr">
              <a:buNone/>
            </a:pPr>
            <a:r>
              <a:rPr lang="ca-ES" sz="1700" dirty="0" smtClean="0"/>
              <a:t>L’avaluació es realitzarà segons si l’alumne és capaç de:</a:t>
            </a:r>
            <a:endParaRPr lang="ca-ES" sz="1700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816794"/>
              </p:ext>
            </p:extLst>
          </p:nvPr>
        </p:nvGraphicFramePr>
        <p:xfrm>
          <a:off x="2483768" y="2348880"/>
          <a:ext cx="4064000" cy="3679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</a:tblGrid>
              <a:tr h="432048">
                <a:tc>
                  <a:txBody>
                    <a:bodyPr/>
                    <a:lstStyle/>
                    <a:p>
                      <a:pPr algn="ctr"/>
                      <a:endParaRPr lang="ca-ES" sz="1200" b="1" noProof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ca-ES" sz="1200" b="1" noProof="0" dirty="0" smtClean="0">
                          <a:solidFill>
                            <a:schemeClr val="tx1"/>
                          </a:solidFill>
                        </a:rPr>
                        <a:t>AS</a:t>
                      </a:r>
                    </a:p>
                    <a:p>
                      <a:pPr algn="ctr"/>
                      <a:endParaRPr lang="ca-ES" sz="12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sz="1200" b="1" noProof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ca-ES" sz="1200" b="1" noProof="0" dirty="0" smtClean="0">
                          <a:solidFill>
                            <a:schemeClr val="tx1"/>
                          </a:solidFill>
                        </a:rPr>
                        <a:t>AN</a:t>
                      </a:r>
                      <a:endParaRPr lang="ca-ES" sz="12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440160">
                <a:tc>
                  <a:txBody>
                    <a:bodyPr/>
                    <a:lstStyle/>
                    <a:p>
                      <a:pPr algn="just"/>
                      <a:r>
                        <a:rPr lang="ca-ES" sz="1200" noProof="0" dirty="0" smtClean="0"/>
                        <a:t>En la representació, segueix el referent ofert i explota algunes de les seves possibilitats</a:t>
                      </a:r>
                      <a:r>
                        <a:rPr lang="ca-ES" sz="1200" baseline="0" noProof="0" dirty="0" smtClean="0"/>
                        <a:t> r</a:t>
                      </a:r>
                      <a:r>
                        <a:rPr lang="ca-ES" sz="1200" noProof="0" dirty="0" smtClean="0"/>
                        <a:t>epresentacionals.</a:t>
                      </a:r>
                      <a:endParaRPr lang="ca-ES" sz="1200" b="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1200" noProof="0" dirty="0" smtClean="0"/>
                        <a:t>En la representació tria el mitjà i les formes que li semblen més adequades per a les idees pensades.</a:t>
                      </a:r>
                      <a:endParaRPr lang="ca-ES" sz="1200" b="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39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1200" noProof="0" dirty="0" smtClean="0">
                        <a:effectLst/>
                        <a:latin typeface="+mn-lt"/>
                        <a:ea typeface="Arial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 smtClean="0"/>
                        <a:t>Utilitza correctament les eines i segueix els processos establerts.</a:t>
                      </a:r>
                      <a:endParaRPr lang="ca-ES" sz="1200" noProof="0" dirty="0" smtClean="0">
                        <a:effectLst/>
                        <a:latin typeface="+mn-lt"/>
                        <a:ea typeface="Arial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1200" noProof="0" dirty="0">
                        <a:effectLst/>
                        <a:latin typeface="+mn-lt"/>
                        <a:ea typeface="Arial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1200" noProof="0" dirty="0" smtClean="0">
                        <a:effectLst/>
                        <a:latin typeface="+mn-lt"/>
                        <a:ea typeface="Arial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200" dirty="0" smtClean="0"/>
                        <a:t>Utilitza i manipula amb seguretat les eines i aplica correctament els processos d’acord amb la idea que s’ha establert prèviament.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1200" noProof="0" dirty="0">
                        <a:effectLst/>
                        <a:latin typeface="+mn-lt"/>
                        <a:ea typeface="Arial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9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1210320" y="1917000"/>
            <a:ext cx="4586618" cy="36787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a-ES" sz="1800" b="0" strike="noStrike" spc="-1" dirty="0" smtClean="0">
                <a:solidFill>
                  <a:srgbClr val="000000"/>
                </a:solidFill>
                <a:latin typeface="Calibri"/>
              </a:rPr>
              <a:t>·Perspectiva cònica frontal o d'un punt de fuga:</a:t>
            </a:r>
            <a:endParaRPr lang="ca-ES" sz="1800" b="0" strike="noStrike" spc="-1" dirty="0">
              <a:latin typeface="Arial"/>
            </a:endParaRPr>
          </a:p>
        </p:txBody>
      </p:sp>
      <p:pic>
        <p:nvPicPr>
          <p:cNvPr id="95" name="Picture 3" descr="E:\Institut Badalona VII\Visual i plàstica\4t ESO Opt\T-2 Les formes tridimensionals\Perpectiva frontal o d'un punt de fuga.jpg"/>
          <p:cNvPicPr/>
          <p:nvPr/>
        </p:nvPicPr>
        <p:blipFill>
          <a:blip r:embed="rId3"/>
          <a:stretch/>
        </p:blipFill>
        <p:spPr>
          <a:xfrm>
            <a:off x="2880000" y="2393640"/>
            <a:ext cx="3384000" cy="3294360"/>
          </a:xfrm>
          <a:prstGeom prst="rect">
            <a:avLst/>
          </a:prstGeom>
          <a:ln>
            <a:noFill/>
          </a:ln>
        </p:spPr>
      </p:pic>
      <p:sp>
        <p:nvSpPr>
          <p:cNvPr id="96" name="CustomShape 2"/>
          <p:cNvSpPr/>
          <p:nvPr/>
        </p:nvSpPr>
        <p:spPr>
          <a:xfrm>
            <a:off x="1043608" y="620688"/>
            <a:ext cx="6984776" cy="5217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a-ES" sz="2800" b="1" strike="noStrike" spc="-1" dirty="0" smtClean="0">
                <a:solidFill>
                  <a:srgbClr val="000000"/>
                </a:solidFill>
                <a:latin typeface="Calibri"/>
              </a:rPr>
              <a:t>Perspectiva cònica frontal o d’un punt de fuga</a:t>
            </a:r>
            <a:endParaRPr lang="ca-ES" sz="2800" b="0" strike="noStrike" spc="-1" dirty="0">
              <a:latin typeface="Arial"/>
            </a:endParaRPr>
          </a:p>
        </p:txBody>
      </p:sp>
      <p:sp>
        <p:nvSpPr>
          <p:cNvPr id="97" name="TextShape 3"/>
          <p:cNvSpPr txBox="1"/>
          <p:nvPr/>
        </p:nvSpPr>
        <p:spPr>
          <a:xfrm>
            <a:off x="3041924" y="5774041"/>
            <a:ext cx="3060152" cy="521766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>
            <a:spAutoFit/>
          </a:bodyPr>
          <a:lstStyle/>
          <a:p>
            <a:r>
              <a:rPr lang="ca-ES" sz="1400" b="0" strike="noStrike" spc="-1" dirty="0" smtClean="0">
                <a:latin typeface="Arial"/>
              </a:rPr>
              <a:t>·</a:t>
            </a:r>
            <a:r>
              <a:rPr lang="ca-ES" sz="1400" b="0" strike="noStrike" spc="-1" dirty="0" smtClean="0">
                <a:latin typeface="Arial"/>
                <a:hlinkClick r:id="rId4"/>
              </a:rPr>
              <a:t>Exemple P. cònica frontal exterior 1</a:t>
            </a:r>
            <a:r>
              <a:rPr lang="ca-ES" sz="1400" b="0" strike="noStrike" spc="-1" dirty="0" smtClean="0">
                <a:latin typeface="Arial"/>
              </a:rPr>
              <a:t>.</a:t>
            </a:r>
          </a:p>
          <a:p>
            <a:r>
              <a:rPr lang="ca-ES" sz="1400" spc="-1" dirty="0" smtClean="0">
                <a:latin typeface="Arial"/>
              </a:rPr>
              <a:t>·</a:t>
            </a:r>
            <a:r>
              <a:rPr lang="ca-ES" sz="1400" spc="-1" dirty="0" smtClean="0">
                <a:latin typeface="Arial"/>
                <a:hlinkClick r:id="rId5"/>
              </a:rPr>
              <a:t>Exemple P. cònica frontal exterior 2.</a:t>
            </a:r>
            <a:endParaRPr lang="ca-ES" sz="1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401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Picture 2" descr="E:\Institut Badalona VII\Visual i plàstica\4t ESO Opt\T-2 Les formes tridimensionals\Persp cónica central.jpg"/>
          <p:cNvPicPr/>
          <p:nvPr/>
        </p:nvPicPr>
        <p:blipFill>
          <a:blip r:embed="rId3"/>
          <a:stretch/>
        </p:blipFill>
        <p:spPr>
          <a:xfrm>
            <a:off x="467640" y="1268640"/>
            <a:ext cx="8352720" cy="45464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754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Institut Badalona VII\Curs 2019-2020\Tasques no presencials 3r trimestre\Optativa 4t ESO\1af30cfc0ef4256a287986c03cce1d6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00" y="908720"/>
            <a:ext cx="4055361" cy="3024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Institut Badalona VII\Curs 2019-2020\Tasques no presencials 3r trimestre\Optativa 4t ESO\3b9e35eb63890c79f576680eba4187a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00" y="4149080"/>
            <a:ext cx="4032448" cy="2459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:\Institut Badalona VII\Curs 2019-2020\Tasques no presencials 3r trimestre\Optativa 4t ESO\4d9dff9cd8911ef012ca88ab2937730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908719"/>
            <a:ext cx="3719731" cy="3024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:\Institut Badalona VII\Curs 2019-2020\Tasques no presencials 3r trimestre\Optativa 4t ESO\c4f9408c086b8bf621b4352bf33cbda4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7" y="4115364"/>
            <a:ext cx="3719731" cy="249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stomShape 2"/>
          <p:cNvSpPr/>
          <p:nvPr/>
        </p:nvSpPr>
        <p:spPr>
          <a:xfrm>
            <a:off x="1834061" y="332656"/>
            <a:ext cx="5400600" cy="3986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a-ES" sz="2000" b="1" strike="noStrike" spc="-1" dirty="0" smtClean="0">
                <a:solidFill>
                  <a:srgbClr val="000000"/>
                </a:solidFill>
                <a:latin typeface="Calibri"/>
              </a:rPr>
              <a:t>Exemples Perspectives còniques frontals interiors</a:t>
            </a:r>
            <a:endParaRPr lang="ca-ES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6493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F:\Institut Badalona VII\Curs 2019-2020\Tasques no presencials 3r trimestre\Optativa 4t ESO\8df06b2aed74f9fbec0028b10d397bc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190" y="836712"/>
            <a:ext cx="7150100" cy="513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6715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Institut Badalona VII\Curs 2019-2020\Tasques no presencials 3r trimestre\Optativa 4t ESO\4da4c74bab67a910f10046cb8f398e1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713" y="528638"/>
            <a:ext cx="5362575" cy="580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2398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Institut Badalona VII\Curs 2019-2020\Tasques no presencials 3r trimestre\Optativa 4t ESO\48619c60de5c0589765ff9d90efde4d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836712"/>
            <a:ext cx="6096000" cy="524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2398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Shape 1"/>
          <p:cNvSpPr txBox="1"/>
          <p:nvPr/>
        </p:nvSpPr>
        <p:spPr>
          <a:xfrm>
            <a:off x="3863894" y="6093296"/>
            <a:ext cx="1384172" cy="62028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6500"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</a:pPr>
            <a:r>
              <a:rPr lang="ca-ES" sz="2000" b="0" strike="noStrike" spc="-1" dirty="0" smtClean="0">
                <a:solidFill>
                  <a:srgbClr val="000000"/>
                </a:solidFill>
                <a:latin typeface="Calibri"/>
                <a:hlinkClick r:id="rId2"/>
              </a:rPr>
              <a:t>Veure vídeo</a:t>
            </a:r>
            <a:endParaRPr lang="ca-ES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40" name="Picture 3" descr="E:\Institut Badalona VII\Visual i plàstica\4t ESO Opt\T-2 Les formes tridimensionals\Kubrick.jpg"/>
          <p:cNvPicPr/>
          <p:nvPr/>
        </p:nvPicPr>
        <p:blipFill>
          <a:blip r:embed="rId3"/>
          <a:stretch/>
        </p:blipFill>
        <p:spPr>
          <a:xfrm>
            <a:off x="251640" y="980640"/>
            <a:ext cx="8608680" cy="48463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87264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Activitat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a-ES" dirty="0" smtClean="0"/>
              <a:t>Realitza un dibuix d’una </a:t>
            </a:r>
            <a:r>
              <a:rPr lang="ca-ES" b="1" dirty="0" smtClean="0"/>
              <a:t>perspectiva cònica frontal interior</a:t>
            </a:r>
            <a:r>
              <a:rPr lang="ca-ES" dirty="0" smtClean="0"/>
              <a:t>, pots seguir les indicacions d’aquest </a:t>
            </a:r>
            <a:r>
              <a:rPr lang="ca-ES" dirty="0" smtClean="0">
                <a:hlinkClick r:id="rId3"/>
              </a:rPr>
              <a:t>vídeo</a:t>
            </a:r>
            <a:r>
              <a:rPr lang="ca-ES" dirty="0" smtClean="0"/>
              <a:t>.</a:t>
            </a:r>
          </a:p>
          <a:p>
            <a:pPr marL="0" indent="0">
              <a:buNone/>
            </a:pPr>
            <a:endParaRPr lang="ca-ES" dirty="0" smtClean="0"/>
          </a:p>
          <a:p>
            <a:pPr marL="0" indent="0">
              <a:buNone/>
            </a:pPr>
            <a:r>
              <a:rPr lang="ca-ES" dirty="0" smtClean="0"/>
              <a:t>L’aplicació al color la podeu realitzar amb llapis de colors aquareables o retoladors. </a:t>
            </a:r>
          </a:p>
          <a:p>
            <a:pPr marL="0" indent="0">
              <a:buNone/>
            </a:pPr>
            <a:endParaRPr lang="ca-ES" dirty="0" smtClean="0"/>
          </a:p>
          <a:p>
            <a:pPr marL="0" indent="0">
              <a:buNone/>
            </a:pPr>
            <a:r>
              <a:rPr lang="ca-ES" dirty="0" smtClean="0"/>
              <a:t>·</a:t>
            </a:r>
            <a:r>
              <a:rPr lang="ca-ES" u="sng" dirty="0" smtClean="0"/>
              <a:t>Materials</a:t>
            </a:r>
            <a:r>
              <a:rPr lang="ca-ES" dirty="0" smtClean="0"/>
              <a:t>: Làmina de dibuix, regle, escaire, cartabó, llapis HB, goma, maquineta, llapis aquareables/ retoladors i bolígraf punta fina.</a:t>
            </a:r>
          </a:p>
          <a:p>
            <a:pPr marL="0" indent="0">
              <a:buNone/>
            </a:pPr>
            <a:endParaRPr lang="ca-ES" dirty="0"/>
          </a:p>
          <a:p>
            <a:pPr marL="0" indent="0">
              <a:buNone/>
            </a:pPr>
            <a:r>
              <a:rPr lang="ca-ES" b="1" dirty="0" smtClean="0"/>
              <a:t>Data d’entrega</a:t>
            </a:r>
            <a:r>
              <a:rPr lang="ca-ES" dirty="0" smtClean="0"/>
              <a:t>: </a:t>
            </a:r>
            <a:r>
              <a:rPr lang="ca-ES" b="1" smtClean="0">
                <a:solidFill>
                  <a:schemeClr val="accent2">
                    <a:lumMod val="75000"/>
                  </a:schemeClr>
                </a:solidFill>
              </a:rPr>
              <a:t>divendres </a:t>
            </a:r>
            <a:r>
              <a:rPr lang="ca-ES" b="1" smtClean="0">
                <a:solidFill>
                  <a:schemeClr val="accent2">
                    <a:lumMod val="75000"/>
                  </a:schemeClr>
                </a:solidFill>
              </a:rPr>
              <a:t>15/05/2020</a:t>
            </a:r>
            <a:endParaRPr lang="ca-ES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a-ES" dirty="0" smtClean="0"/>
              <a:t> 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76706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234</Words>
  <Application>Microsoft Office PowerPoint</Application>
  <PresentationFormat>Presentación en pantalla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Activitat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Familia</dc:creator>
  <cp:lastModifiedBy>roger.barba.padros@gmail.com</cp:lastModifiedBy>
  <cp:revision>25</cp:revision>
  <dcterms:created xsi:type="dcterms:W3CDTF">2020-04-27T08:07:18Z</dcterms:created>
  <dcterms:modified xsi:type="dcterms:W3CDTF">2020-05-03T21:09:35Z</dcterms:modified>
</cp:coreProperties>
</file>