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7" r:id="rId2"/>
    <p:sldId id="292" r:id="rId3"/>
    <p:sldId id="303" r:id="rId4"/>
    <p:sldId id="297" r:id="rId5"/>
    <p:sldId id="293" r:id="rId6"/>
    <p:sldId id="294" r:id="rId7"/>
    <p:sldId id="295" r:id="rId8"/>
    <p:sldId id="296" r:id="rId9"/>
    <p:sldId id="298" r:id="rId10"/>
    <p:sldId id="299" r:id="rId11"/>
    <p:sldId id="300" r:id="rId12"/>
    <p:sldId id="302" r:id="rId13"/>
    <p:sldId id="301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3" r:id="rId23"/>
    <p:sldId id="312" r:id="rId24"/>
    <p:sldId id="316" r:id="rId25"/>
    <p:sldId id="314" r:id="rId26"/>
    <p:sldId id="315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F327-11F1-4B1B-942E-82985A963510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9734-270F-4903-8DEF-CED085E0EA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837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C9734-270F-4903-8DEF-CED085E0EAE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43918" cy="1970091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>
                    <a:lumMod val="95000"/>
                  </a:schemeClr>
                </a:solidFill>
              </a:rPr>
              <a:t>PREPARACIÓ PROVES D’ACCÉS A GRAU MITJÀ 2017</a:t>
            </a:r>
            <a:endParaRPr lang="es-E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6089330" cy="1662454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Competència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d’interacció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amb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el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món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físic</a:t>
            </a:r>
            <a:endParaRPr lang="es-ES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" name="3 Imagen" descr="Resultat d'imatges de INSTITUT B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8" t="8690" r="8642" b="13319"/>
          <a:stretch/>
        </p:blipFill>
        <p:spPr bwMode="auto">
          <a:xfrm>
            <a:off x="7215174" y="5500702"/>
            <a:ext cx="1928826" cy="1357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971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4. Aparell Excretor       FUNCIÓ: L’aparell excretor       s’encarrega de netejar les       impureses de la sang o      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sultat d'imatges de funció de relaci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457867" cy="3729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esultat d'imatges de funció de reproducció"/>
          <p:cNvPicPr>
            <a:picLocks noChangeAspect="1" noChangeArrowheads="1"/>
          </p:cNvPicPr>
          <p:nvPr/>
        </p:nvPicPr>
        <p:blipFill>
          <a:blip r:embed="rId2"/>
          <a:srcRect l="8800" t="5327" r="10400" b="9428"/>
          <a:stretch>
            <a:fillRect/>
          </a:stretch>
        </p:blipFill>
        <p:spPr bwMode="auto">
          <a:xfrm>
            <a:off x="0" y="285728"/>
            <a:ext cx="7215238" cy="5715040"/>
          </a:xfrm>
          <a:prstGeom prst="rect">
            <a:avLst/>
          </a:prstGeom>
          <a:noFill/>
        </p:spPr>
      </p:pic>
      <p:pic>
        <p:nvPicPr>
          <p:cNvPr id="62468" name="Picture 4" descr="Resultat d'imatges de tipus de reproducci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555" y="2157415"/>
            <a:ext cx="6267445" cy="4700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sultat d'imatges de funció de reproducci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143900" cy="7090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11292" t="23633" r="44235" b="20703"/>
          <a:stretch>
            <a:fillRect/>
          </a:stretch>
        </p:blipFill>
        <p:spPr bwMode="auto">
          <a:xfrm>
            <a:off x="214282" y="925999"/>
            <a:ext cx="8429684" cy="593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85720" y="357166"/>
            <a:ext cx="8229600" cy="10698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ACTIVITATS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 l="12115" t="23633" r="44235" b="19238"/>
          <a:stretch>
            <a:fillRect/>
          </a:stretch>
        </p:blipFill>
        <p:spPr bwMode="auto">
          <a:xfrm>
            <a:off x="357158" y="928670"/>
            <a:ext cx="8072494" cy="59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12115" t="25097" r="44235" b="8984"/>
          <a:stretch>
            <a:fillRect/>
          </a:stretch>
        </p:blipFill>
        <p:spPr bwMode="auto">
          <a:xfrm>
            <a:off x="1000100" y="549889"/>
            <a:ext cx="7429552" cy="63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 l="12115" t="33887" r="44235" b="8984"/>
          <a:stretch>
            <a:fillRect/>
          </a:stretch>
        </p:blipFill>
        <p:spPr bwMode="auto">
          <a:xfrm>
            <a:off x="285720" y="357166"/>
            <a:ext cx="8643998" cy="636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 l="12115" t="29492" r="43411" b="13379"/>
          <a:stretch>
            <a:fillRect/>
          </a:stretch>
        </p:blipFill>
        <p:spPr bwMode="auto">
          <a:xfrm>
            <a:off x="428596" y="357166"/>
            <a:ext cx="8715404" cy="629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11292" t="25097" r="45059" b="8984"/>
          <a:stretch>
            <a:fillRect/>
          </a:stretch>
        </p:blipFill>
        <p:spPr bwMode="auto">
          <a:xfrm>
            <a:off x="1142976" y="500042"/>
            <a:ext cx="7072362" cy="60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 l="12115" t="30957" r="45059" b="13379"/>
          <a:stretch>
            <a:fillRect/>
          </a:stretch>
        </p:blipFill>
        <p:spPr bwMode="auto">
          <a:xfrm>
            <a:off x="1285852" y="1571612"/>
            <a:ext cx="6929486" cy="50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17426" t="29492" r="50824" b="14844"/>
          <a:stretch>
            <a:fillRect/>
          </a:stretch>
        </p:blipFill>
        <p:spPr bwMode="auto">
          <a:xfrm>
            <a:off x="857224" y="571479"/>
            <a:ext cx="6357982" cy="626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 l="17880" t="32422" r="50824" b="11914"/>
          <a:stretch>
            <a:fillRect/>
          </a:stretch>
        </p:blipFill>
        <p:spPr bwMode="auto">
          <a:xfrm>
            <a:off x="857224" y="642918"/>
            <a:ext cx="628654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69848"/>
          </a:xfrm>
        </p:spPr>
        <p:txBody>
          <a:bodyPr/>
          <a:lstStyle/>
          <a:p>
            <a:r>
              <a:rPr lang="es-ES" b="1" u="sng" dirty="0" smtClean="0"/>
              <a:t>Cadena </a:t>
            </a:r>
            <a:r>
              <a:rPr lang="es-ES" b="1" u="sng" dirty="0" err="1" smtClean="0"/>
              <a:t>tròfica</a:t>
            </a:r>
            <a:endParaRPr lang="es-ES" b="1" u="sng" dirty="0"/>
          </a:p>
        </p:txBody>
      </p:sp>
      <p:pic>
        <p:nvPicPr>
          <p:cNvPr id="69634" name="Picture 2" descr="Resultat d'imatges de cadenes tròfiq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072626" cy="3672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069848"/>
          </a:xfrm>
        </p:spPr>
        <p:txBody>
          <a:bodyPr/>
          <a:lstStyle/>
          <a:p>
            <a:pPr algn="ctr"/>
            <a:r>
              <a:rPr lang="es-ES" b="1" u="sng" dirty="0" err="1" smtClean="0"/>
              <a:t>Funcions</a:t>
            </a:r>
            <a:r>
              <a:rPr lang="es-ES" b="1" u="sng" dirty="0" smtClean="0"/>
              <a:t> del </a:t>
            </a:r>
            <a:r>
              <a:rPr lang="es-ES" b="1" u="sng" dirty="0" err="1" smtClean="0"/>
              <a:t>cos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humà</a:t>
            </a:r>
            <a:endParaRPr lang="es-ES" b="1" u="sng" dirty="0"/>
          </a:p>
        </p:txBody>
      </p:sp>
      <p:pic>
        <p:nvPicPr>
          <p:cNvPr id="1026" name="Picture 2" descr="Imatge relacionada"/>
          <p:cNvPicPr>
            <a:picLocks noChangeAspect="1" noChangeArrowheads="1"/>
          </p:cNvPicPr>
          <p:nvPr/>
        </p:nvPicPr>
        <p:blipFill>
          <a:blip r:embed="rId2"/>
          <a:srcRect l="10170" t="29940" r="10169" b="7913"/>
          <a:stretch>
            <a:fillRect/>
          </a:stretch>
        </p:blipFill>
        <p:spPr bwMode="auto">
          <a:xfrm>
            <a:off x="237662" y="1571612"/>
            <a:ext cx="8692056" cy="5085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5720" y="357166"/>
            <a:ext cx="8229600" cy="10698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ACTIVITATS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17880" t="29387" r="50000" b="19238"/>
          <a:stretch>
            <a:fillRect/>
          </a:stretch>
        </p:blipFill>
        <p:spPr bwMode="auto">
          <a:xfrm>
            <a:off x="357158" y="928670"/>
            <a:ext cx="659351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 l="17880" t="32422" r="50824" b="11914"/>
          <a:stretch>
            <a:fillRect/>
          </a:stretch>
        </p:blipFill>
        <p:spPr bwMode="auto">
          <a:xfrm>
            <a:off x="214282" y="142828"/>
            <a:ext cx="6715172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15410" t="30957" r="50000" b="8984"/>
          <a:stretch>
            <a:fillRect/>
          </a:stretch>
        </p:blipFill>
        <p:spPr bwMode="auto">
          <a:xfrm>
            <a:off x="1071538" y="285728"/>
            <a:ext cx="6786610" cy="662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 l="9645" t="22168" r="43411" b="8984"/>
          <a:stretch>
            <a:fillRect/>
          </a:stretch>
        </p:blipFill>
        <p:spPr bwMode="auto">
          <a:xfrm>
            <a:off x="642910" y="285728"/>
            <a:ext cx="797062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 l="17880" t="32422" r="54118" b="25097"/>
          <a:stretch>
            <a:fillRect/>
          </a:stretch>
        </p:blipFill>
        <p:spPr bwMode="auto">
          <a:xfrm>
            <a:off x="785786" y="642894"/>
            <a:ext cx="728667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 l="18132" t="41211" r="50824" b="13970"/>
          <a:stretch>
            <a:fillRect/>
          </a:stretch>
        </p:blipFill>
        <p:spPr bwMode="auto">
          <a:xfrm>
            <a:off x="642910" y="479363"/>
            <a:ext cx="7858148" cy="63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l="17881" t="20703" r="49176" b="10449"/>
          <a:stretch>
            <a:fillRect/>
          </a:stretch>
        </p:blipFill>
        <p:spPr bwMode="auto">
          <a:xfrm>
            <a:off x="285720" y="310708"/>
            <a:ext cx="5572164" cy="65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 l="17880" t="23633" r="50824" b="7519"/>
          <a:stretch>
            <a:fillRect/>
          </a:stretch>
        </p:blipFill>
        <p:spPr bwMode="auto">
          <a:xfrm>
            <a:off x="214282" y="142828"/>
            <a:ext cx="5429288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17880" t="23633" r="50000" b="20703"/>
          <a:stretch>
            <a:fillRect/>
          </a:stretch>
        </p:blipFill>
        <p:spPr bwMode="auto">
          <a:xfrm>
            <a:off x="0" y="0"/>
            <a:ext cx="7143800" cy="69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 l="12115" t="26562" r="44235" b="11914"/>
          <a:stretch>
            <a:fillRect/>
          </a:stretch>
        </p:blipFill>
        <p:spPr bwMode="auto">
          <a:xfrm>
            <a:off x="-1" y="285728"/>
            <a:ext cx="829358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Resultat d'imatges de tipus de roq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3"/>
            <a:ext cx="9144000" cy="5318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12939" t="32422" r="43411" b="20703"/>
          <a:stretch>
            <a:fillRect/>
          </a:stretch>
        </p:blipFill>
        <p:spPr bwMode="auto">
          <a:xfrm>
            <a:off x="500034" y="928670"/>
            <a:ext cx="8643966" cy="521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85720" y="357166"/>
            <a:ext cx="8229600" cy="10698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ACTIVITATS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 l="12939" t="38281" r="44235" b="16308"/>
          <a:stretch>
            <a:fillRect/>
          </a:stretch>
        </p:blipFill>
        <p:spPr bwMode="auto">
          <a:xfrm>
            <a:off x="36808" y="928670"/>
            <a:ext cx="910719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sultat d'imatges de tipus de nutrici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7" y="500042"/>
            <a:ext cx="10215635" cy="5748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unció dels aparells de la nutrició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ultat d'imatges de funcions del cos esquema"/>
          <p:cNvPicPr>
            <a:picLocks noChangeAspect="1" noChangeArrowheads="1"/>
          </p:cNvPicPr>
          <p:nvPr/>
        </p:nvPicPr>
        <p:blipFill>
          <a:blip r:embed="rId2"/>
          <a:srcRect l="4839" t="484" r="2419" b="9193"/>
          <a:stretch>
            <a:fillRect/>
          </a:stretch>
        </p:blipFill>
        <p:spPr bwMode="auto">
          <a:xfrm>
            <a:off x="0" y="439785"/>
            <a:ext cx="9144000" cy="667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QUÈ ES L'APARELL DIGESTIU? &#10;L’aparell digestiu és un dels aparells implicats en la funció de nutrició. &#10; "/>
          <p:cNvPicPr>
            <a:picLocks noChangeAspect="1" noChangeArrowheads="1"/>
          </p:cNvPicPr>
          <p:nvPr/>
        </p:nvPicPr>
        <p:blipFill>
          <a:blip r:embed="rId2"/>
          <a:srcRect l="6837" t="21333" r="11078" b="8000"/>
          <a:stretch>
            <a:fillRect/>
          </a:stretch>
        </p:blipFill>
        <p:spPr bwMode="auto">
          <a:xfrm>
            <a:off x="25579" y="714356"/>
            <a:ext cx="9118421" cy="589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NATOMIA DE L'APARELL DIGESTIU &#10; "/>
          <p:cNvPicPr>
            <a:picLocks noChangeAspect="1" noChangeArrowheads="1"/>
          </p:cNvPicPr>
          <p:nvPr/>
        </p:nvPicPr>
        <p:blipFill>
          <a:blip r:embed="rId2"/>
          <a:srcRect b="6659"/>
          <a:stretch>
            <a:fillRect/>
          </a:stretch>
        </p:blipFill>
        <p:spPr bwMode="auto">
          <a:xfrm>
            <a:off x="0" y="421884"/>
            <a:ext cx="9144000" cy="6407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2. Aparell Respiratori        L’aire entra al nostre cos pel nas i per la        boca, i arriba fins a la tràquea.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3. Aparell Circulatori          Durant la nutrició la sang          s’encarrega       de     transportar          diferent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2">
      <a:dk1>
        <a:srgbClr val="009900"/>
      </a:dk1>
      <a:lt1>
        <a:sysClr val="window" lastClr="FFFFFF"/>
      </a:lt1>
      <a:dk2>
        <a:srgbClr val="009900"/>
      </a:dk2>
      <a:lt2>
        <a:srgbClr val="DEDEDE"/>
      </a:lt2>
      <a:accent1>
        <a:srgbClr val="009900"/>
      </a:accent1>
      <a:accent2>
        <a:srgbClr val="92D05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23</Words>
  <Application>Microsoft Office PowerPoint</Application>
  <PresentationFormat>Presentación en pantalla (4:3)</PresentationFormat>
  <Paragraphs>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Urbano</vt:lpstr>
      <vt:lpstr>PREPARACIÓ PROVES D’ACCÉS A GRAU MITJÀ 2017</vt:lpstr>
      <vt:lpstr>Funcions del cos humà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Cadena tròfica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 PROVES D’ACCÉS A GRAU MITJÀ 2017</dc:title>
  <dc:creator>super</dc:creator>
  <cp:lastModifiedBy>PC</cp:lastModifiedBy>
  <cp:revision>34</cp:revision>
  <dcterms:created xsi:type="dcterms:W3CDTF">2017-04-26T07:20:14Z</dcterms:created>
  <dcterms:modified xsi:type="dcterms:W3CDTF">2017-05-09T13:07:33Z</dcterms:modified>
</cp:coreProperties>
</file>