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438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438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90805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7650" y="2249488"/>
            <a:ext cx="9096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6308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6308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44386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44386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90805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517650" y="2249488"/>
            <a:ext cx="909638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43000"/>
            <a:ext cx="2057400" cy="56308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9800" cy="56308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5/5/2017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2800" dirty="0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5/5/2017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7" name="CustomShape 2"/>
          <p:cNvSpPr>
            <a:spLocks noChangeArrowheads="1"/>
          </p:cNvSpPr>
          <p:nvPr/>
        </p:nvSpPr>
        <p:spPr bwMode="auto">
          <a:xfrm>
            <a:off x="0" y="0"/>
            <a:ext cx="9144000" cy="309563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8" name="CustomShape 3"/>
          <p:cNvSpPr>
            <a:spLocks noChangeArrowheads="1"/>
          </p:cNvSpPr>
          <p:nvPr/>
        </p:nvSpPr>
        <p:spPr bwMode="auto">
          <a:xfrm>
            <a:off x="0" y="307975"/>
            <a:ext cx="91440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9" name="CustomShap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0" name="CustomShap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793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1" name="CustomShape 6"/>
          <p:cNvSpPr>
            <a:spLocks noChangeArrowheads="1"/>
          </p:cNvSpPr>
          <p:nvPr/>
        </p:nvSpPr>
        <p:spPr bwMode="auto">
          <a:xfrm>
            <a:off x="5407025" y="496888"/>
            <a:ext cx="3062288" cy="2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2" name="CustomShape 7"/>
          <p:cNvSpPr>
            <a:spLocks noChangeArrowheads="1"/>
          </p:cNvSpPr>
          <p:nvPr/>
        </p:nvSpPr>
        <p:spPr bwMode="auto">
          <a:xfrm>
            <a:off x="7373938" y="588963"/>
            <a:ext cx="1598612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3" name="CustomShape 8"/>
          <p:cNvSpPr>
            <a:spLocks noChangeArrowheads="1"/>
          </p:cNvSpPr>
          <p:nvPr/>
        </p:nvSpPr>
        <p:spPr bwMode="auto">
          <a:xfrm>
            <a:off x="9085263" y="0"/>
            <a:ext cx="5715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4" name="CustomShape 9"/>
          <p:cNvSpPr>
            <a:spLocks noChangeArrowheads="1"/>
          </p:cNvSpPr>
          <p:nvPr/>
        </p:nvSpPr>
        <p:spPr bwMode="auto">
          <a:xfrm>
            <a:off x="9045575" y="0"/>
            <a:ext cx="254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5" name="CustomShape 10"/>
          <p:cNvSpPr>
            <a:spLocks noChangeArrowheads="1"/>
          </p:cNvSpPr>
          <p:nvPr/>
        </p:nvSpPr>
        <p:spPr bwMode="auto">
          <a:xfrm>
            <a:off x="9024938" y="0"/>
            <a:ext cx="7937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6" name="CustomShape 11"/>
          <p:cNvSpPr>
            <a:spLocks noChangeArrowheads="1"/>
          </p:cNvSpPr>
          <p:nvPr/>
        </p:nvSpPr>
        <p:spPr bwMode="auto">
          <a:xfrm>
            <a:off x="8975725" y="0"/>
            <a:ext cx="26988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7" name="CustomShape 12"/>
          <p:cNvSpPr>
            <a:spLocks noChangeArrowheads="1"/>
          </p:cNvSpPr>
          <p:nvPr/>
        </p:nvSpPr>
        <p:spPr bwMode="auto">
          <a:xfrm>
            <a:off x="8915400" y="0"/>
            <a:ext cx="53975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8" name="CustomShap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9" name="CustomShape 14"/>
          <p:cNvSpPr>
            <a:spLocks noChangeArrowheads="1"/>
          </p:cNvSpPr>
          <p:nvPr/>
        </p:nvSpPr>
        <p:spPr bwMode="auto">
          <a:xfrm flipV="1">
            <a:off x="5410200" y="3808413"/>
            <a:ext cx="3733800" cy="904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0" name="CustomShape 15"/>
          <p:cNvSpPr>
            <a:spLocks noChangeArrowheads="1"/>
          </p:cNvSpPr>
          <p:nvPr/>
        </p:nvSpPr>
        <p:spPr bwMode="auto">
          <a:xfrm flipV="1">
            <a:off x="5410200" y="3895725"/>
            <a:ext cx="3733800" cy="19050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1" name="CustomShape 16"/>
          <p:cNvSpPr>
            <a:spLocks noChangeArrowheads="1"/>
          </p:cNvSpPr>
          <p:nvPr/>
        </p:nvSpPr>
        <p:spPr bwMode="auto">
          <a:xfrm flipV="1">
            <a:off x="5410200" y="4113213"/>
            <a:ext cx="3733800" cy="79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2" name="CustomShape 17"/>
          <p:cNvSpPr>
            <a:spLocks noChangeArrowheads="1"/>
          </p:cNvSpPr>
          <p:nvPr/>
        </p:nvSpPr>
        <p:spPr bwMode="auto">
          <a:xfrm flipV="1">
            <a:off x="5410200" y="4162425"/>
            <a:ext cx="1965325" cy="1905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3" name="CustomShape 18"/>
          <p:cNvSpPr>
            <a:spLocks noChangeArrowheads="1"/>
          </p:cNvSpPr>
          <p:nvPr/>
        </p:nvSpPr>
        <p:spPr bwMode="auto">
          <a:xfrm flipV="1">
            <a:off x="5410200" y="4197350"/>
            <a:ext cx="1965325" cy="9525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4" name="CustomShape 19"/>
          <p:cNvSpPr>
            <a:spLocks noChangeArrowheads="1"/>
          </p:cNvSpPr>
          <p:nvPr/>
        </p:nvSpPr>
        <p:spPr bwMode="auto">
          <a:xfrm>
            <a:off x="5410200" y="3962400"/>
            <a:ext cx="3062288" cy="26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5" name="CustomShape 20"/>
          <p:cNvSpPr>
            <a:spLocks noChangeArrowheads="1"/>
          </p:cNvSpPr>
          <p:nvPr/>
        </p:nvSpPr>
        <p:spPr bwMode="auto">
          <a:xfrm>
            <a:off x="7375525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6" name="CustomShape 21"/>
          <p:cNvSpPr>
            <a:spLocks noChangeArrowheads="1"/>
          </p:cNvSpPr>
          <p:nvPr/>
        </p:nvSpPr>
        <p:spPr bwMode="auto">
          <a:xfrm>
            <a:off x="0" y="3649663"/>
            <a:ext cx="9144000" cy="2428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7" name="CustomShape 22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8" name="CustomShape 23"/>
          <p:cNvSpPr>
            <a:spLocks noChangeArrowheads="1"/>
          </p:cNvSpPr>
          <p:nvPr/>
        </p:nvSpPr>
        <p:spPr bwMode="auto">
          <a:xfrm flipV="1">
            <a:off x="6413500" y="3641725"/>
            <a:ext cx="2730500" cy="24765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9" name="CustomShape 24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50" name="PlaceHolder 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del títol</a:t>
            </a:r>
          </a:p>
        </p:txBody>
      </p:sp>
      <p:sp>
        <p:nvSpPr>
          <p:cNvPr id="1051" name="PlaceHolder 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4963"/>
            <a:ext cx="82296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00">
          <a:solidFill>
            <a:schemeClr val="bg1"/>
          </a:solidFill>
          <a:latin typeface="+mn-lt"/>
          <a:ea typeface="+mn-ea"/>
          <a:cs typeface="+mn-cs"/>
        </a:defRPr>
      </a:lvl1pPr>
      <a:lvl2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2pPr>
      <a:lvl3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4pPr>
      <a:lvl5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5pPr>
      <a:lvl6pPr marL="8001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6pPr>
      <a:lvl7pPr marL="12573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7pPr>
      <a:lvl8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8pPr>
      <a:lvl9pPr marL="21717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stomShap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1" name="CustomShape 2"/>
          <p:cNvSpPr>
            <a:spLocks noChangeArrowheads="1"/>
          </p:cNvSpPr>
          <p:nvPr/>
        </p:nvSpPr>
        <p:spPr bwMode="auto">
          <a:xfrm>
            <a:off x="0" y="0"/>
            <a:ext cx="9144000" cy="309563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2" name="CustomShape 3"/>
          <p:cNvSpPr>
            <a:spLocks noChangeArrowheads="1"/>
          </p:cNvSpPr>
          <p:nvPr/>
        </p:nvSpPr>
        <p:spPr bwMode="auto">
          <a:xfrm>
            <a:off x="0" y="307975"/>
            <a:ext cx="91440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3" name="CustomShap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4" name="CustomShap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793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5" name="CustomShape 6"/>
          <p:cNvSpPr>
            <a:spLocks noChangeArrowheads="1"/>
          </p:cNvSpPr>
          <p:nvPr/>
        </p:nvSpPr>
        <p:spPr bwMode="auto">
          <a:xfrm>
            <a:off x="5407025" y="496888"/>
            <a:ext cx="3062288" cy="2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6" name="CustomShape 7"/>
          <p:cNvSpPr>
            <a:spLocks noChangeArrowheads="1"/>
          </p:cNvSpPr>
          <p:nvPr/>
        </p:nvSpPr>
        <p:spPr bwMode="auto">
          <a:xfrm>
            <a:off x="7373938" y="588963"/>
            <a:ext cx="1598612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7" name="CustomShape 8"/>
          <p:cNvSpPr>
            <a:spLocks noChangeArrowheads="1"/>
          </p:cNvSpPr>
          <p:nvPr/>
        </p:nvSpPr>
        <p:spPr bwMode="auto">
          <a:xfrm>
            <a:off x="9085263" y="0"/>
            <a:ext cx="5715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8" name="CustomShape 9"/>
          <p:cNvSpPr>
            <a:spLocks noChangeArrowheads="1"/>
          </p:cNvSpPr>
          <p:nvPr/>
        </p:nvSpPr>
        <p:spPr bwMode="auto">
          <a:xfrm>
            <a:off x="9045575" y="0"/>
            <a:ext cx="254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9" name="CustomShape 10"/>
          <p:cNvSpPr>
            <a:spLocks noChangeArrowheads="1"/>
          </p:cNvSpPr>
          <p:nvPr/>
        </p:nvSpPr>
        <p:spPr bwMode="auto">
          <a:xfrm>
            <a:off x="9024938" y="0"/>
            <a:ext cx="7937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0" name="CustomShape 11"/>
          <p:cNvSpPr>
            <a:spLocks noChangeArrowheads="1"/>
          </p:cNvSpPr>
          <p:nvPr/>
        </p:nvSpPr>
        <p:spPr bwMode="auto">
          <a:xfrm>
            <a:off x="8975725" y="0"/>
            <a:ext cx="26988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1" name="CustomShape 12"/>
          <p:cNvSpPr>
            <a:spLocks noChangeArrowheads="1"/>
          </p:cNvSpPr>
          <p:nvPr/>
        </p:nvSpPr>
        <p:spPr bwMode="auto">
          <a:xfrm>
            <a:off x="8915400" y="0"/>
            <a:ext cx="53975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2" name="CustomShap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3" name="PlaceHolder 1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del títol</a:t>
            </a:r>
          </a:p>
        </p:txBody>
      </p:sp>
      <p:sp>
        <p:nvSpPr>
          <p:cNvPr id="2064" name="PlaceHolder 1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249488"/>
            <a:ext cx="19700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  <p:sp>
        <p:nvSpPr>
          <p:cNvPr id="2065" name="PlaceHolder 1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27300" y="2249488"/>
            <a:ext cx="1968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00">
          <a:solidFill>
            <a:schemeClr val="bg1"/>
          </a:solidFill>
          <a:latin typeface="+mn-lt"/>
          <a:ea typeface="+mn-ea"/>
          <a:cs typeface="+mn-cs"/>
        </a:defRPr>
      </a:lvl1pPr>
      <a:lvl2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2pPr>
      <a:lvl3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4pPr>
      <a:lvl5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5pPr>
      <a:lvl6pPr marL="8001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6pPr>
      <a:lvl7pPr marL="12573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7pPr>
      <a:lvl8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8pPr>
      <a:lvl9pPr marL="21717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ustomShap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7" name="CustomShape 2"/>
          <p:cNvSpPr>
            <a:spLocks noChangeArrowheads="1"/>
          </p:cNvSpPr>
          <p:nvPr/>
        </p:nvSpPr>
        <p:spPr bwMode="auto">
          <a:xfrm>
            <a:off x="0" y="0"/>
            <a:ext cx="9144000" cy="309563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8" name="CustomShape 3"/>
          <p:cNvSpPr>
            <a:spLocks noChangeArrowheads="1"/>
          </p:cNvSpPr>
          <p:nvPr/>
        </p:nvSpPr>
        <p:spPr bwMode="auto">
          <a:xfrm>
            <a:off x="0" y="307975"/>
            <a:ext cx="91440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29" name="CustomShap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0" name="CustomShap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793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1" name="CustomShape 6"/>
          <p:cNvSpPr>
            <a:spLocks noChangeArrowheads="1"/>
          </p:cNvSpPr>
          <p:nvPr/>
        </p:nvSpPr>
        <p:spPr bwMode="auto">
          <a:xfrm>
            <a:off x="5407025" y="496888"/>
            <a:ext cx="3062288" cy="2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2" name="CustomShape 7"/>
          <p:cNvSpPr>
            <a:spLocks noChangeArrowheads="1"/>
          </p:cNvSpPr>
          <p:nvPr/>
        </p:nvSpPr>
        <p:spPr bwMode="auto">
          <a:xfrm>
            <a:off x="7373938" y="588963"/>
            <a:ext cx="1598612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3" name="CustomShape 8"/>
          <p:cNvSpPr>
            <a:spLocks noChangeArrowheads="1"/>
          </p:cNvSpPr>
          <p:nvPr/>
        </p:nvSpPr>
        <p:spPr bwMode="auto">
          <a:xfrm>
            <a:off x="9085263" y="0"/>
            <a:ext cx="5715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4" name="CustomShape 9"/>
          <p:cNvSpPr>
            <a:spLocks noChangeArrowheads="1"/>
          </p:cNvSpPr>
          <p:nvPr/>
        </p:nvSpPr>
        <p:spPr bwMode="auto">
          <a:xfrm>
            <a:off x="9045575" y="0"/>
            <a:ext cx="254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5" name="CustomShape 10"/>
          <p:cNvSpPr>
            <a:spLocks noChangeArrowheads="1"/>
          </p:cNvSpPr>
          <p:nvPr/>
        </p:nvSpPr>
        <p:spPr bwMode="auto">
          <a:xfrm>
            <a:off x="9024938" y="0"/>
            <a:ext cx="7937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6" name="CustomShape 11"/>
          <p:cNvSpPr>
            <a:spLocks noChangeArrowheads="1"/>
          </p:cNvSpPr>
          <p:nvPr/>
        </p:nvSpPr>
        <p:spPr bwMode="auto">
          <a:xfrm>
            <a:off x="8975725" y="0"/>
            <a:ext cx="26988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7" name="CustomShape 12"/>
          <p:cNvSpPr>
            <a:spLocks noChangeArrowheads="1"/>
          </p:cNvSpPr>
          <p:nvPr/>
        </p:nvSpPr>
        <p:spPr bwMode="auto">
          <a:xfrm>
            <a:off x="8915400" y="0"/>
            <a:ext cx="53975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8" name="CustomShap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39" name="CustomShape 14"/>
          <p:cNvSpPr>
            <a:spLocks noChangeArrowheads="1"/>
          </p:cNvSpPr>
          <p:nvPr/>
        </p:nvSpPr>
        <p:spPr bwMode="auto">
          <a:xfrm flipV="1">
            <a:off x="5410200" y="3808413"/>
            <a:ext cx="3733800" cy="904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0" name="CustomShape 15"/>
          <p:cNvSpPr>
            <a:spLocks noChangeArrowheads="1"/>
          </p:cNvSpPr>
          <p:nvPr/>
        </p:nvSpPr>
        <p:spPr bwMode="auto">
          <a:xfrm flipV="1">
            <a:off x="5410200" y="3895725"/>
            <a:ext cx="3733800" cy="19050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1" name="CustomShape 16"/>
          <p:cNvSpPr>
            <a:spLocks noChangeArrowheads="1"/>
          </p:cNvSpPr>
          <p:nvPr/>
        </p:nvSpPr>
        <p:spPr bwMode="auto">
          <a:xfrm flipV="1">
            <a:off x="5410200" y="4113213"/>
            <a:ext cx="3733800" cy="79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2" name="CustomShape 17"/>
          <p:cNvSpPr>
            <a:spLocks noChangeArrowheads="1"/>
          </p:cNvSpPr>
          <p:nvPr/>
        </p:nvSpPr>
        <p:spPr bwMode="auto">
          <a:xfrm flipV="1">
            <a:off x="5410200" y="4162425"/>
            <a:ext cx="1965325" cy="1905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3" name="CustomShape 18"/>
          <p:cNvSpPr>
            <a:spLocks noChangeArrowheads="1"/>
          </p:cNvSpPr>
          <p:nvPr/>
        </p:nvSpPr>
        <p:spPr bwMode="auto">
          <a:xfrm flipV="1">
            <a:off x="5410200" y="4197350"/>
            <a:ext cx="1965325" cy="9525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4" name="CustomShape 19"/>
          <p:cNvSpPr>
            <a:spLocks noChangeArrowheads="1"/>
          </p:cNvSpPr>
          <p:nvPr/>
        </p:nvSpPr>
        <p:spPr bwMode="auto">
          <a:xfrm>
            <a:off x="5410200" y="3962400"/>
            <a:ext cx="3062288" cy="269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5" name="CustomShape 20"/>
          <p:cNvSpPr>
            <a:spLocks noChangeArrowheads="1"/>
          </p:cNvSpPr>
          <p:nvPr/>
        </p:nvSpPr>
        <p:spPr bwMode="auto">
          <a:xfrm>
            <a:off x="7375525" y="4060825"/>
            <a:ext cx="1600200" cy="3651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6" name="CustomShape 21"/>
          <p:cNvSpPr>
            <a:spLocks noChangeArrowheads="1"/>
          </p:cNvSpPr>
          <p:nvPr/>
        </p:nvSpPr>
        <p:spPr bwMode="auto">
          <a:xfrm>
            <a:off x="0" y="3649663"/>
            <a:ext cx="9144000" cy="2428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7" name="CustomShape 22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8" name="CustomShape 23"/>
          <p:cNvSpPr>
            <a:spLocks noChangeArrowheads="1"/>
          </p:cNvSpPr>
          <p:nvPr/>
        </p:nvSpPr>
        <p:spPr bwMode="auto">
          <a:xfrm flipV="1">
            <a:off x="6413500" y="3641725"/>
            <a:ext cx="2730500" cy="247650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49" name="CustomShape 24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1050" name="PlaceHolder 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del títol</a:t>
            </a:r>
          </a:p>
        </p:txBody>
      </p:sp>
      <p:sp>
        <p:nvSpPr>
          <p:cNvPr id="1051" name="PlaceHolder 2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4963"/>
            <a:ext cx="8229600" cy="397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00">
          <a:solidFill>
            <a:schemeClr val="bg1"/>
          </a:solidFill>
          <a:latin typeface="+mn-lt"/>
          <a:ea typeface="+mn-ea"/>
          <a:cs typeface="+mn-cs"/>
        </a:defRPr>
      </a:lvl1pPr>
      <a:lvl2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2pPr>
      <a:lvl3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4pPr>
      <a:lvl5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5pPr>
      <a:lvl6pPr marL="8001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6pPr>
      <a:lvl7pPr marL="12573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7pPr>
      <a:lvl8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8pPr>
      <a:lvl9pPr marL="21717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stomShap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1" name="CustomShape 2"/>
          <p:cNvSpPr>
            <a:spLocks noChangeArrowheads="1"/>
          </p:cNvSpPr>
          <p:nvPr/>
        </p:nvSpPr>
        <p:spPr bwMode="auto">
          <a:xfrm>
            <a:off x="0" y="0"/>
            <a:ext cx="9144000" cy="309563"/>
          </a:xfrm>
          <a:prstGeom prst="rect">
            <a:avLst/>
          </a:prstGeom>
          <a:solidFill>
            <a:srgbClr val="FFDA7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2" name="CustomShape 3"/>
          <p:cNvSpPr>
            <a:spLocks noChangeArrowheads="1"/>
          </p:cNvSpPr>
          <p:nvPr/>
        </p:nvSpPr>
        <p:spPr bwMode="auto">
          <a:xfrm>
            <a:off x="0" y="307975"/>
            <a:ext cx="91440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3" name="CustomShape 4"/>
          <p:cNvSpPr>
            <a:spLocks noChangeArrowheads="1"/>
          </p:cNvSpPr>
          <p:nvPr/>
        </p:nvSpPr>
        <p:spPr bwMode="auto">
          <a:xfrm flipV="1">
            <a:off x="5410200" y="358775"/>
            <a:ext cx="3733800" cy="904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4" name="CustomShap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79388"/>
          </a:xfrm>
          <a:prstGeom prst="rect">
            <a:avLst/>
          </a:prstGeom>
          <a:solidFill>
            <a:srgbClr val="F1821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5" name="CustomShape 6"/>
          <p:cNvSpPr>
            <a:spLocks noChangeArrowheads="1"/>
          </p:cNvSpPr>
          <p:nvPr/>
        </p:nvSpPr>
        <p:spPr bwMode="auto">
          <a:xfrm>
            <a:off x="5407025" y="496888"/>
            <a:ext cx="3062288" cy="269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6" name="CustomShape 7"/>
          <p:cNvSpPr>
            <a:spLocks noChangeArrowheads="1"/>
          </p:cNvSpPr>
          <p:nvPr/>
        </p:nvSpPr>
        <p:spPr bwMode="auto">
          <a:xfrm>
            <a:off x="7373938" y="588963"/>
            <a:ext cx="1598612" cy="3651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7" name="CustomShape 8"/>
          <p:cNvSpPr>
            <a:spLocks noChangeArrowheads="1"/>
          </p:cNvSpPr>
          <p:nvPr/>
        </p:nvSpPr>
        <p:spPr bwMode="auto">
          <a:xfrm>
            <a:off x="9085263" y="0"/>
            <a:ext cx="5715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8" name="CustomShape 9"/>
          <p:cNvSpPr>
            <a:spLocks noChangeArrowheads="1"/>
          </p:cNvSpPr>
          <p:nvPr/>
        </p:nvSpPr>
        <p:spPr bwMode="auto">
          <a:xfrm>
            <a:off x="9045575" y="0"/>
            <a:ext cx="25400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59" name="CustomShape 10"/>
          <p:cNvSpPr>
            <a:spLocks noChangeArrowheads="1"/>
          </p:cNvSpPr>
          <p:nvPr/>
        </p:nvSpPr>
        <p:spPr bwMode="auto">
          <a:xfrm>
            <a:off x="9024938" y="0"/>
            <a:ext cx="7937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0" name="CustomShape 11"/>
          <p:cNvSpPr>
            <a:spLocks noChangeArrowheads="1"/>
          </p:cNvSpPr>
          <p:nvPr/>
        </p:nvSpPr>
        <p:spPr bwMode="auto">
          <a:xfrm>
            <a:off x="8975725" y="0"/>
            <a:ext cx="26988" cy="619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1" name="CustomShape 12"/>
          <p:cNvSpPr>
            <a:spLocks noChangeArrowheads="1"/>
          </p:cNvSpPr>
          <p:nvPr/>
        </p:nvSpPr>
        <p:spPr bwMode="auto">
          <a:xfrm>
            <a:off x="8915400" y="0"/>
            <a:ext cx="53975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2" name="CustomShap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defRPr/>
            </a:pPr>
            <a:endParaRPr lang="es-ES" altLang="en-US" smtClean="0"/>
          </a:p>
        </p:txBody>
      </p:sp>
      <p:sp>
        <p:nvSpPr>
          <p:cNvPr id="2063" name="PlaceHolder 1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del títol</a:t>
            </a:r>
          </a:p>
        </p:txBody>
      </p:sp>
      <p:sp>
        <p:nvSpPr>
          <p:cNvPr id="2064" name="PlaceHolder 1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2249488"/>
            <a:ext cx="19700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  <p:sp>
        <p:nvSpPr>
          <p:cNvPr id="2065" name="PlaceHolder 1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527300" y="2249488"/>
            <a:ext cx="1968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zh-CN" smtClean="0"/>
              <a:t>Feu clic per editar el format del text de l'esquema</a:t>
            </a:r>
          </a:p>
          <a:p>
            <a:pPr lvl="1"/>
            <a:r>
              <a:rPr lang="es-ES" altLang="zh-CN" smtClean="0"/>
              <a:t>Segon nivell d'esquema</a:t>
            </a:r>
          </a:p>
          <a:p>
            <a:pPr lvl="2"/>
            <a:r>
              <a:rPr lang="es-ES" altLang="zh-CN" smtClean="0"/>
              <a:t>Tercer nivell d'esquema</a:t>
            </a:r>
          </a:p>
          <a:p>
            <a:pPr lvl="3"/>
            <a:r>
              <a:rPr lang="es-ES" altLang="zh-CN" smtClean="0"/>
              <a:t>Quart nivell d'esquema</a:t>
            </a:r>
          </a:p>
          <a:p>
            <a:pPr lvl="4"/>
            <a:r>
              <a:rPr lang="es-ES" altLang="zh-CN" smtClean="0"/>
              <a:t>Cinquè nivell d'esquema</a:t>
            </a:r>
          </a:p>
          <a:p>
            <a:pPr lvl="0"/>
            <a:r>
              <a:rPr lang="es-ES" altLang="zh-CN" smtClean="0"/>
              <a:t>Sisè nivell d'esquema</a:t>
            </a:r>
          </a:p>
          <a:p>
            <a:pPr lvl="0"/>
            <a:r>
              <a:rPr lang="es-ES" altLang="zh-CN" smtClean="0"/>
              <a:t>Setè nivell d'esquema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sz="300">
          <a:solidFill>
            <a:schemeClr val="bg1"/>
          </a:solidFill>
          <a:latin typeface="+mn-lt"/>
          <a:ea typeface="+mn-ea"/>
          <a:cs typeface="+mn-cs"/>
        </a:defRPr>
      </a:lvl1pPr>
      <a:lvl2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2pPr>
      <a:lvl3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4pPr>
      <a:lvl5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5pPr>
      <a:lvl6pPr marL="8001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6pPr>
      <a:lvl7pPr marL="12573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7pPr>
      <a:lvl8pPr marL="17145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8pPr>
      <a:lvl9pPr marL="21717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5/5/2017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senyament.gencat.cat/ca/tramits/tramits-temes/9404-programes-formacio-insercio?category=&amp;moda=1" TargetMode="Externa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itapreviainem.es/como-inscribirse-en-la-garantia-juvenil/" TargetMode="External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queestudiar.gencat.cat/ca/estudis/pfi/cicles/fabricacio-mecanica/?p_id=2773&amp;estudi" TargetMode="External"/><Relationship Id="rId13" Type="http://schemas.openxmlformats.org/officeDocument/2006/relationships/hyperlink" Target="http://queestudiar.gencat.cat/ca/estudis/pfi/cicles/hoteleria-turisme/?p_id=2813&amp;estudi" TargetMode="External"/><Relationship Id="rId3" Type="http://schemas.openxmlformats.org/officeDocument/2006/relationships/hyperlink" Target="http://queestudiar.gencat.cat/ca/estudis/pfi/cicles/arts-grafiques/?p_id=2751&amp;estudi" TargetMode="External"/><Relationship Id="rId7" Type="http://schemas.openxmlformats.org/officeDocument/2006/relationships/hyperlink" Target="http://queestudiar.gencat.cat/ca/estudis/pfi/cicles/fabricacio-mecanica/?p_id=2790&amp;estudi" TargetMode="External"/><Relationship Id="rId12" Type="http://schemas.openxmlformats.org/officeDocument/2006/relationships/hyperlink" Target="http://queestudiar.gencat.cat/ca/estudis/pfi/cicles/hoteleria-turisme/?p_id=2811&amp;estudi" TargetMode="External"/><Relationship Id="rId2" Type="http://schemas.openxmlformats.org/officeDocument/2006/relationships/hyperlink" Target="http://queestudiar.gencat.cat/ca/estudis/pfi/cicles/administracio-gestio/?p_id=2710&amp;estudi" TargetMode="External"/><Relationship Id="rId1" Type="http://schemas.openxmlformats.org/officeDocument/2006/relationships/slideLayout" Target="../slideLayouts/slideLayout52.xml"/><Relationship Id="rId6" Type="http://schemas.openxmlformats.org/officeDocument/2006/relationships/hyperlink" Target="http://queestudiar.gencat.cat/ca/estudis/pfi/cicles/fabricacio-mecanica/?p_id=2793&amp;estudi" TargetMode="External"/><Relationship Id="rId11" Type="http://schemas.openxmlformats.org/officeDocument/2006/relationships/hyperlink" Target="http://queestudiar.gencat.cat/ca/estudis/pfi/cicles/hoteleria-turisme/?p_id=2779&amp;estudi" TargetMode="External"/><Relationship Id="rId5" Type="http://schemas.openxmlformats.org/officeDocument/2006/relationships/hyperlink" Target="http://queestudiar.gencat.cat/ca/estudis/pfi/cicles/edif-obra-civil/?p_id=2753&amp;estudi" TargetMode="External"/><Relationship Id="rId10" Type="http://schemas.openxmlformats.org/officeDocument/2006/relationships/hyperlink" Target="http://queestudiar.gencat.cat/ca/estudis/pfi/cicles/hoteleria-turisme/?p_id=2830&amp;estudi" TargetMode="External"/><Relationship Id="rId4" Type="http://schemas.openxmlformats.org/officeDocument/2006/relationships/hyperlink" Target="http://queestudiar.gencat.cat/ca/estudis/pfi/cicles/edif-obra-civil/?p_id=2752&amp;estudi" TargetMode="External"/><Relationship Id="rId9" Type="http://schemas.openxmlformats.org/officeDocument/2006/relationships/hyperlink" Target="http://queestudiar.gencat.cat/ca/estudis/pfi/cicles/fabricacio-mecanica/?p_id=2794&amp;estudi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queestudiar.gencat.cat/ca/estudis/pfi/cicles/agraria/?p_id=2771&amp;estudi" TargetMode="External"/><Relationship Id="rId3" Type="http://schemas.openxmlformats.org/officeDocument/2006/relationships/hyperlink" Target="http://queestudiar.gencat.cat/ca/estudis/pfi/cicles/industries-alimentaries/?p_id=2776&amp;estudi" TargetMode="External"/><Relationship Id="rId7" Type="http://schemas.openxmlformats.org/officeDocument/2006/relationships/hyperlink" Target="http://queestudiar.gencat.cat/ca/estudis/pfi/cicles/agraria/?p_id=2750&amp;estudi" TargetMode="External"/><Relationship Id="rId2" Type="http://schemas.openxmlformats.org/officeDocument/2006/relationships/hyperlink" Target="http://queestudiar.gencat.cat/ca/estudis/pfi/cicles/industries-alimentaries/?p_id=2810&amp;estudi" TargetMode="External"/><Relationship Id="rId1" Type="http://schemas.openxmlformats.org/officeDocument/2006/relationships/slideLayout" Target="../slideLayouts/slideLayout46.xml"/><Relationship Id="rId6" Type="http://schemas.openxmlformats.org/officeDocument/2006/relationships/hyperlink" Target="http://queestudiar.gencat.cat/ca/estudis/pfi/cicles/agraria/?p_id=2730&amp;estudi" TargetMode="External"/><Relationship Id="rId5" Type="http://schemas.openxmlformats.org/officeDocument/2006/relationships/hyperlink" Target="http://queestudiar.gencat.cat/ca/estudis/pfi/cicles/transport-manten-vehicles/?p_id=2775&amp;estudi" TargetMode="External"/><Relationship Id="rId10" Type="http://schemas.openxmlformats.org/officeDocument/2006/relationships/hyperlink" Target="http://queestudiar.gencat.cat/ca/estudis/pfi/cicles/comerc-marqueting/?p_id=2770&amp;estudi" TargetMode="External"/><Relationship Id="rId4" Type="http://schemas.openxmlformats.org/officeDocument/2006/relationships/hyperlink" Target="http://queestudiar.gencat.cat/ca/estudis/pfi/cicles/installacio-manteniment/?p_id=2814&amp;estudi" TargetMode="External"/><Relationship Id="rId9" Type="http://schemas.openxmlformats.org/officeDocument/2006/relationships/hyperlink" Target="http://queestudiar.gencat.cat/ca/estudis/pfi/cicles/comerc-marqueting/?p_id=2772&amp;estudi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ueestudiar.gencat.cat/ca/estudis/pfi/cicles/electricitat-electronica/?p_id=2774&amp;estudi" TargetMode="External"/><Relationship Id="rId7" Type="http://schemas.openxmlformats.org/officeDocument/2006/relationships/hyperlink" Target="http://queestudiar.gencat.cat/ca/estudis/pfi/cicles/textil-confeccio-pell/?p_id=2791&amp;estudi" TargetMode="External"/><Relationship Id="rId2" Type="http://schemas.openxmlformats.org/officeDocument/2006/relationships/hyperlink" Target="http://queestudiar.gencat.cat/ca/estudis/pfi/cicles/electricitat-electronica/?p_id=2795&amp;estudi" TargetMode="External"/><Relationship Id="rId1" Type="http://schemas.openxmlformats.org/officeDocument/2006/relationships/slideLayout" Target="../slideLayouts/slideLayout48.xml"/><Relationship Id="rId6" Type="http://schemas.openxmlformats.org/officeDocument/2006/relationships/hyperlink" Target="http://queestudiar.gencat.cat/ca/estudis/pfi/cicles/informatica-comunicacions/?p_id=2778&amp;estudi" TargetMode="External"/><Relationship Id="rId5" Type="http://schemas.openxmlformats.org/officeDocument/2006/relationships/hyperlink" Target="http://queestudiar.gencat.cat/ca/estudis/pfi/cicles/imatge-personal/?p_id=2777&amp;estudi" TargetMode="External"/><Relationship Id="rId4" Type="http://schemas.openxmlformats.org/officeDocument/2006/relationships/hyperlink" Target="http://queestudiar.gencat.cat/ca/estudis/pfi/cicles/fusta-moble-suro/?p_id=2792&amp;estud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1214422"/>
            <a:ext cx="7572428" cy="2857520"/>
          </a:xfrm>
        </p:spPr>
        <p:txBody>
          <a:bodyPr>
            <a:noAutofit/>
          </a:bodyPr>
          <a:lstStyle/>
          <a:p>
            <a:pPr algn="ctr"/>
            <a:r>
              <a:rPr lang="es-ES" sz="6600" b="1" dirty="0" smtClean="0">
                <a:latin typeface="+mn-lt"/>
              </a:rPr>
              <a:t>P</a:t>
            </a:r>
            <a:r>
              <a:rPr lang="es-ES" sz="5400" b="1" dirty="0" smtClean="0">
                <a:latin typeface="+mn-lt"/>
              </a:rPr>
              <a:t>ROGRAMES DE </a:t>
            </a:r>
            <a:r>
              <a:rPr lang="es-ES" sz="6600" b="1" dirty="0" smtClean="0">
                <a:latin typeface="+mn-lt"/>
              </a:rPr>
              <a:t>F</a:t>
            </a:r>
            <a:r>
              <a:rPr lang="es-ES" sz="5400" b="1" dirty="0" smtClean="0">
                <a:latin typeface="+mn-lt"/>
              </a:rPr>
              <a:t>ORMACIÓ I </a:t>
            </a:r>
            <a:r>
              <a:rPr lang="es-ES" sz="6600" b="1" dirty="0" smtClean="0">
                <a:latin typeface="+mn-lt"/>
              </a:rPr>
              <a:t>I</a:t>
            </a:r>
            <a:r>
              <a:rPr lang="es-ES" sz="5400" b="1" dirty="0" smtClean="0">
                <a:latin typeface="+mn-lt"/>
              </a:rPr>
              <a:t>NSERCIÓ </a:t>
            </a:r>
            <a:br>
              <a:rPr lang="es-ES" sz="5400" b="1" dirty="0" smtClean="0">
                <a:latin typeface="+mn-lt"/>
              </a:rPr>
            </a:br>
            <a:r>
              <a:rPr lang="es-ES" sz="6600" b="1" dirty="0" err="1" smtClean="0">
                <a:latin typeface="+mn-lt"/>
              </a:rPr>
              <a:t>pfi</a:t>
            </a:r>
            <a:endParaRPr lang="es-ES" sz="5400" b="1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62200" y="6000768"/>
            <a:ext cx="5638824" cy="857232"/>
          </a:xfrm>
        </p:spPr>
        <p:txBody>
          <a:bodyPr>
            <a:normAutofit/>
          </a:bodyPr>
          <a:lstStyle/>
          <a:p>
            <a:pPr algn="ctr"/>
            <a:r>
              <a:rPr lang="es-ES" sz="2800" dirty="0" smtClean="0"/>
              <a:t>CURS 2017-18</a:t>
            </a:r>
            <a:endParaRPr lang="es-ES" sz="2800" dirty="0"/>
          </a:p>
        </p:txBody>
      </p:sp>
      <p:sp>
        <p:nvSpPr>
          <p:cNvPr id="63490" name="AutoShape 2" descr="Resultat d'imatges de INSTITUT BADALONA 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3492" name="AutoShape 4" descr="Resultat d'imatges de INSTITUT BADALONA 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3494" name="Picture 6" descr="Resultat d'imatges de INSTITUT BADALONA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2218" y="6000768"/>
            <a:ext cx="1141781" cy="8572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hlinkClick r:id="rId2"/>
              </a:rPr>
              <a:t>Tràmits</a:t>
            </a:r>
            <a:r>
              <a:rPr lang="es-ES" b="1" dirty="0" smtClean="0">
                <a:hlinkClick r:id="rId2"/>
              </a:rPr>
              <a:t> </a:t>
            </a:r>
            <a:r>
              <a:rPr lang="es-ES" b="1" dirty="0" err="1" smtClean="0">
                <a:hlinkClick r:id="rId2"/>
              </a:rPr>
              <a:t>d’inscripció</a:t>
            </a:r>
            <a:r>
              <a:rPr lang="es-ES" b="1" dirty="0" smtClean="0">
                <a:hlinkClick r:id="rId2"/>
              </a:rPr>
              <a:t> a un PFI</a:t>
            </a:r>
            <a:endParaRPr lang="es-ES" b="1" dirty="0">
              <a:hlinkClick r:id="rId2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00034" y="1571612"/>
            <a:ext cx="82153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a-ES" sz="3200" dirty="0" smtClean="0"/>
              <a:t> El termini per presentar la sol·licitud de preinscripció és del </a:t>
            </a:r>
            <a:r>
              <a:rPr lang="ca-ES" sz="3200" b="1" dirty="0" smtClean="0"/>
              <a:t>15 al 26 de maig.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dirty="0" smtClean="0"/>
              <a:t> Documentació que ha de presentar </a:t>
            </a:r>
            <a:r>
              <a:rPr lang="ca-ES" sz="3200" b="1" dirty="0" smtClean="0"/>
              <a:t>tothom:</a:t>
            </a:r>
            <a:endParaRPr lang="ca-ES" sz="3200" dirty="0" smtClean="0"/>
          </a:p>
          <a:p>
            <a:pPr marL="898525" indent="-533400" algn="just">
              <a:buFont typeface="+mj-lt"/>
              <a:buAutoNum type="arabicPeriod"/>
            </a:pPr>
            <a:r>
              <a:rPr lang="ca-ES" sz="2800" dirty="0" smtClean="0"/>
              <a:t>Original i fotocòpia del DNI, NIE o passaport. </a:t>
            </a:r>
          </a:p>
          <a:p>
            <a:pPr marL="898525" indent="-533400" algn="just">
              <a:buFont typeface="+mj-lt"/>
              <a:buAutoNum type="arabicPeriod"/>
            </a:pPr>
            <a:r>
              <a:rPr lang="ca-ES" sz="2800" dirty="0" smtClean="0"/>
              <a:t>Original i fotocòpia de la </a:t>
            </a:r>
            <a:r>
              <a:rPr lang="ca-ES" sz="2800" dirty="0" err="1" smtClean="0"/>
              <a:t>TSI</a:t>
            </a:r>
            <a:r>
              <a:rPr lang="ca-ES" sz="28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ca-ES" sz="3200" dirty="0" smtClean="0"/>
              <a:t> Si el sol·licitant és </a:t>
            </a:r>
            <a:r>
              <a:rPr lang="ca-ES" sz="3200" b="1" dirty="0" smtClean="0"/>
              <a:t>menor d'edat</a:t>
            </a:r>
            <a:r>
              <a:rPr lang="ca-ES" sz="3200" dirty="0" smtClean="0"/>
              <a:t>:</a:t>
            </a:r>
          </a:p>
          <a:p>
            <a:pPr marL="892175" indent="-527050" algn="just">
              <a:buFont typeface="+mj-lt"/>
              <a:buAutoNum type="arabicPeriod" startAt="3"/>
            </a:pPr>
            <a:r>
              <a:rPr lang="ca-ES" sz="2800" dirty="0" smtClean="0"/>
              <a:t>Original i fotocòpia del llibre de família.</a:t>
            </a:r>
          </a:p>
          <a:p>
            <a:pPr marL="892175" indent="-527050" algn="just">
              <a:buFont typeface="+mj-lt"/>
              <a:buAutoNum type="arabicPeriod" startAt="3"/>
            </a:pPr>
            <a:r>
              <a:rPr lang="ca-ES" sz="2800" dirty="0" smtClean="0"/>
              <a:t>Original i fotocòpia del DNI del sol·licitant (pare, mare, tutor/a o guardador/a de fet) o, si és estranger, de la targeta de residència on consta el NIE o del passaport.</a:t>
            </a:r>
          </a:p>
          <a:p>
            <a:pPr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543800" cy="942996"/>
          </a:xfrm>
        </p:spPr>
        <p:txBody>
          <a:bodyPr>
            <a:noAutofit/>
          </a:bodyPr>
          <a:lstStyle/>
          <a:p>
            <a:r>
              <a:rPr lang="es-ES" sz="2400" dirty="0" smtClean="0"/>
              <a:t>Per </a:t>
            </a:r>
            <a:r>
              <a:rPr lang="es-ES" sz="2400" dirty="0" err="1" smtClean="0"/>
              <a:t>qualsevol</a:t>
            </a:r>
            <a:r>
              <a:rPr lang="es-ES" sz="2400" dirty="0" smtClean="0"/>
              <a:t> </a:t>
            </a:r>
            <a:r>
              <a:rPr lang="es-ES" sz="2400" dirty="0" err="1" smtClean="0"/>
              <a:t>dubte</a:t>
            </a:r>
            <a:r>
              <a:rPr lang="es-ES" sz="2400" dirty="0" smtClean="0"/>
              <a:t> contactar </a:t>
            </a:r>
            <a:r>
              <a:rPr lang="es-ES" sz="2400" dirty="0" err="1" smtClean="0"/>
              <a:t>amb</a:t>
            </a:r>
            <a:r>
              <a:rPr lang="es-ES" sz="2400" dirty="0" smtClean="0"/>
              <a:t>: dianafernandez@institutb7.cat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Gràcies</a:t>
            </a:r>
            <a:r>
              <a:rPr lang="es-ES" dirty="0" smtClean="0"/>
              <a:t> per la </a:t>
            </a:r>
            <a:r>
              <a:rPr lang="es-ES" dirty="0" err="1" smtClean="0"/>
              <a:t>vostra</a:t>
            </a:r>
            <a:r>
              <a:rPr lang="es-ES" dirty="0" smtClean="0"/>
              <a:t> </a:t>
            </a:r>
            <a:r>
              <a:rPr lang="es-ES" dirty="0" err="1" smtClean="0"/>
              <a:t>atenció</a:t>
            </a:r>
            <a:endParaRPr lang="es-ES" dirty="0"/>
          </a:p>
        </p:txBody>
      </p:sp>
      <p:pic>
        <p:nvPicPr>
          <p:cNvPr id="72706" name="Picture 2" descr="Resultado de imagen de PROGRAMA FORMACIO INSERCI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9876" b="19876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Què</a:t>
            </a:r>
            <a:r>
              <a:rPr lang="es-ES" b="1" dirty="0" smtClean="0"/>
              <a:t> </a:t>
            </a:r>
            <a:r>
              <a:rPr lang="es-ES" b="1" dirty="0" err="1" smtClean="0"/>
              <a:t>és</a:t>
            </a:r>
            <a:r>
              <a:rPr lang="es-ES" b="1" dirty="0" smtClean="0"/>
              <a:t> un PFI?</a:t>
            </a:r>
            <a:endParaRPr lang="es-ES" b="1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/>
        <p:txBody>
          <a:bodyPr anchor="ctr">
            <a:normAutofit/>
          </a:bodyPr>
          <a:lstStyle/>
          <a:p>
            <a:pPr algn="r"/>
            <a:r>
              <a:rPr lang="es-ES" sz="2800" b="1" i="1" dirty="0" err="1" smtClean="0"/>
              <a:t>Els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PFIs</a:t>
            </a:r>
            <a:r>
              <a:rPr lang="es-ES" sz="2800" b="1" i="1" dirty="0" smtClean="0"/>
              <a:t> poden ser un </a:t>
            </a:r>
            <a:r>
              <a:rPr lang="es-ES" sz="2800" b="1" i="1" dirty="0" err="1" smtClean="0"/>
              <a:t>pont</a:t>
            </a:r>
            <a:r>
              <a:rPr lang="es-ES" sz="2800" b="1" i="1" dirty="0" smtClean="0"/>
              <a:t> al Grau </a:t>
            </a:r>
            <a:r>
              <a:rPr lang="es-ES" sz="2800" b="1" i="1" dirty="0" err="1" smtClean="0"/>
              <a:t>Mitjà</a:t>
            </a:r>
            <a:r>
              <a:rPr lang="es-ES" sz="2800" b="1" i="1" dirty="0" smtClean="0"/>
              <a:t>.</a:t>
            </a:r>
            <a:endParaRPr lang="es-ES" sz="2800" b="1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sz="3500" dirty="0" smtClean="0"/>
              <a:t>Programes </a:t>
            </a:r>
            <a:r>
              <a:rPr lang="es-ES" sz="3500" b="1" dirty="0" err="1" smtClean="0"/>
              <a:t>voluntaris</a:t>
            </a:r>
            <a:r>
              <a:rPr lang="es-ES" sz="3500" dirty="0" smtClean="0"/>
              <a:t> que proporcionen </a:t>
            </a:r>
            <a:r>
              <a:rPr lang="es-ES" sz="3500" b="1" dirty="0" err="1" smtClean="0"/>
              <a:t>formació</a:t>
            </a:r>
            <a:r>
              <a:rPr lang="es-ES" sz="3500" b="1" dirty="0" smtClean="0"/>
              <a:t> de </a:t>
            </a:r>
            <a:r>
              <a:rPr lang="es-ES" sz="3500" b="1" dirty="0" err="1" smtClean="0"/>
              <a:t>caràcter</a:t>
            </a:r>
            <a:r>
              <a:rPr lang="es-ES" sz="3500" b="1" dirty="0" smtClean="0"/>
              <a:t> </a:t>
            </a:r>
            <a:r>
              <a:rPr lang="es-ES" sz="3500" b="1" dirty="0" err="1" smtClean="0"/>
              <a:t>pràctic</a:t>
            </a:r>
            <a:r>
              <a:rPr lang="es-ES" sz="3500" dirty="0" smtClean="0"/>
              <a:t> per a reincorporar-se al sistema </a:t>
            </a:r>
            <a:r>
              <a:rPr lang="es-ES" sz="3500" dirty="0" err="1" smtClean="0"/>
              <a:t>educatiu</a:t>
            </a:r>
            <a:r>
              <a:rPr lang="es-ES" sz="3500" dirty="0" smtClean="0"/>
              <a:t> i les </a:t>
            </a:r>
            <a:r>
              <a:rPr lang="ca-ES" sz="3500" dirty="0" smtClean="0"/>
              <a:t>competències</a:t>
            </a:r>
            <a:r>
              <a:rPr lang="es-ES" sz="3500" dirty="0" smtClean="0"/>
              <a:t> </a:t>
            </a:r>
            <a:r>
              <a:rPr lang="es-ES" sz="3500" dirty="0" err="1" smtClean="0"/>
              <a:t>necessàries</a:t>
            </a:r>
            <a:r>
              <a:rPr lang="es-ES" sz="3500" dirty="0" smtClean="0"/>
              <a:t> per poder </a:t>
            </a:r>
            <a:r>
              <a:rPr lang="es-ES" sz="3500" dirty="0" err="1" smtClean="0"/>
              <a:t>accedir</a:t>
            </a:r>
            <a:r>
              <a:rPr lang="es-ES" sz="3500" dirty="0" smtClean="0"/>
              <a:t> al </a:t>
            </a:r>
            <a:r>
              <a:rPr lang="es-ES" sz="3500" b="1" dirty="0" err="1" smtClean="0"/>
              <a:t>mercat</a:t>
            </a:r>
            <a:r>
              <a:rPr lang="es-ES" sz="3500" b="1" dirty="0" smtClean="0"/>
              <a:t> de </a:t>
            </a:r>
            <a:r>
              <a:rPr lang="es-ES" sz="3500" b="1" dirty="0" err="1" smtClean="0"/>
              <a:t>treball</a:t>
            </a:r>
            <a:r>
              <a:rPr lang="es-ES" sz="3500" dirty="0" smtClean="0"/>
              <a:t>.</a:t>
            </a:r>
          </a:p>
          <a:p>
            <a:pPr algn="just">
              <a:buNone/>
            </a:pPr>
            <a:endParaRPr lang="es-ES" sz="3500" dirty="0" smtClean="0"/>
          </a:p>
          <a:p>
            <a:pPr algn="just"/>
            <a:r>
              <a:rPr lang="es-ES" sz="3500" dirty="0" smtClean="0"/>
              <a:t>PER TANT, </a:t>
            </a:r>
            <a:r>
              <a:rPr lang="es-ES" sz="3500" dirty="0" err="1" smtClean="0"/>
              <a:t>tenen</a:t>
            </a:r>
            <a:r>
              <a:rPr lang="es-ES" sz="3500" dirty="0" smtClean="0"/>
              <a:t> un doble </a:t>
            </a:r>
            <a:r>
              <a:rPr lang="es-ES" sz="3500" dirty="0" err="1" smtClean="0"/>
              <a:t>objectiu</a:t>
            </a:r>
            <a:r>
              <a:rPr lang="es-ES" sz="3500" dirty="0" smtClean="0"/>
              <a:t>:</a:t>
            </a:r>
          </a:p>
          <a:p>
            <a:pPr marL="979488" indent="-347663" algn="just">
              <a:buFont typeface="+mj-lt"/>
              <a:buAutoNum type="arabicPeriod"/>
            </a:pPr>
            <a:r>
              <a:rPr lang="es-ES" sz="3500" b="1" dirty="0" err="1" smtClean="0"/>
              <a:t>Reincorporació</a:t>
            </a:r>
            <a:r>
              <a:rPr lang="es-ES" sz="3500" b="1" dirty="0" smtClean="0"/>
              <a:t> al </a:t>
            </a:r>
            <a:r>
              <a:rPr lang="es-ES" sz="3500" b="1" dirty="0" err="1" smtClean="0"/>
              <a:t>món</a:t>
            </a:r>
            <a:r>
              <a:rPr lang="es-ES" sz="3500" b="1" dirty="0" smtClean="0"/>
              <a:t> </a:t>
            </a:r>
            <a:r>
              <a:rPr lang="es-ES" sz="3500" b="1" dirty="0" err="1" smtClean="0"/>
              <a:t>educatiu</a:t>
            </a:r>
            <a:endParaRPr lang="es-ES" sz="3500" b="1" dirty="0" smtClean="0"/>
          </a:p>
          <a:p>
            <a:pPr marL="979488" indent="-347663" algn="just">
              <a:buFont typeface="+mj-lt"/>
              <a:buAutoNum type="arabicPeriod"/>
            </a:pPr>
            <a:r>
              <a:rPr lang="es-ES" sz="3500" b="1" dirty="0" err="1" smtClean="0"/>
              <a:t>Inserció</a:t>
            </a:r>
            <a:r>
              <a:rPr lang="es-ES" sz="3500" b="1" dirty="0" smtClean="0"/>
              <a:t> laboral</a:t>
            </a:r>
          </a:p>
          <a:p>
            <a:pPr marL="514350" indent="-514350" algn="just">
              <a:buFont typeface="+mj-lt"/>
              <a:buAutoNum type="arabicPeriod"/>
            </a:pPr>
            <a:endParaRPr lang="es-ES" dirty="0" smtClean="0"/>
          </a:p>
          <a:p>
            <a:pPr algn="just">
              <a:buFont typeface="Wingdings" pitchFamily="2" charset="2"/>
              <a:buChar char="§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Qui</a:t>
            </a:r>
            <a:r>
              <a:rPr lang="es-ES" b="1" dirty="0" smtClean="0"/>
              <a:t> </a:t>
            </a:r>
            <a:r>
              <a:rPr lang="es-ES" b="1" dirty="0" err="1" smtClean="0"/>
              <a:t>pot</a:t>
            </a:r>
            <a:r>
              <a:rPr lang="es-ES" b="1" dirty="0" smtClean="0"/>
              <a:t> </a:t>
            </a:r>
            <a:r>
              <a:rPr lang="es-ES" b="1" dirty="0" err="1" smtClean="0"/>
              <a:t>accedir</a:t>
            </a:r>
            <a:r>
              <a:rPr lang="es-ES" b="1" dirty="0" smtClean="0"/>
              <a:t>?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a-ES" sz="3200" dirty="0" smtClean="0"/>
              <a:t>Joves </a:t>
            </a:r>
            <a:r>
              <a:rPr lang="ca-ES" sz="3200" dirty="0" err="1" smtClean="0"/>
              <a:t>d’entre</a:t>
            </a:r>
            <a:r>
              <a:rPr lang="ca-ES" sz="3200" dirty="0" smtClean="0"/>
              <a:t> </a:t>
            </a:r>
            <a:r>
              <a:rPr lang="ca-ES" sz="3200" b="1" dirty="0" smtClean="0"/>
              <a:t>16</a:t>
            </a:r>
            <a:r>
              <a:rPr lang="ca-ES" sz="3200" dirty="0" smtClean="0"/>
              <a:t> anys (complerts abans de juliol de 2018) fins a </a:t>
            </a:r>
            <a:r>
              <a:rPr lang="ca-ES" sz="3200" b="1" dirty="0" smtClean="0"/>
              <a:t>21</a:t>
            </a:r>
            <a:r>
              <a:rPr lang="ca-ES" sz="3200" dirty="0" smtClean="0"/>
              <a:t> anys.</a:t>
            </a:r>
          </a:p>
          <a:p>
            <a:pPr algn="just"/>
            <a:r>
              <a:rPr lang="es-ES" sz="3200" b="1" dirty="0" smtClean="0"/>
              <a:t>Que no </a:t>
            </a:r>
            <a:r>
              <a:rPr lang="es-ES" sz="3200" b="1" dirty="0" err="1" smtClean="0"/>
              <a:t>tinguin</a:t>
            </a:r>
            <a:r>
              <a:rPr lang="es-ES" sz="3200" b="1" dirty="0" smtClean="0"/>
              <a:t> el </a:t>
            </a:r>
            <a:r>
              <a:rPr lang="es-ES" sz="3200" b="1" dirty="0" err="1" smtClean="0"/>
              <a:t>títol</a:t>
            </a:r>
            <a:r>
              <a:rPr lang="es-ES" sz="3200" b="1" dirty="0" smtClean="0"/>
              <a:t> de la ESO</a:t>
            </a:r>
            <a:r>
              <a:rPr lang="es-ES" sz="3200" dirty="0" smtClean="0"/>
              <a:t>.</a:t>
            </a:r>
          </a:p>
          <a:p>
            <a:pPr algn="just"/>
            <a:r>
              <a:rPr lang="es-ES" sz="3200" dirty="0" err="1" smtClean="0"/>
              <a:t>Inscrits</a:t>
            </a:r>
            <a:r>
              <a:rPr lang="es-ES" sz="3200" dirty="0" smtClean="0"/>
              <a:t> en el </a:t>
            </a:r>
            <a:r>
              <a:rPr lang="es-ES" sz="3200" b="1" dirty="0" smtClean="0"/>
              <a:t>Sistema de </a:t>
            </a:r>
            <a:r>
              <a:rPr lang="es-ES" sz="3200" b="1" dirty="0" err="1" smtClean="0"/>
              <a:t>Garantia</a:t>
            </a:r>
            <a:r>
              <a:rPr lang="es-ES" sz="3200" b="1" dirty="0" smtClean="0"/>
              <a:t> Juvenil, </a:t>
            </a:r>
            <a:r>
              <a:rPr lang="es-ES" sz="3200" dirty="0" smtClean="0"/>
              <a:t>per </a:t>
            </a:r>
            <a:r>
              <a:rPr lang="es-ES" sz="3200" dirty="0" err="1" smtClean="0"/>
              <a:t>tant</a:t>
            </a:r>
            <a:r>
              <a:rPr lang="es-ES" sz="3200" dirty="0" smtClean="0"/>
              <a:t> que no </a:t>
            </a:r>
            <a:r>
              <a:rPr lang="es-ES" sz="3200" dirty="0" err="1" smtClean="0"/>
              <a:t>estiguin</a:t>
            </a:r>
            <a:r>
              <a:rPr lang="es-ES" sz="3200" dirty="0" smtClean="0"/>
              <a:t> </a:t>
            </a:r>
            <a:r>
              <a:rPr lang="es-ES" sz="3200" dirty="0" err="1" smtClean="0"/>
              <a:t>realitzant</a:t>
            </a:r>
            <a:r>
              <a:rPr lang="es-ES" sz="3200" dirty="0" smtClean="0"/>
              <a:t> </a:t>
            </a:r>
            <a:r>
              <a:rPr lang="es-ES" sz="3200" dirty="0" err="1" smtClean="0"/>
              <a:t>cap</a:t>
            </a:r>
            <a:r>
              <a:rPr lang="es-ES" sz="3200" dirty="0" smtClean="0"/>
              <a:t> </a:t>
            </a:r>
            <a:r>
              <a:rPr lang="es-ES" sz="3200" dirty="0" err="1" smtClean="0"/>
              <a:t>tipus</a:t>
            </a:r>
            <a:r>
              <a:rPr lang="es-ES" sz="3200" dirty="0" smtClean="0"/>
              <a:t> de </a:t>
            </a:r>
            <a:r>
              <a:rPr lang="es-ES" sz="3200" dirty="0" err="1" smtClean="0"/>
              <a:t>formació</a:t>
            </a:r>
            <a:r>
              <a:rPr lang="es-ES" sz="3200" dirty="0" smtClean="0"/>
              <a:t> o </a:t>
            </a:r>
            <a:r>
              <a:rPr lang="es-ES" sz="3200" dirty="0" err="1" smtClean="0"/>
              <a:t>treball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64514" name="Picture 2" descr="Resultat d'imatges de sistema de garantía juveni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4754" y="4286256"/>
            <a:ext cx="488924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Quina </a:t>
            </a:r>
            <a:r>
              <a:rPr lang="es-ES" b="1" dirty="0" err="1" smtClean="0"/>
              <a:t>duració</a:t>
            </a:r>
            <a:r>
              <a:rPr lang="es-ES" b="1" dirty="0" smtClean="0"/>
              <a:t> i estructura </a:t>
            </a:r>
            <a:r>
              <a:rPr lang="es-ES" b="1" dirty="0" err="1" smtClean="0"/>
              <a:t>tenen</a:t>
            </a:r>
            <a:r>
              <a:rPr lang="es-ES" b="1" dirty="0" smtClean="0"/>
              <a:t>?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17070" cy="5257800"/>
          </a:xfrm>
        </p:spPr>
        <p:txBody>
          <a:bodyPr>
            <a:normAutofit fontScale="62500" lnSpcReduction="20000"/>
          </a:bodyPr>
          <a:lstStyle/>
          <a:p>
            <a:r>
              <a:rPr lang="ca-ES" sz="5100" dirty="0" smtClean="0"/>
              <a:t>El PFI dura 1000h, un curs acadèmic.</a:t>
            </a:r>
          </a:p>
          <a:p>
            <a:r>
              <a:rPr lang="ca-ES" sz="5100" dirty="0" smtClean="0"/>
              <a:t>Està estructurat en:</a:t>
            </a:r>
          </a:p>
          <a:p>
            <a:pPr marL="712788" indent="-446088" algn="just">
              <a:buFont typeface="+mj-lt"/>
              <a:buAutoNum type="arabicPeriod"/>
            </a:pPr>
            <a:r>
              <a:rPr lang="ca-ES" sz="5100" b="1" dirty="0" smtClean="0"/>
              <a:t>Mòduls de formació professional </a:t>
            </a:r>
            <a:r>
              <a:rPr lang="ca-ES" sz="5100" dirty="0" smtClean="0">
                <a:sym typeface="Wingdings" pitchFamily="2" charset="2"/>
              </a:rPr>
              <a:t> per tal de desenvolupar competències professionals específiques del PFI escollit.                      *Inclou </a:t>
            </a:r>
            <a:r>
              <a:rPr lang="ca-ES" sz="5100" b="1" dirty="0" smtClean="0">
                <a:sym typeface="Wingdings" pitchFamily="2" charset="2"/>
              </a:rPr>
              <a:t>pràctiques </a:t>
            </a:r>
            <a:r>
              <a:rPr lang="ca-ES" sz="5100" dirty="0" smtClean="0">
                <a:sym typeface="Wingdings" pitchFamily="2" charset="2"/>
              </a:rPr>
              <a:t>en centres de treball.</a:t>
            </a:r>
            <a:endParaRPr lang="ca-ES" sz="5100" dirty="0" smtClean="0"/>
          </a:p>
          <a:p>
            <a:pPr marL="712788" indent="-446088" algn="just">
              <a:buFont typeface="+mj-lt"/>
              <a:buAutoNum type="arabicPeriod"/>
            </a:pPr>
            <a:r>
              <a:rPr lang="ca-ES" sz="5100" b="1" dirty="0" smtClean="0"/>
              <a:t>Mòduls de formació general </a:t>
            </a:r>
            <a:r>
              <a:rPr lang="ca-ES" sz="5100" dirty="0" smtClean="0">
                <a:sym typeface="Wingdings" pitchFamily="2" charset="2"/>
              </a:rPr>
              <a:t> mitjançant els quals facilitar competències instrumentals bàsiques.</a:t>
            </a:r>
          </a:p>
          <a:p>
            <a:pPr marL="712788" indent="-446088" algn="just">
              <a:buFont typeface="+mj-lt"/>
              <a:buAutoNum type="arabicPeriod"/>
            </a:pPr>
            <a:r>
              <a:rPr lang="ca-ES" sz="5100" b="1" dirty="0" smtClean="0">
                <a:sym typeface="Wingdings" pitchFamily="2" charset="2"/>
              </a:rPr>
              <a:t>Projecte integrat.</a:t>
            </a:r>
          </a:p>
          <a:p>
            <a:pPr marL="712788" indent="-446088" algn="just">
              <a:buFont typeface="+mj-lt"/>
              <a:buAutoNum type="arabicPeriod"/>
            </a:pPr>
            <a:r>
              <a:rPr lang="ca-ES" sz="5100" b="1" dirty="0" smtClean="0">
                <a:sym typeface="Wingdings" pitchFamily="2" charset="2"/>
              </a:rPr>
              <a:t>Tutories individuals i en grup </a:t>
            </a:r>
            <a:r>
              <a:rPr lang="ca-ES" sz="5100" dirty="0" smtClean="0">
                <a:sym typeface="Wingdings" pitchFamily="2" charset="2"/>
              </a:rPr>
              <a:t> per tal de realitzar un seguiment i orientació a l’alumne</a:t>
            </a:r>
            <a:r>
              <a:rPr lang="es-ES" sz="5100" dirty="0" smtClean="0">
                <a:sym typeface="Wingdings" pitchFamily="2" charset="2"/>
              </a:rPr>
              <a:t>.</a:t>
            </a:r>
            <a:endParaRPr lang="es-ES" sz="5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Què</a:t>
            </a:r>
            <a:r>
              <a:rPr lang="es-ES" b="1" dirty="0" smtClean="0"/>
              <a:t> </a:t>
            </a:r>
            <a:r>
              <a:rPr lang="es-ES" b="1" dirty="0" err="1" smtClean="0"/>
              <a:t>s’estudia</a:t>
            </a:r>
            <a:r>
              <a:rPr lang="es-ES" b="1" dirty="0" smtClean="0"/>
              <a:t> en un PFI?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0" y="2571744"/>
            <a:ext cx="4105276" cy="370524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a-ES" dirty="0" smtClean="0"/>
              <a:t>Estratègies i eines de comunicació.</a:t>
            </a:r>
          </a:p>
          <a:p>
            <a:r>
              <a:rPr lang="ca-ES" dirty="0" smtClean="0"/>
              <a:t>Entorn social i territorial.</a:t>
            </a:r>
          </a:p>
          <a:p>
            <a:r>
              <a:rPr lang="ca-ES" dirty="0" smtClean="0"/>
              <a:t>Estratègies i eines matemàtiques.</a:t>
            </a:r>
          </a:p>
          <a:p>
            <a:r>
              <a:rPr lang="ca-ES" dirty="0" smtClean="0"/>
              <a:t>Incorporació al món professional.</a:t>
            </a:r>
          </a:p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4500562" y="2571744"/>
            <a:ext cx="3986242" cy="377668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ES" dirty="0" err="1" smtClean="0"/>
              <a:t>Formació</a:t>
            </a:r>
            <a:r>
              <a:rPr lang="es-ES" dirty="0" smtClean="0"/>
              <a:t> </a:t>
            </a:r>
            <a:r>
              <a:rPr lang="es-ES" dirty="0" err="1" smtClean="0"/>
              <a:t>pràctica</a:t>
            </a:r>
            <a:r>
              <a:rPr lang="es-ES" dirty="0" smtClean="0"/>
              <a:t> en </a:t>
            </a:r>
            <a:r>
              <a:rPr lang="es-ES" dirty="0" err="1" smtClean="0"/>
              <a:t>empreses</a:t>
            </a:r>
            <a:r>
              <a:rPr lang="es-ES" dirty="0" smtClean="0"/>
              <a:t> (180 </a:t>
            </a:r>
            <a:r>
              <a:rPr lang="es-ES" dirty="0" err="1" smtClean="0"/>
              <a:t>hores</a:t>
            </a:r>
            <a:r>
              <a:rPr lang="es-ES" dirty="0" smtClean="0"/>
              <a:t>).</a:t>
            </a:r>
          </a:p>
          <a:p>
            <a:r>
              <a:rPr lang="es-ES" dirty="0" err="1" smtClean="0"/>
              <a:t>Formació</a:t>
            </a:r>
            <a:r>
              <a:rPr lang="es-ES" dirty="0" smtClean="0"/>
              <a:t> </a:t>
            </a:r>
            <a:r>
              <a:rPr lang="es-ES" dirty="0" err="1" smtClean="0"/>
              <a:t>bàsica</a:t>
            </a:r>
            <a:r>
              <a:rPr lang="es-ES" dirty="0" smtClean="0"/>
              <a:t> en </a:t>
            </a:r>
            <a:r>
              <a:rPr lang="es-ES" dirty="0" err="1" smtClean="0"/>
              <a:t>prevenció</a:t>
            </a:r>
            <a:r>
              <a:rPr lang="es-ES" dirty="0" smtClean="0"/>
              <a:t> de riscos </a:t>
            </a:r>
            <a:r>
              <a:rPr lang="es-ES" dirty="0" err="1" smtClean="0"/>
              <a:t>laborals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Projecte</a:t>
            </a:r>
            <a:r>
              <a:rPr lang="es-ES" dirty="0" smtClean="0"/>
              <a:t> </a:t>
            </a:r>
            <a:r>
              <a:rPr lang="es-ES" dirty="0" err="1" smtClean="0"/>
              <a:t>integrat</a:t>
            </a:r>
            <a:r>
              <a:rPr lang="es-ES" dirty="0" smtClean="0"/>
              <a:t>.</a:t>
            </a:r>
          </a:p>
          <a:p>
            <a:r>
              <a:rPr lang="es-ES" dirty="0" smtClean="0"/>
              <a:t>I </a:t>
            </a:r>
            <a:r>
              <a:rPr lang="es-ES" dirty="0" err="1" smtClean="0"/>
              <a:t>depenent</a:t>
            </a:r>
            <a:r>
              <a:rPr lang="es-ES" dirty="0" smtClean="0"/>
              <a:t> del PFI, </a:t>
            </a:r>
            <a:r>
              <a:rPr lang="es-ES" dirty="0" err="1" smtClean="0"/>
              <a:t>hi</a:t>
            </a:r>
            <a:r>
              <a:rPr lang="es-ES" dirty="0" smtClean="0"/>
              <a:t> </a:t>
            </a:r>
            <a:r>
              <a:rPr lang="es-ES" dirty="0" err="1" smtClean="0"/>
              <a:t>haurà</a:t>
            </a:r>
            <a:r>
              <a:rPr lang="es-ES" dirty="0" smtClean="0"/>
              <a:t> unes </a:t>
            </a:r>
            <a:r>
              <a:rPr lang="es-ES" dirty="0" err="1" smtClean="0"/>
              <a:t>assignatures</a:t>
            </a:r>
            <a:r>
              <a:rPr lang="es-ES" dirty="0" smtClean="0"/>
              <a:t> </a:t>
            </a:r>
            <a:r>
              <a:rPr lang="es-ES" dirty="0" err="1" smtClean="0"/>
              <a:t>específiques</a:t>
            </a:r>
            <a:r>
              <a:rPr lang="es-ES" dirty="0" smtClean="0"/>
              <a:t> concretes. 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0" y="1643050"/>
            <a:ext cx="4214810" cy="785818"/>
          </a:xfrm>
        </p:spPr>
        <p:txBody>
          <a:bodyPr>
            <a:normAutofit fontScale="92500"/>
          </a:bodyPr>
          <a:lstStyle/>
          <a:p>
            <a:r>
              <a:rPr lang="es-ES" sz="2800" dirty="0" err="1" smtClean="0"/>
              <a:t>Mòduls</a:t>
            </a:r>
            <a:r>
              <a:rPr lang="es-ES" sz="2800" dirty="0" smtClean="0"/>
              <a:t> de </a:t>
            </a:r>
            <a:r>
              <a:rPr lang="es-ES" sz="2800" dirty="0" err="1" smtClean="0"/>
              <a:t>formació</a:t>
            </a:r>
            <a:r>
              <a:rPr lang="es-ES" sz="2800" dirty="0" smtClean="0"/>
              <a:t> general </a:t>
            </a:r>
            <a:r>
              <a:rPr lang="es-ES" dirty="0" smtClean="0"/>
              <a:t>(entre 295 i 345 </a:t>
            </a:r>
            <a:r>
              <a:rPr lang="es-ES" dirty="0" err="1" smtClean="0"/>
              <a:t>hores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429124" y="1643050"/>
            <a:ext cx="4714876" cy="785818"/>
          </a:xfrm>
        </p:spPr>
        <p:txBody>
          <a:bodyPr>
            <a:normAutofit fontScale="85000" lnSpcReduction="10000"/>
          </a:bodyPr>
          <a:lstStyle/>
          <a:p>
            <a:r>
              <a:rPr lang="es-ES" sz="3100" dirty="0" err="1" smtClean="0"/>
              <a:t>Mòduls</a:t>
            </a:r>
            <a:r>
              <a:rPr lang="es-ES" sz="3100" dirty="0" smtClean="0"/>
              <a:t> de </a:t>
            </a:r>
            <a:r>
              <a:rPr lang="es-ES" sz="3100" dirty="0" err="1" smtClean="0"/>
              <a:t>formació</a:t>
            </a:r>
            <a:r>
              <a:rPr lang="es-ES" sz="3100" dirty="0" smtClean="0"/>
              <a:t> </a:t>
            </a:r>
            <a:r>
              <a:rPr lang="es-ES" sz="3100" dirty="0" err="1" smtClean="0"/>
              <a:t>professional</a:t>
            </a:r>
            <a:r>
              <a:rPr lang="es-ES" sz="3100" dirty="0" smtClean="0"/>
              <a:t> </a:t>
            </a:r>
            <a:r>
              <a:rPr lang="es-ES" dirty="0" smtClean="0"/>
              <a:t>(</a:t>
            </a:r>
            <a:r>
              <a:rPr lang="es-ES" sz="2400" dirty="0" smtClean="0"/>
              <a:t>entre 615 i 665 </a:t>
            </a:r>
            <a:r>
              <a:rPr lang="es-ES" sz="2400" dirty="0" err="1" smtClean="0"/>
              <a:t>hores</a:t>
            </a:r>
            <a:r>
              <a:rPr lang="es-ES" sz="2400" dirty="0" smtClean="0"/>
              <a:t>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smtClean="0"/>
              <a:t>Quina continuïtat té?</a:t>
            </a:r>
            <a:endParaRPr lang="ca-ES" b="1" dirty="0"/>
          </a:p>
        </p:txBody>
      </p:sp>
      <p:pic>
        <p:nvPicPr>
          <p:cNvPr id="65538" name="Picture 2" descr="Imatge relacionada"/>
          <p:cNvPicPr>
            <a:picLocks noChangeAspect="1" noChangeArrowheads="1"/>
          </p:cNvPicPr>
          <p:nvPr/>
        </p:nvPicPr>
        <p:blipFill>
          <a:blip r:embed="rId2"/>
          <a:srcRect l="3923" t="8385" r="3602" b="6638"/>
          <a:stretch>
            <a:fillRect/>
          </a:stretch>
        </p:blipFill>
        <p:spPr bwMode="auto">
          <a:xfrm>
            <a:off x="2999248" y="1500174"/>
            <a:ext cx="6144752" cy="5107327"/>
          </a:xfrm>
          <a:prstGeom prst="rect">
            <a:avLst/>
          </a:prstGeom>
          <a:noFill/>
        </p:spPr>
      </p:pic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8" y="1127760"/>
          <a:ext cx="2500330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</a:tblGrid>
              <a:tr h="867592">
                <a:tc>
                  <a:txBody>
                    <a:bodyPr/>
                    <a:lstStyle/>
                    <a:p>
                      <a:r>
                        <a:rPr lang="ca-ES" sz="2200" b="0" noProof="0" dirty="0" smtClean="0">
                          <a:solidFill>
                            <a:schemeClr val="tx1"/>
                          </a:solidFill>
                        </a:rPr>
                        <a:t>1. Títol</a:t>
                      </a:r>
                      <a:r>
                        <a:rPr lang="ca-ES" sz="2200" b="0" baseline="0" noProof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ca-ES" sz="2200" b="1" baseline="0" noProof="0" dirty="0" smtClean="0">
                          <a:solidFill>
                            <a:schemeClr val="tx1"/>
                          </a:solidFill>
                        </a:rPr>
                        <a:t>graduat en ESO </a:t>
                      </a:r>
                      <a:r>
                        <a:rPr lang="ca-ES" sz="2200" b="0" baseline="0" noProof="0" dirty="0" smtClean="0">
                          <a:solidFill>
                            <a:schemeClr val="tx1"/>
                          </a:solidFill>
                        </a:rPr>
                        <a:t>(en escoles d’adults).</a:t>
                      </a:r>
                      <a:endParaRPr lang="ca-ES" sz="22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401494">
                <a:tc>
                  <a:txBody>
                    <a:bodyPr/>
                    <a:lstStyle/>
                    <a:p>
                      <a:r>
                        <a:rPr lang="ca-ES" sz="2200" noProof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ca-ES" sz="2200" b="1" noProof="0" dirty="0" smtClean="0">
                          <a:solidFill>
                            <a:schemeClr val="tx1"/>
                          </a:solidFill>
                        </a:rPr>
                        <a:t>Prova</a:t>
                      </a:r>
                      <a:r>
                        <a:rPr lang="ca-ES" sz="2200" b="1" baseline="0" noProof="0" dirty="0" smtClean="0">
                          <a:solidFill>
                            <a:schemeClr val="tx1"/>
                          </a:solidFill>
                        </a:rPr>
                        <a:t> d’accés </a:t>
                      </a:r>
                      <a:r>
                        <a:rPr lang="ca-ES" sz="2200" baseline="0" noProof="0" dirty="0" smtClean="0">
                          <a:solidFill>
                            <a:schemeClr val="tx1"/>
                          </a:solidFill>
                        </a:rPr>
                        <a:t>a cicle mitjà al següent curs (*convalidacions segons nota).</a:t>
                      </a:r>
                      <a:endParaRPr lang="ca-ES" sz="220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401494">
                <a:tc>
                  <a:txBody>
                    <a:bodyPr/>
                    <a:lstStyle/>
                    <a:p>
                      <a:r>
                        <a:rPr lang="ca-ES" sz="2200" noProof="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ca-ES" sz="2200" b="1" noProof="0" dirty="0" smtClean="0">
                          <a:solidFill>
                            <a:schemeClr val="tx1"/>
                          </a:solidFill>
                        </a:rPr>
                        <a:t>Accés directe a Grau</a:t>
                      </a:r>
                      <a:r>
                        <a:rPr lang="ca-ES" sz="2200" b="1" baseline="0" noProof="0" dirty="0" smtClean="0">
                          <a:solidFill>
                            <a:schemeClr val="tx1"/>
                          </a:solidFill>
                        </a:rPr>
                        <a:t> Mitjà </a:t>
                      </a:r>
                      <a:r>
                        <a:rPr lang="ca-ES" sz="2200" baseline="0" noProof="0" dirty="0" smtClean="0">
                          <a:solidFill>
                            <a:schemeClr val="tx1"/>
                          </a:solidFill>
                        </a:rPr>
                        <a:t>(amb més d’un 8 a la prova extraordinària).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401494">
                <a:tc>
                  <a:txBody>
                    <a:bodyPr/>
                    <a:lstStyle/>
                    <a:p>
                      <a:r>
                        <a:rPr lang="ca-ES" sz="2200" baseline="0" noProof="0" dirty="0" smtClean="0"/>
                        <a:t>4. Accedir al</a:t>
                      </a:r>
                      <a:r>
                        <a:rPr lang="ca-ES" sz="2200" b="1" baseline="0" noProof="0" dirty="0" smtClean="0"/>
                        <a:t> mercat laboral </a:t>
                      </a:r>
                      <a:r>
                        <a:rPr lang="ca-ES" sz="2200" baseline="0" noProof="0" dirty="0" smtClean="0"/>
                        <a:t>en una feina relaciona amb el PFI cursat.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Quin</a:t>
            </a:r>
            <a:r>
              <a:rPr lang="es-ES" b="1" dirty="0" smtClean="0"/>
              <a:t> PFI </a:t>
            </a:r>
            <a:r>
              <a:rPr lang="es-ES" b="1" dirty="0" err="1" smtClean="0"/>
              <a:t>escollir</a:t>
            </a:r>
            <a:r>
              <a:rPr lang="es-ES" b="1" dirty="0" smtClean="0"/>
              <a:t>?</a:t>
            </a:r>
            <a:endParaRPr lang="es-ES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428596" y="1643050"/>
          <a:ext cx="8358246" cy="512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5072098"/>
              </a:tblGrid>
              <a:tr h="604790">
                <a:tc>
                  <a:txBody>
                    <a:bodyPr/>
                    <a:lstStyle/>
                    <a:p>
                      <a:pPr algn="l"/>
                      <a:r>
                        <a:rPr lang="ca-ES" sz="2400" b="1" noProof="0" dirty="0" smtClean="0">
                          <a:solidFill>
                            <a:schemeClr val="tx1"/>
                          </a:solidFill>
                        </a:rPr>
                        <a:t>Administració i gestió</a:t>
                      </a:r>
                      <a:endParaRPr lang="ca-ES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Auxiliar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d'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activitats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d'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oficina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i en 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serveis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administratius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generals</a:t>
                      </a:r>
                      <a:endParaRPr kumimoji="0" lang="fr-F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54392">
                <a:tc>
                  <a:txBody>
                    <a:bodyPr/>
                    <a:lstStyle/>
                    <a:p>
                      <a:pPr algn="l"/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Arts gràfiques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Auxiliar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d'arts 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gràfiques</a:t>
                      </a:r>
                      <a:r>
                        <a:rPr kumimoji="0" lang="fr-FR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i </a:t>
                      </a:r>
                      <a:r>
                        <a:rPr kumimoji="0" lang="fr-FR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serigrafia</a:t>
                      </a:r>
                      <a:endParaRPr kumimoji="0" lang="fr-FR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056">
                <a:tc rowSpan="2">
                  <a:txBody>
                    <a:bodyPr/>
                    <a:lstStyle/>
                    <a:p>
                      <a:pPr algn="l"/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Edificació i obra civil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Auxiliar de paleta i </a:t>
                      </a:r>
                      <a:r>
                        <a:rPr kumimoji="0" lang="es-ES" sz="1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construcció</a:t>
                      </a:r>
                      <a:endParaRPr kumimoji="0" lang="es-ES" sz="1800" b="0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Auxiliar de pintura</a:t>
                      </a:r>
                      <a:endParaRPr kumimoji="0" lang="ca-ES" sz="18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056">
                <a:tc rowSpan="4">
                  <a:txBody>
                    <a:bodyPr/>
                    <a:lstStyle/>
                    <a:p>
                      <a:pPr algn="l"/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Fabricació mecànica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Auxiliar de fabricació mecànica i d'ajust i soldadura</a:t>
                      </a:r>
                      <a:endParaRPr kumimoji="0" lang="ca-ES" sz="18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209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Auxiliar de fabricació mecànica i instal·lacions electrotècniques</a:t>
                      </a:r>
                      <a:endParaRPr kumimoji="0" lang="ca-ES" sz="18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sng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Auxiliar de fusteria metàl·lica i PVC</a:t>
                      </a:r>
                      <a:endParaRPr kumimoji="0" lang="ca-ES" sz="18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Auxiliar de serralleria i construccions metàl·liques</a:t>
                      </a:r>
                      <a:endParaRPr kumimoji="0" lang="ca-ES" sz="18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44056">
                <a:tc rowSpan="4">
                  <a:txBody>
                    <a:bodyPr/>
                    <a:lstStyle/>
                    <a:p>
                      <a:pPr algn="l"/>
                      <a:r>
                        <a:rPr lang="ca-ES" sz="2400" b="1" noProof="0" dirty="0" smtClean="0">
                          <a:solidFill>
                            <a:schemeClr val="tx1"/>
                          </a:solidFill>
                        </a:rPr>
                        <a:t>Hoteleria i turisme</a:t>
                      </a:r>
                      <a:endParaRPr lang="ca-ES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Auxiliar d'hoteleria: cuina i càtering</a:t>
                      </a:r>
                      <a:endParaRPr kumimoji="0" lang="ca-ES" sz="18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Auxiliar d'hoteleria: cuina i serveis de restauració</a:t>
                      </a:r>
                      <a:endParaRPr kumimoji="0" lang="ca-ES" sz="18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Auxiliar de cuina</a:t>
                      </a:r>
                      <a:endParaRPr kumimoji="0" lang="ca-ES" sz="1800" b="0" i="0" kern="1200" noProof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405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sz="18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Auxiliar en establiments hotelers i de restauració</a:t>
                      </a:r>
                      <a:endParaRPr kumimoji="0" lang="ca-ES" sz="1800" b="0" i="0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42910" y="1643050"/>
          <a:ext cx="8153400" cy="4794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9159"/>
                <a:gridCol w="4694241"/>
              </a:tblGrid>
              <a:tr h="500066">
                <a:tc rowSpan="2">
                  <a:txBody>
                    <a:bodyPr/>
                    <a:lstStyle/>
                    <a:p>
                      <a:r>
                        <a:rPr lang="ca-ES" sz="2400" b="1" noProof="0" dirty="0" smtClean="0">
                          <a:solidFill>
                            <a:schemeClr val="tx1"/>
                          </a:solidFill>
                        </a:rPr>
                        <a:t>Indústries alimentàries</a:t>
                      </a:r>
                      <a:endParaRPr lang="ca-ES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Auxiliar de </a:t>
                      </a:r>
                      <a:r>
                        <a:rPr kumimoji="0" lang="pt-BR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pastisseria</a:t>
                      </a:r>
                      <a:r>
                        <a:rPr kumimoji="0" lang="pt-BR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i de </a:t>
                      </a:r>
                      <a:r>
                        <a:rPr kumimoji="0" lang="pt-BR" b="0" i="0" u="none" strike="noStrike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fleca</a:t>
                      </a:r>
                      <a:endParaRPr kumimoji="0" lang="pt-BR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500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Auxiliar en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establiments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del sector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carni</a:t>
                      </a:r>
                      <a:endParaRPr kumimoji="0" lang="es-E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ca-ES" sz="2400" b="1" noProof="0" smtClean="0"/>
                        <a:t>Instal·lació</a:t>
                      </a:r>
                      <a:r>
                        <a:rPr lang="ca-ES" sz="2400" b="1" baseline="0" noProof="0" smtClean="0"/>
                        <a:t> i manteniment</a:t>
                      </a:r>
                      <a:endParaRPr lang="ca-ES" sz="2400" b="1" noProof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Auxiliar de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fontaneria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calefacció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i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climatització</a:t>
                      </a:r>
                      <a:endParaRPr kumimoji="0" lang="es-ES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r>
                        <a:rPr lang="ca-ES" sz="2400" b="1" noProof="0" smtClean="0"/>
                        <a:t>Transport i</a:t>
                      </a:r>
                      <a:r>
                        <a:rPr lang="ca-ES" sz="2400" b="1" baseline="0" noProof="0" smtClean="0"/>
                        <a:t> manteniment de vehicles</a:t>
                      </a:r>
                      <a:endParaRPr lang="ca-ES" sz="2400" b="1" noProof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Auxiliar de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reparació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i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manteniment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de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vehicles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lleugers</a:t>
                      </a:r>
                      <a:endParaRPr kumimoji="0" lang="es-ES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57216">
                <a:tc rowSpan="3">
                  <a:txBody>
                    <a:bodyPr/>
                    <a:lstStyle/>
                    <a:p>
                      <a:r>
                        <a:rPr lang="ca-ES" sz="2400" b="1" noProof="0" dirty="0" smtClean="0"/>
                        <a:t>Agrària</a:t>
                      </a:r>
                      <a:endParaRPr lang="ca-ES" sz="24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Auxiliar </a:t>
                      </a:r>
                      <a:r>
                        <a:rPr kumimoji="0" lang="es-ES" b="0" i="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d'activitats</a:t>
                      </a:r>
                      <a:r>
                        <a:rPr kumimoji="0" lang="es-E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kumimoji="0" lang="es-ES" b="0" i="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agropecuàries</a:t>
                      </a:r>
                      <a:endParaRPr kumimoji="0" lang="es-E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0066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Auxiliar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d'activitats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forestals</a:t>
                      </a:r>
                      <a:endParaRPr kumimoji="0" lang="es-E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0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Auxiliar de </a:t>
                      </a:r>
                      <a:r>
                        <a:rPr kumimoji="0" lang="pt-BR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vivers</a:t>
                      </a:r>
                      <a:r>
                        <a:rPr kumimoji="0" lang="pt-BR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i jardins</a:t>
                      </a:r>
                      <a:endParaRPr kumimoji="0" lang="pt-BR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0066">
                <a:tc rowSpan="2">
                  <a:txBody>
                    <a:bodyPr/>
                    <a:lstStyle/>
                    <a:p>
                      <a:r>
                        <a:rPr lang="ca-ES" sz="2400" b="1" noProof="0" smtClean="0"/>
                        <a:t>Comerç i màrqueting</a:t>
                      </a:r>
                      <a:endParaRPr lang="ca-ES" sz="2400" b="1" noProof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Auxiliar de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comerç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i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atenció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al </a:t>
                      </a:r>
                      <a:r>
                        <a:rPr kumimoji="0" lang="es-ES" b="0" i="0" u="none" strike="noStrik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públic</a:t>
                      </a:r>
                      <a:endParaRPr kumimoji="0" lang="pt-BR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Auxiliar de vendes, oficina i </a:t>
                      </a:r>
                      <a:r>
                        <a:rPr kumimoji="0" lang="es-ES" b="0" i="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atenció</a:t>
                      </a:r>
                      <a:r>
                        <a:rPr kumimoji="0" lang="es-ES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al </a:t>
                      </a:r>
                      <a:r>
                        <a:rPr kumimoji="0" lang="es-ES" b="0" i="0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públic</a:t>
                      </a:r>
                      <a:endParaRPr kumimoji="0" lang="es-ES" b="0" i="0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Quin</a:t>
            </a:r>
            <a:r>
              <a:rPr lang="es-ES" b="1" dirty="0" smtClean="0"/>
              <a:t> PFI </a:t>
            </a:r>
            <a:r>
              <a:rPr lang="es-ES" b="1" dirty="0" err="1" smtClean="0"/>
              <a:t>escollir</a:t>
            </a:r>
            <a:r>
              <a:rPr lang="es-ES" b="1" dirty="0" smtClean="0"/>
              <a:t>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09600" y="1589088"/>
          <a:ext cx="8034366" cy="4768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8020"/>
                <a:gridCol w="4786346"/>
              </a:tblGrid>
              <a:tr h="745992">
                <a:tc rowSpan="2">
                  <a:txBody>
                    <a:bodyPr/>
                    <a:lstStyle/>
                    <a:p>
                      <a:r>
                        <a:rPr lang="ca-ES" sz="2400" b="1" noProof="0" dirty="0" smtClean="0">
                          <a:solidFill>
                            <a:schemeClr val="tx1"/>
                          </a:solidFill>
                        </a:rPr>
                        <a:t>Electricitat</a:t>
                      </a:r>
                      <a:r>
                        <a:rPr lang="ca-ES" sz="2400" b="1" baseline="0" noProof="0" dirty="0" smtClean="0">
                          <a:solidFill>
                            <a:schemeClr val="tx1"/>
                          </a:solidFill>
                        </a:rPr>
                        <a:t> i electrònica</a:t>
                      </a:r>
                      <a:endParaRPr lang="ca-ES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none" strike="noStrike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Auxiliar de muntatges d'instal·lacions electrotècniques en edificis</a:t>
                      </a:r>
                      <a:endParaRPr kumimoji="0" lang="ca-ES" b="0" i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936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sng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Auxiliar de muntatges d'instal·lacions elèctriques d'aigua i gas</a:t>
                      </a:r>
                      <a:endParaRPr kumimoji="0" lang="ca-ES" b="0" i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49783">
                <a:tc>
                  <a:txBody>
                    <a:bodyPr/>
                    <a:lstStyle/>
                    <a:p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Fusta, moble</a:t>
                      </a:r>
                      <a:r>
                        <a:rPr lang="ca-ES" sz="2400" b="1" baseline="0" noProof="0" smtClean="0">
                          <a:solidFill>
                            <a:schemeClr val="tx1"/>
                          </a:solidFill>
                        </a:rPr>
                        <a:t> i suro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sng" kern="1200" noProof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Auxiliar en treballs de fusteria i instal·lació de mobles</a:t>
                      </a:r>
                      <a:endParaRPr kumimoji="0" lang="ca-ES" b="0" i="0" kern="1200" noProof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49783">
                <a:tc>
                  <a:txBody>
                    <a:bodyPr/>
                    <a:lstStyle/>
                    <a:p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Imatge personal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sng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Auxiliar en imatge personal: perruqueria i estètica</a:t>
                      </a:r>
                      <a:endParaRPr kumimoji="0" lang="ca-ES" b="0" i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849783">
                <a:tc>
                  <a:txBody>
                    <a:bodyPr/>
                    <a:lstStyle/>
                    <a:p>
                      <a:r>
                        <a:rPr lang="ca-ES" sz="2400" b="1" noProof="0" smtClean="0">
                          <a:solidFill>
                            <a:schemeClr val="tx1"/>
                          </a:solidFill>
                        </a:rPr>
                        <a:t>Informàtica</a:t>
                      </a:r>
                      <a:r>
                        <a:rPr lang="ca-ES" sz="2400" b="1" baseline="0" noProof="0" smtClean="0">
                          <a:solidFill>
                            <a:schemeClr val="tx1"/>
                          </a:solidFill>
                        </a:rPr>
                        <a:t> i comunicacions</a:t>
                      </a:r>
                      <a:endParaRPr lang="ca-ES" sz="2400" b="1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none" strike="noStrike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Auxiliar de muntatge i manteniment d'equips informàtics</a:t>
                      </a:r>
                      <a:endParaRPr kumimoji="0" lang="ca-ES" b="0" i="0" u="none" strike="noStrike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79928">
                <a:tc>
                  <a:txBody>
                    <a:bodyPr/>
                    <a:lstStyle/>
                    <a:p>
                      <a:r>
                        <a:rPr lang="ca-ES" sz="2400" b="1" noProof="0" dirty="0" smtClean="0">
                          <a:solidFill>
                            <a:schemeClr val="tx1"/>
                          </a:solidFill>
                        </a:rPr>
                        <a:t>Tèxtil, confecció i pell</a:t>
                      </a:r>
                      <a:endParaRPr lang="ca-ES" sz="2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a-ES" b="0" i="0" u="sng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Auxiliar de confecció en tèxtil i pell</a:t>
                      </a:r>
                      <a:endParaRPr kumimoji="0" lang="ca-ES" b="0" i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/>
              <a:t>Quin</a:t>
            </a:r>
            <a:r>
              <a:rPr lang="es-ES" b="1" dirty="0" smtClean="0"/>
              <a:t> PFI </a:t>
            </a:r>
            <a:r>
              <a:rPr lang="es-ES" b="1" dirty="0" err="1" smtClean="0"/>
              <a:t>escollir</a:t>
            </a:r>
            <a:r>
              <a:rPr lang="es-ES" b="1" dirty="0" smtClean="0"/>
              <a:t>?</a:t>
            </a:r>
            <a:endParaRPr 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Personalizado 7">
      <a:dk1>
        <a:sysClr val="windowText" lastClr="000000"/>
      </a:dk1>
      <a:lt1>
        <a:sysClr val="window" lastClr="FFFFFF"/>
      </a:lt1>
      <a:dk2>
        <a:srgbClr val="B2E389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65E9C"/>
        </a:dk2>
        <a:lt2>
          <a:srgbClr val="CCDDEA"/>
        </a:lt2>
        <a:accent1>
          <a:srgbClr val="D83E2C"/>
        </a:accent1>
        <a:accent2>
          <a:srgbClr val="AA2B1E"/>
        </a:accent2>
        <a:accent3>
          <a:srgbClr val="FFFFFF"/>
        </a:accent3>
        <a:accent4>
          <a:srgbClr val="000000"/>
        </a:accent4>
        <a:accent5>
          <a:srgbClr val="E9AFAC"/>
        </a:accent5>
        <a:accent6>
          <a:srgbClr val="9A261A"/>
        </a:accent6>
        <a:hlink>
          <a:srgbClr val="D83E2C"/>
        </a:hlink>
        <a:folHlink>
          <a:srgbClr val="ED7D2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Tema1">
  <a:themeElements>
    <a:clrScheme name="Office Theme 1">
      <a:dk1>
        <a:srgbClr val="000000"/>
      </a:dk1>
      <a:lt1>
        <a:srgbClr val="FFFFFF"/>
      </a:lt1>
      <a:dk2>
        <a:srgbClr val="465E9C"/>
      </a:dk2>
      <a:lt2>
        <a:srgbClr val="CCDDEA"/>
      </a:lt2>
      <a:accent1>
        <a:srgbClr val="D83E2C"/>
      </a:accent1>
      <a:accent2>
        <a:srgbClr val="AA2B1E"/>
      </a:accent2>
      <a:accent3>
        <a:srgbClr val="FFFFFF"/>
      </a:accent3>
      <a:accent4>
        <a:srgbClr val="000000"/>
      </a:accent4>
      <a:accent5>
        <a:srgbClr val="E9AFAC"/>
      </a:accent5>
      <a:accent6>
        <a:srgbClr val="9A261A"/>
      </a:accent6>
      <a:hlink>
        <a:srgbClr val="D83E2C"/>
      </a:hlink>
      <a:folHlink>
        <a:srgbClr val="ED7D27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465E9C"/>
        </a:dk2>
        <a:lt2>
          <a:srgbClr val="CCDDEA"/>
        </a:lt2>
        <a:accent1>
          <a:srgbClr val="D83E2C"/>
        </a:accent1>
        <a:accent2>
          <a:srgbClr val="AA2B1E"/>
        </a:accent2>
        <a:accent3>
          <a:srgbClr val="FFFFFF"/>
        </a:accent3>
        <a:accent4>
          <a:srgbClr val="000000"/>
        </a:accent4>
        <a:accent5>
          <a:srgbClr val="E9AFAC"/>
        </a:accent5>
        <a:accent6>
          <a:srgbClr val="9A261A"/>
        </a:accent6>
        <a:hlink>
          <a:srgbClr val="D83E2C"/>
        </a:hlink>
        <a:folHlink>
          <a:srgbClr val="ED7D2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2225" cap="flat" cmpd="sng" algn="ctr">
          <a:solidFill>
            <a:srgbClr val="FF0000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alt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SimSun" pitchFamily="2" charset="-122"/>
          </a:defRPr>
        </a:defPPr>
      </a:lst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ntermedio">
  <a:themeElements>
    <a:clrScheme name="Personalizado 9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0000"/>
      </a:hlink>
      <a:folHlink>
        <a:srgbClr val="A116E0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260</TotalTime>
  <Words>602</Words>
  <Application>Microsoft Office PowerPoint</Application>
  <PresentationFormat>Presentación en pantalla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Tema1</vt:lpstr>
      <vt:lpstr>1_Office Theme</vt:lpstr>
      <vt:lpstr>1_Tema1</vt:lpstr>
      <vt:lpstr>2_Office Theme</vt:lpstr>
      <vt:lpstr>Intermedio</vt:lpstr>
      <vt:lpstr>PROGRAMES DE FORMACIÓ I INSERCIÓ  pfi</vt:lpstr>
      <vt:lpstr>Què és un PFI?</vt:lpstr>
      <vt:lpstr>Qui pot accedir?</vt:lpstr>
      <vt:lpstr>Quina duració i estructura tenen?</vt:lpstr>
      <vt:lpstr>Què s’estudia en un PFI?</vt:lpstr>
      <vt:lpstr>Quina continuïtat té?</vt:lpstr>
      <vt:lpstr>Quin PFI escollir?</vt:lpstr>
      <vt:lpstr>Quin PFI escollir?</vt:lpstr>
      <vt:lpstr>Quin PFI escollir?</vt:lpstr>
      <vt:lpstr>Tràmits d’inscripció a un PFI</vt:lpstr>
      <vt:lpstr>Gràcies per la vostra atenció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PROGRAMES DE FORMACIÓ I INSERCIÓ  pfi</dc:title>
  <dc:creator>PC</dc:creator>
  <cp:lastModifiedBy>super</cp:lastModifiedBy>
  <cp:revision>23</cp:revision>
  <dcterms:created xsi:type="dcterms:W3CDTF">2017-05-04T17:58:20Z</dcterms:created>
  <dcterms:modified xsi:type="dcterms:W3CDTF">2017-05-05T10:59:24Z</dcterms:modified>
</cp:coreProperties>
</file>