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9144000" cy="6858000" type="screen4x3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del títol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Segon nivell d'esquema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nivell d'esquema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Quart nivell d'esquema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Cinquè nivell d'esquema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Sisè nivell d'esquema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Setè nivell d'esquema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del títol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880" cy="4525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Segon nivell d'esquema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nivell d'esquema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Quart nivell d'esquema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Cinquè nivell d'esquema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Sisè nivell d'esquema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Setè nivell d'esquema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del títol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Segon nivell d'esquema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nivell d'esquema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Quart nivell d'esquema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Cinquè nivell d'esquema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Sisè nivell d'esquema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Setè nivell d'esquema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instagram.com/asebalko/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youtube.com/watch?v=nJIFVnPJ2IY" TargetMode="Externa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395640" y="188640"/>
            <a:ext cx="835236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a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Entramats: La línia com a eina d'expressió artística.</a:t>
            </a:r>
            <a:endParaRPr lang="ca-ES" sz="2800" b="0" strike="noStrike" spc="-1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467640" y="1052640"/>
            <a:ext cx="8208360" cy="554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ca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-La línia: Definició i classificació-</a:t>
            </a:r>
            <a:endParaRPr lang="ca-ES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201"/>
              </a:spcBef>
            </a:pPr>
            <a:endParaRPr lang="ca-ES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201"/>
              </a:spcBef>
            </a:pPr>
            <a:endParaRPr lang="ca-ES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‘La línia geomètrica té una dimensió, es caracteritza per ser prima i llarga. Podem definir una línia com el traç, el dibuix que deixa el moviment d’un punt.</a:t>
            </a: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La línia és la base del dibuix, és l’eina més senzilla i, al mateix temps, més clara per determinar formes i espais.</a:t>
            </a: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201"/>
              </a:spcBef>
            </a:pP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Les podem classificar en:</a:t>
            </a: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-Línies geomètriques: Rectes (les quals segons la direcció poden ser horitzontals, verticals o obliqües), corbes, trencades.’</a:t>
            </a: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ca-ES" sz="1800" b="0" strike="noStrike" spc="-1" dirty="0">
              <a:latin typeface="Arial"/>
            </a:endParaRPr>
          </a:p>
        </p:txBody>
      </p:sp>
      <p:pic>
        <p:nvPicPr>
          <p:cNvPr id="116" name="Picture 2" descr="E:\Institut Badalona VII\Visual i plàstica\1r ESO\Linia\linies.jpg"/>
          <p:cNvPicPr/>
          <p:nvPr/>
        </p:nvPicPr>
        <p:blipFill>
          <a:blip r:embed="rId2"/>
          <a:stretch/>
        </p:blipFill>
        <p:spPr>
          <a:xfrm>
            <a:off x="1723320" y="4653136"/>
            <a:ext cx="5959800" cy="182362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2" descr="F:\Institut Badalona VII\Curs 2020-2021\Opt. 4t ESO EVIP\Activitat B&amp;W\diamantes-corazon-anatomico-joyas-corona-ideas-de-dibujos-faciles-a-lapiz-y-bonitos-para-redibujar-dibujos-abstractos-para-calcar-e1572964915864.jpg"/>
          <p:cNvPicPr/>
          <p:nvPr/>
        </p:nvPicPr>
        <p:blipFill>
          <a:blip r:embed="rId2"/>
          <a:stretch/>
        </p:blipFill>
        <p:spPr>
          <a:xfrm>
            <a:off x="1857240" y="0"/>
            <a:ext cx="54921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 descr="C:\Users\roger_000\Desktop\Entramat. Ase Balko\Mount Baker Giclee Print- Washington, Pacífico Noroeste, Ilustración de montaña. II..jpg"/>
          <p:cNvPicPr/>
          <p:nvPr/>
        </p:nvPicPr>
        <p:blipFill>
          <a:blip r:embed="rId3"/>
          <a:stretch/>
        </p:blipFill>
        <p:spPr>
          <a:xfrm>
            <a:off x="1187640" y="2520"/>
            <a:ext cx="685728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C:\Users\roger_000\Desktop\Entramat. Ase Balko\Mount Baker Giclee Print- Washington, Pacífico Noroeste, Ilustración de montaña. III..jpg"/>
          <p:cNvPicPr/>
          <p:nvPr/>
        </p:nvPicPr>
        <p:blipFill>
          <a:blip r:embed="rId2"/>
          <a:stretch/>
        </p:blipFill>
        <p:spPr>
          <a:xfrm>
            <a:off x="683640" y="0"/>
            <a:ext cx="77526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C:\Users\roger_000\Desktop\Entramat. Ase Balko\Mount Hood Giclee Print - Oregon, Pacific Northwest, Mountain Illustration. I..jpg"/>
          <p:cNvPicPr/>
          <p:nvPr/>
        </p:nvPicPr>
        <p:blipFill>
          <a:blip r:embed="rId2"/>
          <a:stretch/>
        </p:blipFill>
        <p:spPr>
          <a:xfrm>
            <a:off x="1209600" y="0"/>
            <a:ext cx="685728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3" descr="C:\Users\roger_000\Desktop\Entramat. Ase Balko\Mount Hood Giclee Print - Oregon, Pacific Northwest, Mountain Illustration. II..jpg"/>
          <p:cNvPicPr/>
          <p:nvPr/>
        </p:nvPicPr>
        <p:blipFill>
          <a:blip r:embed="rId2"/>
          <a:stretch/>
        </p:blipFill>
        <p:spPr>
          <a:xfrm>
            <a:off x="683640" y="0"/>
            <a:ext cx="775152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2" descr="C:\Users\roger_000\Desktop\Entramat. Ase Balko\Mount Rainier Giclee Print - Washington, Pacífico Noroeste, Ilustración de montaña. I..jpg"/>
          <p:cNvPicPr/>
          <p:nvPr/>
        </p:nvPicPr>
        <p:blipFill>
          <a:blip r:embed="rId2"/>
          <a:stretch/>
        </p:blipFill>
        <p:spPr>
          <a:xfrm>
            <a:off x="1259640" y="265320"/>
            <a:ext cx="6632280" cy="660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C:\Users\roger_000\Desktop\Entramat. Ase Balko\Mount Rainier Giclee Print - Washington, Pacífico Noroeste, Ilustración de montaña. II..jpg"/>
          <p:cNvPicPr/>
          <p:nvPr/>
        </p:nvPicPr>
        <p:blipFill>
          <a:blip r:embed="rId2"/>
          <a:stretch/>
        </p:blipFill>
        <p:spPr>
          <a:xfrm>
            <a:off x="693720" y="0"/>
            <a:ext cx="775620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C:\Users\roger_000\Desktop\Entramat. Ase Balko\Dhalia.jpg"/>
          <p:cNvPicPr/>
          <p:nvPr/>
        </p:nvPicPr>
        <p:blipFill>
          <a:blip r:embed="rId2"/>
          <a:stretch/>
        </p:blipFill>
        <p:spPr>
          <a:xfrm>
            <a:off x="1850400" y="692640"/>
            <a:ext cx="5437800" cy="542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" descr="C:\Users\roger_000\Desktop\Entramat. Ase Balko\Ellen van de Sande..jpg"/>
          <p:cNvPicPr/>
          <p:nvPr/>
        </p:nvPicPr>
        <p:blipFill>
          <a:blip r:embed="rId2"/>
          <a:stretch/>
        </p:blipFill>
        <p:spPr>
          <a:xfrm>
            <a:off x="1907640" y="12240"/>
            <a:ext cx="5116680" cy="684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roger_000\Desktop\Entramat. Ase Balko\il_fullxfull.772254295_omfu.jpg"/>
          <p:cNvPicPr/>
          <p:nvPr/>
        </p:nvPicPr>
        <p:blipFill>
          <a:blip r:embed="rId2"/>
          <a:stretch/>
        </p:blipFill>
        <p:spPr>
          <a:xfrm>
            <a:off x="1907640" y="0"/>
            <a:ext cx="5304960" cy="686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C:\Users\roger_000\Desktop\Entramat\edc7388af8304ac58da19c6c73df84a0.jpg"/>
          <p:cNvPicPr/>
          <p:nvPr/>
        </p:nvPicPr>
        <p:blipFill>
          <a:blip r:embed="rId2"/>
          <a:stretch/>
        </p:blipFill>
        <p:spPr>
          <a:xfrm>
            <a:off x="1882080" y="1411560"/>
            <a:ext cx="5400000" cy="390744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467640" y="332640"/>
            <a:ext cx="8208360" cy="228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S’anomena </a:t>
            </a:r>
            <a:r>
              <a:rPr lang="ca-E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entramat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a l’entrecreuament de línies o conjunt de línies i al resultat d’ aquest procés. Observem com amb el </a:t>
            </a:r>
            <a:r>
              <a:rPr lang="ca-E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bolígraf punta fina de color negre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podem crear tota una àmplia gamma d’entramats: </a:t>
            </a:r>
            <a:endParaRPr lang="ca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a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a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a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a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a-ES" sz="1800" b="0" strike="noStrike" spc="-1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467640" y="5445360"/>
            <a:ext cx="8228880" cy="100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Observem com diferents propostes monocromàtiques, creatives i originals realitzades a partir de l’entramat, ens aporten tot un conjunt de possibilitats per ampliar  i enriquir el nostre bagatge i univers creatiu : </a:t>
            </a:r>
            <a:endParaRPr lang="ca-E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" descr="C:\Users\roger_000\Desktop\Entramat. Ase Balko\il_fullxfull.1342553961_qeuv.jpg"/>
          <p:cNvPicPr/>
          <p:nvPr/>
        </p:nvPicPr>
        <p:blipFill>
          <a:blip r:embed="rId2"/>
          <a:stretch/>
        </p:blipFill>
        <p:spPr>
          <a:xfrm>
            <a:off x="1907640" y="21240"/>
            <a:ext cx="5231520" cy="6836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C:\Users\roger_000\Desktop\Entramat. Ase Balko\il_fullxfull.1342561803_ozw1.jpg"/>
          <p:cNvPicPr/>
          <p:nvPr/>
        </p:nvPicPr>
        <p:blipFill>
          <a:blip r:embed="rId2"/>
          <a:stretch/>
        </p:blipFill>
        <p:spPr>
          <a:xfrm>
            <a:off x="0" y="404640"/>
            <a:ext cx="9143280" cy="610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C:\Users\roger_000\Desktop\Entramat. Ase Balko\Hole.jpg"/>
          <p:cNvPicPr/>
          <p:nvPr/>
        </p:nvPicPr>
        <p:blipFill>
          <a:blip r:embed="rId2"/>
          <a:stretch/>
        </p:blipFill>
        <p:spPr>
          <a:xfrm>
            <a:off x="2172960" y="0"/>
            <a:ext cx="4861800" cy="685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C:\Users\roger_000\Desktop\Entramat\Caitlin Foster..jpg"/>
          <p:cNvPicPr/>
          <p:nvPr/>
        </p:nvPicPr>
        <p:blipFill>
          <a:blip r:embed="rId2"/>
          <a:stretch/>
        </p:blipFill>
        <p:spPr>
          <a:xfrm rot="5400000">
            <a:off x="1746360" y="-873360"/>
            <a:ext cx="5690520" cy="8678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" descr="C:\Users\roger_000\Desktop\Entramat. Ase Balko\795c289d98b52a1a05cc28f2136f3111.jpg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C:\Users\roger_000\Desktop\Entramat\5e5324c3fcdbb4262b8454731625f862.jpg"/>
          <p:cNvPicPr/>
          <p:nvPr/>
        </p:nvPicPr>
        <p:blipFill>
          <a:blip r:embed="rId3"/>
          <a:stretch/>
        </p:blipFill>
        <p:spPr>
          <a:xfrm rot="5400000">
            <a:off x="1414440" y="-570600"/>
            <a:ext cx="6387840" cy="799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Barry </a:t>
            </a:r>
            <a:r>
              <a:rPr lang="en-US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Moser</a:t>
            </a:r>
            <a:endParaRPr lang="ca-ES" sz="4000" b="0" strike="noStrike" spc="-1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3564000" y="1772640"/>
            <a:ext cx="5194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Va néixer a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Chattanooga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Tennessee, als Estats Units el 1940. Va estudiar a la Universitat d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’Auburn,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la Universitat de Tennessee a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Chattanooga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va fer treballs de postgrau a la Universitat de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Massachusetts Amherst.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Va estudiar amb Leonard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Baskin un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altre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artista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important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 l’època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Algunes de les seves obres més celebrades han estat les seves il·lustracions per a les novel·les de </a:t>
            </a:r>
            <a:r>
              <a:rPr lang="ca-E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‘</a:t>
            </a:r>
            <a:r>
              <a:rPr lang="en-U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Alice's Adventures in Wonderland’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 </a:t>
            </a:r>
            <a:r>
              <a:rPr lang="en-U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‘Through the Looking-Glass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’, de Lewis Carroll. Ha il·lustrat prop de 350 obres, incloent-hi La Bíblia, </a:t>
            </a:r>
            <a:r>
              <a:rPr lang="ca-E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‘A River </a:t>
            </a:r>
            <a:r>
              <a:rPr lang="en-U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Runs Through It’,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‘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Frankenstein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’, ‘</a:t>
            </a:r>
            <a:r>
              <a:rPr lang="en-U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The Divine Comedy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’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 </a:t>
            </a:r>
            <a:r>
              <a:rPr lang="en-U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‘Moby-Dick’.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Les seves obres han estat exposades a llocs com el </a:t>
            </a:r>
            <a:r>
              <a:rPr lang="ca-E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‘</a:t>
            </a:r>
            <a:r>
              <a:rPr lang="en-U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British Museum’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Londres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el </a:t>
            </a:r>
            <a:r>
              <a:rPr lang="ca-E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‘</a:t>
            </a:r>
            <a:r>
              <a:rPr lang="en-U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Metropolitan Museum’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 Nova York, Harvard 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 la Biblioteca del Congrés dels Estats Units.</a:t>
            </a:r>
            <a:endParaRPr lang="ca-ES" sz="1800" b="0" strike="noStrike" spc="-1">
              <a:latin typeface="Arial"/>
            </a:endParaRPr>
          </a:p>
        </p:txBody>
      </p:sp>
      <p:pic>
        <p:nvPicPr>
          <p:cNvPr id="145" name="Picture 2" descr="C:\Users\roger_000\Desktop\Entramat. Ase Balko\Barry Moser II..jpg"/>
          <p:cNvPicPr/>
          <p:nvPr/>
        </p:nvPicPr>
        <p:blipFill>
          <a:blip r:embed="rId2"/>
          <a:stretch/>
        </p:blipFill>
        <p:spPr>
          <a:xfrm>
            <a:off x="539640" y="1845000"/>
            <a:ext cx="2735640" cy="410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 descr="C:\Users\roger_000\Desktop\Entramat. Ase Balko\2bc9cdfc81cb737a4d2e28370d909744.jpg"/>
          <p:cNvPicPr/>
          <p:nvPr/>
        </p:nvPicPr>
        <p:blipFill>
          <a:blip r:embed="rId2"/>
          <a:stretch/>
        </p:blipFill>
        <p:spPr>
          <a:xfrm>
            <a:off x="2336040" y="-10080"/>
            <a:ext cx="4539240" cy="6878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 descr="C:\Users\roger_000\Desktop\FERRAN\Barry Moser, 1981..jpg"/>
          <p:cNvPicPr/>
          <p:nvPr/>
        </p:nvPicPr>
        <p:blipFill>
          <a:blip r:embed="rId2"/>
          <a:stretch/>
        </p:blipFill>
        <p:spPr>
          <a:xfrm>
            <a:off x="251640" y="623520"/>
            <a:ext cx="8759520" cy="561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C:\Users\roger_000\Desktop\Entramat\Barry Moser, 1981. Page..jpg"/>
          <p:cNvPicPr/>
          <p:nvPr/>
        </p:nvPicPr>
        <p:blipFill>
          <a:blip r:embed="rId2"/>
          <a:stretch/>
        </p:blipFill>
        <p:spPr>
          <a:xfrm>
            <a:off x="2438280" y="14400"/>
            <a:ext cx="4266360" cy="6828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87 Imagen"/>
          <p:cNvPicPr/>
          <p:nvPr/>
        </p:nvPicPr>
        <p:blipFill>
          <a:blip r:embed="rId2"/>
          <a:stretch/>
        </p:blipFill>
        <p:spPr>
          <a:xfrm>
            <a:off x="2167200" y="12600"/>
            <a:ext cx="488268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 descr="C:\Users\roger_000\Desktop\Entramat. Ase Balko\Barry Moser. Sperm whale..gif"/>
          <p:cNvPicPr/>
          <p:nvPr/>
        </p:nvPicPr>
        <p:blipFill>
          <a:blip r:embed="rId2"/>
          <a:stretch/>
        </p:blipFill>
        <p:spPr>
          <a:xfrm>
            <a:off x="2411640" y="-13320"/>
            <a:ext cx="4362840" cy="6870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 descr="C:\Users\roger_000\Desktop\Entramat. Ase Balko\Barry Moser. Clouds..jpg"/>
          <p:cNvPicPr/>
          <p:nvPr/>
        </p:nvPicPr>
        <p:blipFill>
          <a:blip r:embed="rId2"/>
          <a:stretch/>
        </p:blipFill>
        <p:spPr>
          <a:xfrm>
            <a:off x="2561040" y="-19800"/>
            <a:ext cx="4113000" cy="690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C:\Users\roger_000\Desktop\Entramat. Ase Balko\tumblr_pxyf8h6JWw1t02n2vo1_1280.jpg"/>
          <p:cNvPicPr/>
          <p:nvPr/>
        </p:nvPicPr>
        <p:blipFill>
          <a:blip r:embed="rId2"/>
          <a:stretch/>
        </p:blipFill>
        <p:spPr>
          <a:xfrm>
            <a:off x="1781280" y="0"/>
            <a:ext cx="548568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C:\Users\roger_000\Desktop\Entramat. Ase Balko\Barry Moser. Stork..jpg"/>
          <p:cNvPicPr/>
          <p:nvPr/>
        </p:nvPicPr>
        <p:blipFill>
          <a:blip r:embed="rId2"/>
          <a:stretch/>
        </p:blipFill>
        <p:spPr>
          <a:xfrm>
            <a:off x="1461960" y="1166760"/>
            <a:ext cx="6219000" cy="4523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 descr="C:\Users\roger_000\Desktop\Entramat. Ase Balko\Barry Moser. Knight. I..jpg"/>
          <p:cNvPicPr/>
          <p:nvPr/>
        </p:nvPicPr>
        <p:blipFill>
          <a:blip r:embed="rId2"/>
          <a:stretch/>
        </p:blipFill>
        <p:spPr>
          <a:xfrm>
            <a:off x="539640" y="332640"/>
            <a:ext cx="3561120" cy="6246720"/>
          </a:xfrm>
          <a:prstGeom prst="rect">
            <a:avLst/>
          </a:prstGeom>
          <a:ln>
            <a:noFill/>
          </a:ln>
        </p:spPr>
      </p:pic>
      <p:pic>
        <p:nvPicPr>
          <p:cNvPr id="154" name="Picture 3" descr="C:\Users\roger_000\Desktop\Entramat. Ase Balko\Barry Moser. Knight. II..jpg"/>
          <p:cNvPicPr/>
          <p:nvPr/>
        </p:nvPicPr>
        <p:blipFill>
          <a:blip r:embed="rId3"/>
          <a:stretch/>
        </p:blipFill>
        <p:spPr>
          <a:xfrm>
            <a:off x="4795920" y="332640"/>
            <a:ext cx="3856680" cy="624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v-SE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Åse Balko</a:t>
            </a:r>
            <a:endParaRPr lang="ca-ES" sz="40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467640" y="1412640"/>
            <a:ext cx="8319960" cy="218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Il·lustradora sueca establerta a Estocolm que treballa amb la línia com a element d’expressió artística creant tota una sèrie de composicions que conformen el seu imaginari artístic. Treballs monocromàtics, policromàtics amb la línia i el puntillisme com a protagonista, formen part del seu univers d’estampats. </a:t>
            </a:r>
            <a:endParaRPr lang="ca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ca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Us recomano que, per veure amb detall les fotografies i vídeos del seu procés de treball tot realitzant les seves creacions, seguiu el seu compte d’ </a:t>
            </a:r>
            <a:r>
              <a:rPr lang="en-US" sz="1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Instagram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endParaRPr lang="ca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1"/>
              </a:spcBef>
            </a:pPr>
            <a:endParaRPr lang="ca-ES" sz="1800" b="0" strike="noStrike" spc="-1">
              <a:latin typeface="Arial"/>
            </a:endParaRPr>
          </a:p>
        </p:txBody>
      </p:sp>
      <p:pic>
        <p:nvPicPr>
          <p:cNvPr id="157" name="Picture 2" descr="C:\Users\roger_000\Desktop\Entramat. Ase Balko\Åse Balko.jpg"/>
          <p:cNvPicPr/>
          <p:nvPr/>
        </p:nvPicPr>
        <p:blipFill>
          <a:blip r:embed="rId3"/>
          <a:stretch/>
        </p:blipFill>
        <p:spPr>
          <a:xfrm>
            <a:off x="6480720" y="4187160"/>
            <a:ext cx="2670120" cy="2670120"/>
          </a:xfrm>
          <a:prstGeom prst="rect">
            <a:avLst/>
          </a:prstGeom>
          <a:ln>
            <a:noFill/>
          </a:ln>
        </p:spPr>
      </p:pic>
      <p:pic>
        <p:nvPicPr>
          <p:cNvPr id="158" name="Picture 3"/>
          <p:cNvPicPr/>
          <p:nvPr/>
        </p:nvPicPr>
        <p:blipFill>
          <a:blip r:embed="rId4"/>
          <a:stretch/>
        </p:blipFill>
        <p:spPr>
          <a:xfrm>
            <a:off x="539640" y="3717000"/>
            <a:ext cx="5952240" cy="290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3"/>
          <p:cNvPicPr/>
          <p:nvPr/>
        </p:nvPicPr>
        <p:blipFill>
          <a:blip r:embed="rId2"/>
          <a:stretch/>
        </p:blipFill>
        <p:spPr>
          <a:xfrm>
            <a:off x="71280" y="228600"/>
            <a:ext cx="9000360" cy="640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2"/>
          <p:cNvPicPr/>
          <p:nvPr/>
        </p:nvPicPr>
        <p:blipFill>
          <a:blip r:embed="rId2"/>
          <a:stretch/>
        </p:blipFill>
        <p:spPr>
          <a:xfrm>
            <a:off x="61920" y="442800"/>
            <a:ext cx="9019440" cy="5971320"/>
          </a:xfrm>
          <a:prstGeom prst="rect">
            <a:avLst/>
          </a:prstGeom>
          <a:ln>
            <a:noFill/>
          </a:ln>
        </p:spPr>
      </p:pic>
      <p:pic>
        <p:nvPicPr>
          <p:cNvPr id="161" name="Picture 4"/>
          <p:cNvPicPr/>
          <p:nvPr/>
        </p:nvPicPr>
        <p:blipFill>
          <a:blip r:embed="rId3"/>
          <a:stretch/>
        </p:blipFill>
        <p:spPr>
          <a:xfrm>
            <a:off x="61920" y="458640"/>
            <a:ext cx="2885400" cy="288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/>
          <p:cNvPicPr/>
          <p:nvPr/>
        </p:nvPicPr>
        <p:blipFill>
          <a:blip r:embed="rId2"/>
          <a:stretch/>
        </p:blipFill>
        <p:spPr>
          <a:xfrm>
            <a:off x="57240" y="438120"/>
            <a:ext cx="9029160" cy="5981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"/>
          <p:cNvPicPr/>
          <p:nvPr/>
        </p:nvPicPr>
        <p:blipFill>
          <a:blip r:embed="rId2"/>
          <a:stretch/>
        </p:blipFill>
        <p:spPr>
          <a:xfrm>
            <a:off x="66600" y="442800"/>
            <a:ext cx="9010080" cy="5971320"/>
          </a:xfrm>
          <a:prstGeom prst="rect">
            <a:avLst/>
          </a:prstGeom>
          <a:ln>
            <a:noFill/>
          </a:ln>
        </p:spPr>
      </p:pic>
      <p:pic>
        <p:nvPicPr>
          <p:cNvPr id="164" name="Picture 3"/>
          <p:cNvPicPr/>
          <p:nvPr/>
        </p:nvPicPr>
        <p:blipFill>
          <a:blip r:embed="rId3"/>
          <a:stretch/>
        </p:blipFill>
        <p:spPr>
          <a:xfrm>
            <a:off x="3132000" y="3510000"/>
            <a:ext cx="5952240" cy="2904480"/>
          </a:xfrm>
          <a:prstGeom prst="rect">
            <a:avLst/>
          </a:prstGeom>
          <a:ln>
            <a:noFill/>
          </a:ln>
        </p:spPr>
      </p:pic>
      <p:pic>
        <p:nvPicPr>
          <p:cNvPr id="165" name="Picture 4"/>
          <p:cNvPicPr/>
          <p:nvPr/>
        </p:nvPicPr>
        <p:blipFill>
          <a:blip r:embed="rId4"/>
          <a:stretch/>
        </p:blipFill>
        <p:spPr>
          <a:xfrm>
            <a:off x="66600" y="442800"/>
            <a:ext cx="5942880" cy="290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88 Imagen"/>
          <p:cNvPicPr/>
          <p:nvPr/>
        </p:nvPicPr>
        <p:blipFill>
          <a:blip r:embed="rId2"/>
          <a:stretch/>
        </p:blipFill>
        <p:spPr>
          <a:xfrm>
            <a:off x="1275120" y="941400"/>
            <a:ext cx="6666840" cy="500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/>
          <p:cNvPicPr/>
          <p:nvPr/>
        </p:nvPicPr>
        <p:blipFill>
          <a:blip r:embed="rId2"/>
          <a:stretch/>
        </p:blipFill>
        <p:spPr>
          <a:xfrm>
            <a:off x="76320" y="457200"/>
            <a:ext cx="8991000" cy="5942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2618640" y="6021360"/>
            <a:ext cx="3959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‘Crosshatching’</a:t>
            </a:r>
            <a:r>
              <a:rPr lang="ca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Enllaç del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1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vídeo tutorial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ca-ES" sz="1800" b="0" strike="noStrike" spc="-1">
              <a:latin typeface="Arial"/>
            </a:endParaRPr>
          </a:p>
        </p:txBody>
      </p:sp>
      <p:pic>
        <p:nvPicPr>
          <p:cNvPr id="168" name="Picture 2" descr="C:\Users\roger_000\Desktop\Entramat. Ase Balko\maxresdefault.jpg"/>
          <p:cNvPicPr/>
          <p:nvPr/>
        </p:nvPicPr>
        <p:blipFill>
          <a:blip r:embed="rId3"/>
          <a:stretch/>
        </p:blipFill>
        <p:spPr>
          <a:xfrm>
            <a:off x="246240" y="692640"/>
            <a:ext cx="8704080" cy="48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67640" y="260640"/>
            <a:ext cx="822888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ca-ES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Activitat</a:t>
            </a:r>
            <a:endParaRPr lang="ca-ES" sz="4400" b="0" strike="noStrike" spc="-1"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357120" y="1643040"/>
            <a:ext cx="8496360" cy="423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 aquesta activitat haureu de </a:t>
            </a:r>
            <a:r>
              <a:rPr lang="ca-ES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realitzar </a:t>
            </a:r>
            <a:r>
              <a:rPr lang="ca-ES" sz="1800" b="1" u="sng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una mostra de 8 entramats</a:t>
            </a:r>
            <a:r>
              <a:rPr lang="ca-ES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en una làmina de dibuix (veure pàg</a:t>
            </a:r>
            <a:r>
              <a:rPr lang="ca-ES" spc="-1" dirty="0" smtClean="0">
                <a:solidFill>
                  <a:srgbClr val="000000"/>
                </a:solidFill>
                <a:latin typeface="Calibri"/>
                <a:ea typeface="DejaVu Sans"/>
              </a:rPr>
              <a:t>. 2 de la presentació</a:t>
            </a:r>
            <a:r>
              <a:rPr lang="ca-ES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) i </a:t>
            </a:r>
            <a:r>
              <a:rPr lang="ca-ES" sz="1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dues</a:t>
            </a:r>
            <a:r>
              <a:rPr lang="ca-ES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composicions lliures </a:t>
            </a:r>
            <a:r>
              <a:rPr lang="ca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(una de figurativa i una d’abstracte) </a:t>
            </a:r>
            <a:r>
              <a:rPr lang="ca-ES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utilitzant </a:t>
            </a:r>
            <a:r>
              <a:rPr lang="ca-ES" sz="1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entramats de la mostra realitzada</a:t>
            </a:r>
            <a:r>
              <a:rPr lang="ca-ES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a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 fent servir els </a:t>
            </a:r>
            <a:r>
              <a:rPr lang="ca-ES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recursos  oferts en aquesta presentació</a:t>
            </a:r>
            <a:r>
              <a:rPr lang="ca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·</a:t>
            </a:r>
            <a:r>
              <a:rPr lang="ca-ES" sz="1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Procediment:</a:t>
            </a:r>
            <a:r>
              <a:rPr lang="ca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Primerament hauríeu de realitzar el dibuix de la composició amb el llapis HB sobre la làmina de dibuix </a:t>
            </a:r>
            <a:r>
              <a:rPr lang="ca-ES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sense </a:t>
            </a:r>
            <a:r>
              <a:rPr lang="ca-ES" sz="1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pressionar amb el llapis</a:t>
            </a:r>
            <a:r>
              <a:rPr lang="ca-ES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ca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és important que feu els entramats, primer, amb llapis. Podeu fer esbossos previs si ho considereu necessari. </a:t>
            </a: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Un cop tingueu definit el tema de la composició i els entramats amb el llapis HB podeu aplicar el bolígraf punta fina ressaltant el resultat final.</a:t>
            </a: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ca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·</a:t>
            </a:r>
            <a:r>
              <a:rPr lang="ca-ES" sz="1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Materials:</a:t>
            </a:r>
            <a:r>
              <a:rPr lang="ca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Làmines de dibuix, regle, escaire, cartabó, compàs, llapis HB, goma, maquineta i bolígraf punta fina.  </a:t>
            </a:r>
            <a:endParaRPr lang="ca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ca-E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Table 1"/>
          <p:cNvGraphicFramePr/>
          <p:nvPr/>
        </p:nvGraphicFramePr>
        <p:xfrm>
          <a:off x="1403640" y="1700640"/>
          <a:ext cx="6095520" cy="4562856"/>
        </p:xfrm>
        <a:graphic>
          <a:graphicData uri="http://schemas.openxmlformats.org/drawingml/2006/table">
            <a:tbl>
              <a:tblPr/>
              <a:tblGrid>
                <a:gridCol w="2031840"/>
                <a:gridCol w="2031840"/>
                <a:gridCol w="2031840"/>
              </a:tblGrid>
              <a:tr h="244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a-ES" sz="12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AS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a-ES" sz="12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AN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a-ES" sz="12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AE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DD9C3"/>
                    </a:solidFill>
                  </a:tcPr>
                </a:tc>
              </a:tr>
              <a:tr h="11602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ca-ES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Realitzar la composició amb un grau d’elaboració final correcte.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ca-ES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Realitzar la composició amb bona elaboració final i amb adequació de la composició a la intenció o efectes esperats.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ca-ES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Realitzar la composició amb un alt grau d’elaboració final en els detalls, amb adequació de la composició a la intenció o efectes esperats i a través d’una idea original diferent als resultats previsibles.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003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Fer les proves cenyint-se a la pauta de les possibles accions a realitzar. 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Fer les proves per iniciativa pròpia, traient partit d’accions ja conegudes i incorporant-ne algunes de noves. 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Fer les proves fent interactuar els recursos de formes molt diverses, aprofita l’experiència per fer-ho però hi incorpora elements d’innovació.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5292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Ser capaç de desenvolupar el projecte amb un pla previ establert, aplicar disciplines diverses amb el suport i la guia del professor.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 Mostrar certa iniciativa, autonomia i grau d’implicació en el desenvolupament del projecte, i començar a aplicar diferents disciplines amb una mínima orientació.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Mostrar capacitat per organitzar el projecte autònomament i desenvolupar les fases. Ser capaç de treballar amb diferents disciplines, treure i argumentar les conclusions del treball realitzat.</a:t>
                      </a:r>
                      <a:endParaRPr lang="ca-E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2" name="CustomShape 2"/>
          <p:cNvSpPr/>
          <p:nvPr/>
        </p:nvSpPr>
        <p:spPr>
          <a:xfrm>
            <a:off x="1331640" y="620640"/>
            <a:ext cx="6336000" cy="86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9500" lnSpcReduction="10000"/>
          </a:bodyPr>
          <a:lstStyle/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lang="ca-ES" sz="1900" b="1" strike="noStrike" spc="-1">
                <a:solidFill>
                  <a:srgbClr val="000000"/>
                </a:solidFill>
                <a:latin typeface="Calibri"/>
                <a:ea typeface="DejaVu Sans"/>
              </a:rPr>
              <a:t>Criteris d’avaluació</a:t>
            </a:r>
            <a:endParaRPr lang="ca-ES" sz="19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40"/>
              </a:spcBef>
            </a:pPr>
            <a:endParaRPr lang="ca-ES" sz="19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lang="ca-ES" sz="1700" b="0" strike="noStrike" spc="-1">
                <a:solidFill>
                  <a:srgbClr val="000000"/>
                </a:solidFill>
                <a:latin typeface="Calibri"/>
                <a:ea typeface="DejaVu Sans"/>
              </a:rPr>
              <a:t>L’avaluació es realitzarà segons si l’alumne és capaç de:</a:t>
            </a:r>
            <a:endParaRPr lang="ca-ES" sz="17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89 Imagen"/>
          <p:cNvPicPr/>
          <p:nvPr/>
        </p:nvPicPr>
        <p:blipFill>
          <a:blip r:embed="rId2"/>
          <a:stretch/>
        </p:blipFill>
        <p:spPr>
          <a:xfrm>
            <a:off x="1275120" y="941400"/>
            <a:ext cx="6666840" cy="500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90 Imagen"/>
          <p:cNvPicPr/>
          <p:nvPr/>
        </p:nvPicPr>
        <p:blipFill>
          <a:blip r:embed="rId2"/>
          <a:stretch/>
        </p:blipFill>
        <p:spPr>
          <a:xfrm>
            <a:off x="1275120" y="108000"/>
            <a:ext cx="6666840" cy="666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91 Imagen"/>
          <p:cNvPicPr/>
          <p:nvPr/>
        </p:nvPicPr>
        <p:blipFill>
          <a:blip r:embed="rId2"/>
          <a:stretch/>
        </p:blipFill>
        <p:spPr>
          <a:xfrm>
            <a:off x="110520" y="108000"/>
            <a:ext cx="8889120" cy="666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92 Imagen"/>
          <p:cNvPicPr/>
          <p:nvPr/>
        </p:nvPicPr>
        <p:blipFill>
          <a:blip r:embed="rId2"/>
          <a:stretch/>
        </p:blipFill>
        <p:spPr>
          <a:xfrm>
            <a:off x="1275120" y="417600"/>
            <a:ext cx="6666840" cy="604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93 Imagen"/>
          <p:cNvPicPr/>
          <p:nvPr/>
        </p:nvPicPr>
        <p:blipFill>
          <a:blip r:embed="rId2"/>
          <a:stretch/>
        </p:blipFill>
        <p:spPr>
          <a:xfrm>
            <a:off x="0" y="5400"/>
            <a:ext cx="9153720" cy="6852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749</Words>
  <Application>Microsoft Office PowerPoint</Application>
  <PresentationFormat>Presentación en pantalla (4:3)</PresentationFormat>
  <Paragraphs>44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43</vt:i4>
      </vt:variant>
    </vt:vector>
  </HeadingPairs>
  <TitlesOfParts>
    <vt:vector size="46" baseType="lpstr"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Familia</dc:creator>
  <dc:description/>
  <cp:lastModifiedBy>roger.barba.padros@gmail.com</cp:lastModifiedBy>
  <cp:revision>122</cp:revision>
  <dcterms:created xsi:type="dcterms:W3CDTF">2020-03-29T14:36:13Z</dcterms:created>
  <dcterms:modified xsi:type="dcterms:W3CDTF">2020-12-20T11:57:01Z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Presentació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43</vt:i4>
  </property>
</Properties>
</file>