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23"/>
  </p:notesMasterIdLst>
  <p:sldIdLst>
    <p:sldId id="257" r:id="rId2"/>
    <p:sldId id="258" r:id="rId3"/>
    <p:sldId id="260" r:id="rId4"/>
    <p:sldId id="261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190" y="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AF327-11F1-4B1B-942E-82985A963510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C9734-270F-4903-8DEF-CED085E0EA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8837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BC9734-270F-4903-8DEF-CED085E0EAED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4590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6C30E9F-660F-42B0-B187-9F1C709ADCF9}" type="datetimeFigureOut">
              <a:rPr lang="es-ES" smtClean="0"/>
              <a:pPr/>
              <a:t>09/05/2017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000108"/>
            <a:ext cx="8243918" cy="1970091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PREPARACIÓ PROVES D’ACCÉS A GRAU MITJÀ 2017</a:t>
            </a:r>
            <a:endParaRPr lang="es-ES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4365104"/>
            <a:ext cx="6089330" cy="1662454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Competència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d’interacció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amb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el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món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físic</a:t>
            </a:r>
            <a:endParaRPr lang="es-ES" sz="3600" b="1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4" name="3 Imagen" descr="Resultat d'imatges de INSTITUT B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78" t="8690" r="8642" b="13319"/>
          <a:stretch/>
        </p:blipFill>
        <p:spPr bwMode="auto">
          <a:xfrm>
            <a:off x="7215174" y="5500702"/>
            <a:ext cx="1928826" cy="1357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59714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t d'imatges de substancies pures i mesc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269" y="1437394"/>
            <a:ext cx="8956731" cy="497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16204" cy="1069848"/>
          </a:xfrm>
        </p:spPr>
        <p:txBody>
          <a:bodyPr/>
          <a:lstStyle/>
          <a:p>
            <a:pPr algn="ctr"/>
            <a:r>
              <a:rPr lang="ca-ES" b="1" u="sng" dirty="0" smtClean="0"/>
              <a:t>CLASSIFICACIÓ DE LA MATÈRIA</a:t>
            </a:r>
            <a:endParaRPr lang="es-ES" b="1" u="sng" dirty="0"/>
          </a:p>
        </p:txBody>
      </p:sp>
      <p:sp>
        <p:nvSpPr>
          <p:cNvPr id="4" name="3 CuadroTexto"/>
          <p:cNvSpPr txBox="1"/>
          <p:nvPr/>
        </p:nvSpPr>
        <p:spPr>
          <a:xfrm>
            <a:off x="6675753" y="4937084"/>
            <a:ext cx="432048" cy="307777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ca-ES" sz="1400" b="1" dirty="0" smtClean="0">
                <a:solidFill>
                  <a:sysClr val="windowText" lastClr="000000"/>
                </a:solidFill>
                <a:latin typeface="+mj-lt"/>
              </a:rPr>
              <a:t>sí</a:t>
            </a:r>
            <a:endParaRPr lang="es-ES" sz="1400" b="1" dirty="0">
              <a:solidFill>
                <a:sysClr val="windowText" lastClr="000000"/>
              </a:solidFill>
              <a:latin typeface="+mj-lt"/>
            </a:endParaRPr>
          </a:p>
        </p:txBody>
      </p:sp>
      <p:pic>
        <p:nvPicPr>
          <p:cNvPr id="1028" name="Picture 4" descr="Imatge relacionad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776" t="58916" r="2195" b="8029"/>
          <a:stretch/>
        </p:blipFill>
        <p:spPr bwMode="auto">
          <a:xfrm>
            <a:off x="1637866" y="5090972"/>
            <a:ext cx="1277966" cy="1508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tge relacionad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714" t="22746" r="2083" b="42939"/>
          <a:stretch/>
        </p:blipFill>
        <p:spPr bwMode="auto">
          <a:xfrm>
            <a:off x="323528" y="5097899"/>
            <a:ext cx="1288473" cy="156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108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476672"/>
            <a:ext cx="8229600" cy="1069848"/>
          </a:xfrm>
        </p:spPr>
        <p:txBody>
          <a:bodyPr>
            <a:normAutofit/>
          </a:bodyPr>
          <a:lstStyle/>
          <a:p>
            <a:r>
              <a:rPr lang="ca-ES" b="1" u="sng" dirty="0" smtClean="0"/>
              <a:t>Substàncies pures</a:t>
            </a:r>
            <a:endParaRPr lang="es-ES" b="1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70" t="47728" r="53977" b="32134"/>
          <a:stretch/>
        </p:blipFill>
        <p:spPr bwMode="auto">
          <a:xfrm>
            <a:off x="755576" y="3068960"/>
            <a:ext cx="2088232" cy="2960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Resultat d'imatges de substància pur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90" t="23301" r="50000" b="19330"/>
          <a:stretch/>
        </p:blipFill>
        <p:spPr bwMode="auto">
          <a:xfrm>
            <a:off x="3419872" y="1556792"/>
            <a:ext cx="2540780" cy="261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18" t="35133" r="65057" b="29735"/>
          <a:stretch/>
        </p:blipFill>
        <p:spPr bwMode="auto">
          <a:xfrm>
            <a:off x="6084168" y="3717032"/>
            <a:ext cx="2743200" cy="2570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5127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93" t="26704" r="36363" b="19507"/>
          <a:stretch/>
        </p:blipFill>
        <p:spPr bwMode="auto">
          <a:xfrm>
            <a:off x="-33358" y="2890872"/>
            <a:ext cx="5846618" cy="3934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62" t="27841" r="38778" b="27083"/>
          <a:stretch/>
        </p:blipFill>
        <p:spPr bwMode="auto">
          <a:xfrm>
            <a:off x="3912484" y="620688"/>
            <a:ext cx="5555673" cy="329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0" y="285728"/>
            <a:ext cx="8229600" cy="1069848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4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Substàncies pures</a:t>
            </a:r>
            <a:endParaRPr kumimoji="0" lang="es-ES" sz="4000" b="1" i="0" u="sng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500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t d'imatges de substàncies pures i mesc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891" y="1593701"/>
            <a:ext cx="8487539" cy="478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500034" y="500042"/>
            <a:ext cx="8229600" cy="1069848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a-ES" b="1" u="sng" dirty="0" smtClean="0"/>
              <a:t>Mescles</a:t>
            </a:r>
            <a:endParaRPr lang="es-ES" b="1" u="sng" dirty="0"/>
          </a:p>
        </p:txBody>
      </p:sp>
    </p:spTree>
    <p:extLst>
      <p:ext uri="{BB962C8B-B14F-4D97-AF65-F5344CB8AC3E}">
        <p14:creationId xmlns:p14="http://schemas.microsoft.com/office/powerpoint/2010/main" xmlns="" val="94716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069848"/>
          </a:xfrm>
        </p:spPr>
        <p:txBody>
          <a:bodyPr/>
          <a:lstStyle/>
          <a:p>
            <a:r>
              <a:rPr lang="es-ES" b="1" dirty="0" smtClean="0"/>
              <a:t>ACTIVITATS</a:t>
            </a:r>
            <a:endParaRPr lang="es-E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0706" t="33443" r="39485" b="36771"/>
          <a:stretch>
            <a:fillRect/>
          </a:stretch>
        </p:blipFill>
        <p:spPr bwMode="auto">
          <a:xfrm>
            <a:off x="357158" y="1475540"/>
            <a:ext cx="8572560" cy="2882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10468" t="28027" r="50824" b="51465"/>
          <a:stretch>
            <a:fillRect/>
          </a:stretch>
        </p:blipFill>
        <p:spPr bwMode="auto">
          <a:xfrm>
            <a:off x="285720" y="4500570"/>
            <a:ext cx="7500990" cy="223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069848"/>
          </a:xfrm>
        </p:spPr>
        <p:txBody>
          <a:bodyPr/>
          <a:lstStyle/>
          <a:p>
            <a:r>
              <a:rPr lang="es-ES" b="1" u="sng" dirty="0" smtClean="0"/>
              <a:t>MASSA, VOLUM I DENSITAT</a:t>
            </a:r>
            <a:endParaRPr lang="es-ES" b="1" u="sng" dirty="0"/>
          </a:p>
        </p:txBody>
      </p:sp>
      <p:pic>
        <p:nvPicPr>
          <p:cNvPr id="2050" name="Picture 2" descr="Resultat d'imatges de MASSA I VOLUM DE SOLIDS"/>
          <p:cNvPicPr>
            <a:picLocks noChangeAspect="1" noChangeArrowheads="1"/>
          </p:cNvPicPr>
          <p:nvPr/>
        </p:nvPicPr>
        <p:blipFill>
          <a:blip r:embed="rId2"/>
          <a:srcRect l="4702" t="34447" r="3604" b="1356"/>
          <a:stretch>
            <a:fillRect/>
          </a:stretch>
        </p:blipFill>
        <p:spPr bwMode="auto">
          <a:xfrm>
            <a:off x="857224" y="1857364"/>
            <a:ext cx="8018480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85720" y="428604"/>
            <a:ext cx="8229600" cy="1069848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ACTIVITATS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 l="10468" t="36816" r="40117" b="47071"/>
          <a:stretch>
            <a:fillRect/>
          </a:stretch>
        </p:blipFill>
        <p:spPr bwMode="auto">
          <a:xfrm>
            <a:off x="285720" y="1142983"/>
            <a:ext cx="8643998" cy="1584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 l="10468" t="58789" r="69766" b="33887"/>
          <a:stretch>
            <a:fillRect/>
          </a:stretch>
        </p:blipFill>
        <p:spPr bwMode="auto">
          <a:xfrm>
            <a:off x="2357422" y="2357430"/>
            <a:ext cx="4000528" cy="833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 l="11292" t="58789" r="40117" b="29492"/>
          <a:stretch>
            <a:fillRect/>
          </a:stretch>
        </p:blipFill>
        <p:spPr bwMode="auto">
          <a:xfrm>
            <a:off x="357158" y="3714752"/>
            <a:ext cx="8429685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 l="9645" t="57324" r="65648" b="28027"/>
          <a:stretch>
            <a:fillRect/>
          </a:stretch>
        </p:blipFill>
        <p:spPr bwMode="auto">
          <a:xfrm>
            <a:off x="2071669" y="4643446"/>
            <a:ext cx="514353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 l="10468" t="26562" r="40941" b="20703"/>
          <a:stretch>
            <a:fillRect/>
          </a:stretch>
        </p:blipFill>
        <p:spPr bwMode="auto">
          <a:xfrm>
            <a:off x="357158" y="714356"/>
            <a:ext cx="8001056" cy="48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 l="10468" t="79297" r="64824" b="14844"/>
          <a:stretch>
            <a:fillRect/>
          </a:stretch>
        </p:blipFill>
        <p:spPr bwMode="auto">
          <a:xfrm>
            <a:off x="1928794" y="5357826"/>
            <a:ext cx="4822065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Canvis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d’estat</a:t>
            </a:r>
            <a:endParaRPr lang="es-ES" b="1" u="sng" dirty="0"/>
          </a:p>
        </p:txBody>
      </p:sp>
      <p:pic>
        <p:nvPicPr>
          <p:cNvPr id="24578" name="Picture 2" descr="Resultat d'imatges de CANVIS ESTA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89197" y="357166"/>
            <a:ext cx="5454803" cy="4500570"/>
          </a:xfrm>
          <a:prstGeom prst="rect">
            <a:avLst/>
          </a:prstGeom>
          <a:noFill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 l="10468" t="29492" r="62354" b="50000"/>
          <a:stretch>
            <a:fillRect/>
          </a:stretch>
        </p:blipFill>
        <p:spPr bwMode="auto">
          <a:xfrm>
            <a:off x="285720" y="4645587"/>
            <a:ext cx="5214974" cy="221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8" name="Picture 8" descr="Imatge relacionada"/>
          <p:cNvPicPr>
            <a:picLocks noChangeAspect="1" noChangeArrowheads="1"/>
          </p:cNvPicPr>
          <p:nvPr/>
        </p:nvPicPr>
        <p:blipFill>
          <a:blip r:embed="rId2"/>
          <a:srcRect l="8229" t="24844" r="5955" b="7828"/>
          <a:stretch>
            <a:fillRect/>
          </a:stretch>
        </p:blipFill>
        <p:spPr bwMode="auto">
          <a:xfrm>
            <a:off x="4143372" y="3786166"/>
            <a:ext cx="5214974" cy="3071834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Tipus</a:t>
            </a:r>
            <a:r>
              <a:rPr lang="es-ES" b="1" u="sng" dirty="0" smtClean="0"/>
              <a:t> de </a:t>
            </a:r>
            <a:r>
              <a:rPr lang="es-ES" b="1" u="sng" dirty="0" err="1" smtClean="0"/>
              <a:t>fenòmens</a:t>
            </a:r>
            <a:r>
              <a:rPr lang="es-ES" b="1" u="sng" dirty="0" smtClean="0"/>
              <a:t> o </a:t>
            </a:r>
            <a:r>
              <a:rPr lang="es-ES" b="1" u="sng" dirty="0" err="1" smtClean="0"/>
              <a:t>canvis</a:t>
            </a:r>
            <a:endParaRPr lang="es-ES" b="1" u="sng" dirty="0"/>
          </a:p>
        </p:txBody>
      </p:sp>
      <p:pic>
        <p:nvPicPr>
          <p:cNvPr id="25602" name="Picture 2" descr="Resultat d'imatges de fenomens fisics o quimics"/>
          <p:cNvPicPr>
            <a:picLocks noChangeAspect="1" noChangeArrowheads="1"/>
          </p:cNvPicPr>
          <p:nvPr/>
        </p:nvPicPr>
        <p:blipFill>
          <a:blip r:embed="rId3"/>
          <a:srcRect l="11332" t="6868" r="7280" b="17582"/>
          <a:stretch>
            <a:fillRect/>
          </a:stretch>
        </p:blipFill>
        <p:spPr bwMode="auto">
          <a:xfrm>
            <a:off x="0" y="1214422"/>
            <a:ext cx="4822714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Resultat d'imatges de fenomens fisics o quimics"/>
          <p:cNvPicPr>
            <a:picLocks noChangeAspect="1" noChangeArrowheads="1"/>
          </p:cNvPicPr>
          <p:nvPr/>
        </p:nvPicPr>
        <p:blipFill>
          <a:blip r:embed="rId2"/>
          <a:srcRect l="11333" t="8241" r="7280" b="28571"/>
          <a:stretch>
            <a:fillRect/>
          </a:stretch>
        </p:blipFill>
        <p:spPr bwMode="auto">
          <a:xfrm>
            <a:off x="0" y="285728"/>
            <a:ext cx="5715040" cy="3327744"/>
          </a:xfrm>
          <a:prstGeom prst="rect">
            <a:avLst/>
          </a:prstGeom>
          <a:noFill/>
        </p:spPr>
      </p:pic>
      <p:pic>
        <p:nvPicPr>
          <p:cNvPr id="3" name="Picture 6" descr="Resultat d'imatges de fenomenos fisicos quimicos"/>
          <p:cNvPicPr>
            <a:picLocks noChangeAspect="1" noChangeArrowheads="1"/>
          </p:cNvPicPr>
          <p:nvPr/>
        </p:nvPicPr>
        <p:blipFill>
          <a:blip r:embed="rId3"/>
          <a:srcRect l="5634" t="21210" r="4225"/>
          <a:stretch>
            <a:fillRect/>
          </a:stretch>
        </p:blipFill>
        <p:spPr bwMode="auto">
          <a:xfrm>
            <a:off x="3143208" y="3214686"/>
            <a:ext cx="6000792" cy="3937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069848"/>
          </a:xfrm>
        </p:spPr>
        <p:txBody>
          <a:bodyPr/>
          <a:lstStyle/>
          <a:p>
            <a:r>
              <a:rPr lang="es-ES" b="1" dirty="0" smtClean="0"/>
              <a:t>ACTIVITATS</a:t>
            </a:r>
            <a:endParaRPr lang="es-ES" b="1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 l="10230" t="39941" r="40355" b="38086"/>
          <a:stretch>
            <a:fillRect/>
          </a:stretch>
        </p:blipFill>
        <p:spPr bwMode="auto">
          <a:xfrm>
            <a:off x="428596" y="1643050"/>
            <a:ext cx="8358246" cy="208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 l="10230" t="42481" r="42002" b="29687"/>
          <a:stretch>
            <a:fillRect/>
          </a:stretch>
        </p:blipFill>
        <p:spPr bwMode="auto">
          <a:xfrm>
            <a:off x="428596" y="3857628"/>
            <a:ext cx="8215370" cy="2691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Posició</a:t>
            </a:r>
            <a:r>
              <a:rPr lang="es-ES" b="1" u="sng" dirty="0" smtClean="0"/>
              <a:t> i </a:t>
            </a:r>
            <a:r>
              <a:rPr lang="es-ES" b="1" u="sng" dirty="0" err="1" smtClean="0"/>
              <a:t>moviment</a:t>
            </a:r>
            <a:endParaRPr lang="es-ES" b="1" u="sng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 l="3880" t="17773" r="36316" b="16308"/>
          <a:stretch>
            <a:fillRect/>
          </a:stretch>
        </p:blipFill>
        <p:spPr bwMode="auto">
          <a:xfrm>
            <a:off x="357158" y="1214422"/>
            <a:ext cx="8786842" cy="5445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Desplaçament</a:t>
            </a:r>
            <a:r>
              <a:rPr lang="es-ES" b="1" u="sng" dirty="0" smtClean="0"/>
              <a:t> i </a:t>
            </a:r>
            <a:r>
              <a:rPr lang="es-ES" b="1" u="sng" dirty="0" err="1" smtClean="0"/>
              <a:t>velocitat</a:t>
            </a:r>
            <a:endParaRPr lang="es-ES" b="1" u="sng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 l="3642" t="41016" r="36237" b="23827"/>
          <a:stretch>
            <a:fillRect/>
          </a:stretch>
        </p:blipFill>
        <p:spPr bwMode="auto">
          <a:xfrm>
            <a:off x="214282" y="1000108"/>
            <a:ext cx="8474331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/>
          <a:srcRect l="4703" t="13379" r="40117" b="45605"/>
          <a:stretch>
            <a:fillRect/>
          </a:stretch>
        </p:blipFill>
        <p:spPr bwMode="auto">
          <a:xfrm>
            <a:off x="571472" y="3500437"/>
            <a:ext cx="7786742" cy="3254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Moviment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rectilini</a:t>
            </a:r>
            <a:r>
              <a:rPr lang="es-ES" b="1" u="sng" dirty="0" smtClean="0"/>
              <a:t> uniforme</a:t>
            </a:r>
            <a:endParaRPr lang="es-ES" b="1" u="sng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4118" t="11150" r="38453" b="17968"/>
          <a:stretch>
            <a:fillRect/>
          </a:stretch>
        </p:blipFill>
        <p:spPr bwMode="auto">
          <a:xfrm>
            <a:off x="357158" y="1107554"/>
            <a:ext cx="8286808" cy="5750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/>
          <a:srcRect l="20351" t="47070" r="61530" b="26562"/>
          <a:stretch>
            <a:fillRect/>
          </a:stretch>
        </p:blipFill>
        <p:spPr bwMode="auto">
          <a:xfrm>
            <a:off x="6222980" y="3786190"/>
            <a:ext cx="2921020" cy="238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069848"/>
          </a:xfrm>
        </p:spPr>
        <p:txBody>
          <a:bodyPr/>
          <a:lstStyle/>
          <a:p>
            <a:r>
              <a:rPr lang="es-ES" b="1" dirty="0" smtClean="0"/>
              <a:t>ACTIVITATS</a:t>
            </a:r>
            <a:endParaRPr lang="es-ES" b="1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9644" t="23896" r="41763" b="11913"/>
          <a:stretch>
            <a:fillRect/>
          </a:stretch>
        </p:blipFill>
        <p:spPr bwMode="auto">
          <a:xfrm>
            <a:off x="285720" y="1142984"/>
            <a:ext cx="7358114" cy="5464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/>
          <a:srcRect l="10468" t="22168" r="40941" b="11914"/>
          <a:stretch>
            <a:fillRect/>
          </a:stretch>
        </p:blipFill>
        <p:spPr bwMode="auto">
          <a:xfrm>
            <a:off x="285720" y="1079998"/>
            <a:ext cx="7575603" cy="577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/>
          <a:srcRect l="20351" t="47070" r="61530" b="26562"/>
          <a:stretch>
            <a:fillRect/>
          </a:stretch>
        </p:blipFill>
        <p:spPr bwMode="auto">
          <a:xfrm>
            <a:off x="5929322" y="3571876"/>
            <a:ext cx="2921020" cy="2389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18704" t="20703" r="53294" b="13379"/>
          <a:stretch>
            <a:fillRect/>
          </a:stretch>
        </p:blipFill>
        <p:spPr bwMode="auto">
          <a:xfrm>
            <a:off x="285720" y="50421"/>
            <a:ext cx="5143504" cy="6807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 l="18393" t="25097" r="50824" b="10449"/>
          <a:stretch>
            <a:fillRect/>
          </a:stretch>
        </p:blipFill>
        <p:spPr bwMode="auto">
          <a:xfrm>
            <a:off x="0" y="0"/>
            <a:ext cx="58257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/>
          <a:srcRect l="20351" t="36816" r="56589" b="10449"/>
          <a:stretch>
            <a:fillRect/>
          </a:stretch>
        </p:blipFill>
        <p:spPr bwMode="auto">
          <a:xfrm>
            <a:off x="4929190" y="1438958"/>
            <a:ext cx="4214810" cy="5419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Imatge relacionada"/>
          <p:cNvPicPr>
            <a:picLocks noChangeAspect="1" noChangeArrowheads="1"/>
          </p:cNvPicPr>
          <p:nvPr/>
        </p:nvPicPr>
        <p:blipFill>
          <a:blip r:embed="rId2"/>
          <a:srcRect l="4121" t="21978" r="2128" b="938"/>
          <a:stretch>
            <a:fillRect/>
          </a:stretch>
        </p:blipFill>
        <p:spPr bwMode="auto">
          <a:xfrm>
            <a:off x="0" y="1142983"/>
            <a:ext cx="8929718" cy="5506659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285728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Forces</a:t>
            </a:r>
            <a:endParaRPr lang="es-ES" b="1" u="sng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1069848"/>
          </a:xfrm>
        </p:spPr>
        <p:txBody>
          <a:bodyPr/>
          <a:lstStyle/>
          <a:p>
            <a:r>
              <a:rPr lang="es-ES" b="1" dirty="0" smtClean="0"/>
              <a:t>ACTIVITATS</a:t>
            </a:r>
            <a:endParaRPr lang="es-ES" b="1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 l="9883" t="37012" r="39879" b="26367"/>
          <a:stretch>
            <a:fillRect/>
          </a:stretch>
        </p:blipFill>
        <p:spPr bwMode="auto">
          <a:xfrm>
            <a:off x="285719" y="1214422"/>
            <a:ext cx="8889745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/>
          <a:srcRect l="10468" t="37511" r="50824" b="39746"/>
          <a:stretch>
            <a:fillRect/>
          </a:stretch>
        </p:blipFill>
        <p:spPr bwMode="auto">
          <a:xfrm>
            <a:off x="357158" y="2214554"/>
            <a:ext cx="7072362" cy="233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Personalizado 2">
      <a:dk1>
        <a:srgbClr val="009900"/>
      </a:dk1>
      <a:lt1>
        <a:sysClr val="window" lastClr="FFFFFF"/>
      </a:lt1>
      <a:dk2>
        <a:srgbClr val="009900"/>
      </a:dk2>
      <a:lt2>
        <a:srgbClr val="DEDEDE"/>
      </a:lt2>
      <a:accent1>
        <a:srgbClr val="009900"/>
      </a:accent1>
      <a:accent2>
        <a:srgbClr val="92D050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286</TotalTime>
  <Words>51</Words>
  <Application>Microsoft Office PowerPoint</Application>
  <PresentationFormat>Presentación en pantalla (4:3)</PresentationFormat>
  <Paragraphs>20</Paragraphs>
  <Slides>21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Urbano</vt:lpstr>
      <vt:lpstr>PREPARACIÓ PROVES D’ACCÉS A GRAU MITJÀ 2017</vt:lpstr>
      <vt:lpstr>CLASSIFICACIÓ DE LA MATÈRIA</vt:lpstr>
      <vt:lpstr>Substàncies pures</vt:lpstr>
      <vt:lpstr>Diapositiva 4</vt:lpstr>
      <vt:lpstr>Diapositiva 5</vt:lpstr>
      <vt:lpstr>ACTIVITATS</vt:lpstr>
      <vt:lpstr>MASSA, VOLUM I DENSITAT</vt:lpstr>
      <vt:lpstr>Diapositiva 8</vt:lpstr>
      <vt:lpstr>Diapositiva 9</vt:lpstr>
      <vt:lpstr>Canvis d’estat</vt:lpstr>
      <vt:lpstr>Tipus de fenòmens o canvis</vt:lpstr>
      <vt:lpstr>Diapositiva 12</vt:lpstr>
      <vt:lpstr>ACTIVITATS</vt:lpstr>
      <vt:lpstr>Posició i moviment</vt:lpstr>
      <vt:lpstr>Desplaçament i velocitat</vt:lpstr>
      <vt:lpstr>Moviment rectilini uniforme</vt:lpstr>
      <vt:lpstr>ACTIVITATS</vt:lpstr>
      <vt:lpstr>Diapositiva 18</vt:lpstr>
      <vt:lpstr>Diapositiva 19</vt:lpstr>
      <vt:lpstr>Forces</vt:lpstr>
      <vt:lpstr>ACTIVITATS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PREPARACIÓ PROVES D’ACCÉS A GRAU MITJÀ 2017</dc:title>
  <dc:creator>super</dc:creator>
  <cp:lastModifiedBy>PC</cp:lastModifiedBy>
  <cp:revision>35</cp:revision>
  <dcterms:created xsi:type="dcterms:W3CDTF">2017-04-26T07:20:14Z</dcterms:created>
  <dcterms:modified xsi:type="dcterms:W3CDTF">2017-05-09T13:15:14Z</dcterms:modified>
</cp:coreProperties>
</file>