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30"/>
  </p:notesMasterIdLst>
  <p:sldIdLst>
    <p:sldId id="257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83" r:id="rId14"/>
    <p:sldId id="285" r:id="rId15"/>
    <p:sldId id="286" r:id="rId16"/>
    <p:sldId id="289" r:id="rId17"/>
    <p:sldId id="287" r:id="rId18"/>
    <p:sldId id="288" r:id="rId19"/>
    <p:sldId id="297" r:id="rId20"/>
    <p:sldId id="299" r:id="rId21"/>
    <p:sldId id="292" r:id="rId22"/>
    <p:sldId id="290" r:id="rId23"/>
    <p:sldId id="293" r:id="rId24"/>
    <p:sldId id="291" r:id="rId25"/>
    <p:sldId id="295" r:id="rId26"/>
    <p:sldId id="296" r:id="rId27"/>
    <p:sldId id="294" r:id="rId28"/>
    <p:sldId id="298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E957F-49FC-4D65-AD6E-638BAD0B00AB}" type="datetimeFigureOut">
              <a:rPr lang="es-ES" smtClean="0"/>
              <a:pPr/>
              <a:t>24/04/2017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C0FE6-7054-4CF0-9DD9-EEE33D9BB5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0FE6-7054-4CF0-9DD9-EEE33D9BB57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4386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4386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90805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7650" y="2249488"/>
            <a:ext cx="90963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56308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56308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4CF2E0-CCC4-4E1E-9902-C3C36AB3FDA4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ustomShape 1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27" name="CustomShape 2"/>
          <p:cNvSpPr>
            <a:spLocks noChangeArrowheads="1"/>
          </p:cNvSpPr>
          <p:nvPr/>
        </p:nvSpPr>
        <p:spPr bwMode="auto">
          <a:xfrm>
            <a:off x="0" y="0"/>
            <a:ext cx="9144000" cy="309563"/>
          </a:xfrm>
          <a:prstGeom prst="rect">
            <a:avLst/>
          </a:prstGeom>
          <a:solidFill>
            <a:srgbClr val="FFDA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28" name="CustomShape 3"/>
          <p:cNvSpPr>
            <a:spLocks noChangeArrowheads="1"/>
          </p:cNvSpPr>
          <p:nvPr/>
        </p:nvSpPr>
        <p:spPr bwMode="auto">
          <a:xfrm>
            <a:off x="0" y="307975"/>
            <a:ext cx="9144000" cy="90488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29" name="CustomShape 4"/>
          <p:cNvSpPr>
            <a:spLocks noChangeArrowheads="1"/>
          </p:cNvSpPr>
          <p:nvPr/>
        </p:nvSpPr>
        <p:spPr bwMode="auto">
          <a:xfrm flipV="1">
            <a:off x="5410200" y="358775"/>
            <a:ext cx="3733800" cy="90488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30" name="CustomShape 5"/>
          <p:cNvSpPr>
            <a:spLocks noChangeArrowheads="1"/>
          </p:cNvSpPr>
          <p:nvPr/>
        </p:nvSpPr>
        <p:spPr bwMode="auto">
          <a:xfrm flipV="1">
            <a:off x="5410200" y="438150"/>
            <a:ext cx="3733800" cy="179388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31" name="CustomShape 6"/>
          <p:cNvSpPr>
            <a:spLocks noChangeArrowheads="1"/>
          </p:cNvSpPr>
          <p:nvPr/>
        </p:nvSpPr>
        <p:spPr bwMode="auto">
          <a:xfrm>
            <a:off x="5407025" y="496888"/>
            <a:ext cx="3062288" cy="269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32" name="CustomShape 7"/>
          <p:cNvSpPr>
            <a:spLocks noChangeArrowheads="1"/>
          </p:cNvSpPr>
          <p:nvPr/>
        </p:nvSpPr>
        <p:spPr bwMode="auto">
          <a:xfrm>
            <a:off x="7373938" y="588963"/>
            <a:ext cx="1598612" cy="365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33" name="CustomShape 8"/>
          <p:cNvSpPr>
            <a:spLocks noChangeArrowheads="1"/>
          </p:cNvSpPr>
          <p:nvPr/>
        </p:nvSpPr>
        <p:spPr bwMode="auto">
          <a:xfrm>
            <a:off x="9085263" y="0"/>
            <a:ext cx="57150" cy="619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34" name="CustomShape 9"/>
          <p:cNvSpPr>
            <a:spLocks noChangeArrowheads="1"/>
          </p:cNvSpPr>
          <p:nvPr/>
        </p:nvSpPr>
        <p:spPr bwMode="auto">
          <a:xfrm>
            <a:off x="9045575" y="0"/>
            <a:ext cx="25400" cy="619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35" name="CustomShape 10"/>
          <p:cNvSpPr>
            <a:spLocks noChangeArrowheads="1"/>
          </p:cNvSpPr>
          <p:nvPr/>
        </p:nvSpPr>
        <p:spPr bwMode="auto">
          <a:xfrm>
            <a:off x="9024938" y="0"/>
            <a:ext cx="7937" cy="619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36" name="CustomShape 11"/>
          <p:cNvSpPr>
            <a:spLocks noChangeArrowheads="1"/>
          </p:cNvSpPr>
          <p:nvPr/>
        </p:nvSpPr>
        <p:spPr bwMode="auto">
          <a:xfrm>
            <a:off x="8975725" y="0"/>
            <a:ext cx="26988" cy="619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37" name="CustomShape 12"/>
          <p:cNvSpPr>
            <a:spLocks noChangeArrowheads="1"/>
          </p:cNvSpPr>
          <p:nvPr/>
        </p:nvSpPr>
        <p:spPr bwMode="auto">
          <a:xfrm>
            <a:off x="8915400" y="0"/>
            <a:ext cx="53975" cy="585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38" name="CustomShape 13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39" name="CustomShape 14"/>
          <p:cNvSpPr>
            <a:spLocks noChangeArrowheads="1"/>
          </p:cNvSpPr>
          <p:nvPr/>
        </p:nvSpPr>
        <p:spPr bwMode="auto">
          <a:xfrm flipV="1">
            <a:off x="5410200" y="3808413"/>
            <a:ext cx="3733800" cy="90487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40" name="CustomShape 15"/>
          <p:cNvSpPr>
            <a:spLocks noChangeArrowheads="1"/>
          </p:cNvSpPr>
          <p:nvPr/>
        </p:nvSpPr>
        <p:spPr bwMode="auto">
          <a:xfrm flipV="1">
            <a:off x="5410200" y="3895725"/>
            <a:ext cx="3733800" cy="190500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41" name="CustomShape 16"/>
          <p:cNvSpPr>
            <a:spLocks noChangeArrowheads="1"/>
          </p:cNvSpPr>
          <p:nvPr/>
        </p:nvSpPr>
        <p:spPr bwMode="auto">
          <a:xfrm flipV="1">
            <a:off x="5410200" y="4113213"/>
            <a:ext cx="3733800" cy="7937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42" name="CustomShape 17"/>
          <p:cNvSpPr>
            <a:spLocks noChangeArrowheads="1"/>
          </p:cNvSpPr>
          <p:nvPr/>
        </p:nvSpPr>
        <p:spPr bwMode="auto">
          <a:xfrm flipV="1">
            <a:off x="5410200" y="4162425"/>
            <a:ext cx="1965325" cy="19050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43" name="CustomShape 18"/>
          <p:cNvSpPr>
            <a:spLocks noChangeArrowheads="1"/>
          </p:cNvSpPr>
          <p:nvPr/>
        </p:nvSpPr>
        <p:spPr bwMode="auto">
          <a:xfrm flipV="1">
            <a:off x="5410200" y="4197350"/>
            <a:ext cx="1965325" cy="9525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44" name="CustomShape 19"/>
          <p:cNvSpPr>
            <a:spLocks noChangeArrowheads="1"/>
          </p:cNvSpPr>
          <p:nvPr/>
        </p:nvSpPr>
        <p:spPr bwMode="auto">
          <a:xfrm>
            <a:off x="5410200" y="3962400"/>
            <a:ext cx="3062288" cy="269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45" name="CustomShape 20"/>
          <p:cNvSpPr>
            <a:spLocks noChangeArrowheads="1"/>
          </p:cNvSpPr>
          <p:nvPr/>
        </p:nvSpPr>
        <p:spPr bwMode="auto">
          <a:xfrm>
            <a:off x="7375525" y="4060825"/>
            <a:ext cx="1600200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46" name="CustomShape 21"/>
          <p:cNvSpPr>
            <a:spLocks noChangeArrowheads="1"/>
          </p:cNvSpPr>
          <p:nvPr/>
        </p:nvSpPr>
        <p:spPr bwMode="auto">
          <a:xfrm>
            <a:off x="0" y="3649663"/>
            <a:ext cx="9144000" cy="242887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47" name="CustomShape 22"/>
          <p:cNvSpPr>
            <a:spLocks noChangeArrowheads="1"/>
          </p:cNvSpPr>
          <p:nvPr/>
        </p:nvSpPr>
        <p:spPr bwMode="auto">
          <a:xfrm>
            <a:off x="0" y="3675063"/>
            <a:ext cx="9144000" cy="141287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48" name="CustomShape 23"/>
          <p:cNvSpPr>
            <a:spLocks noChangeArrowheads="1"/>
          </p:cNvSpPr>
          <p:nvPr/>
        </p:nvSpPr>
        <p:spPr bwMode="auto">
          <a:xfrm flipV="1">
            <a:off x="6413500" y="3641725"/>
            <a:ext cx="2730500" cy="247650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49" name="CustomShape 24"/>
          <p:cNvSpPr>
            <a:spLocks noChangeArrowheads="1"/>
          </p:cNvSpPr>
          <p:nvPr/>
        </p:nvSpPr>
        <p:spPr bwMode="auto">
          <a:xfrm>
            <a:off x="0" y="0"/>
            <a:ext cx="9144000" cy="3702050"/>
          </a:xfrm>
          <a:prstGeom prst="rect">
            <a:avLst/>
          </a:prstGeom>
          <a:solidFill>
            <a:srgbClr val="FFDA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1050" name="PlaceHolder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Feu clic per editar el format del text del títol</a:t>
            </a:r>
          </a:p>
        </p:txBody>
      </p:sp>
      <p:sp>
        <p:nvSpPr>
          <p:cNvPr id="1051" name="PlaceHolder 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4963"/>
            <a:ext cx="82296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Feu clic per editar el format del text de l'esquema</a:t>
            </a:r>
          </a:p>
          <a:p>
            <a:pPr lvl="1"/>
            <a:r>
              <a:rPr lang="es-ES" altLang="zh-CN" smtClean="0"/>
              <a:t>Segon nivell d'esquema</a:t>
            </a:r>
          </a:p>
          <a:p>
            <a:pPr lvl="2"/>
            <a:r>
              <a:rPr lang="es-ES" altLang="zh-CN" smtClean="0"/>
              <a:t>Tercer nivell d'esquema</a:t>
            </a:r>
          </a:p>
          <a:p>
            <a:pPr lvl="3"/>
            <a:r>
              <a:rPr lang="es-ES" altLang="zh-CN" smtClean="0"/>
              <a:t>Quart nivell d'esquema</a:t>
            </a:r>
          </a:p>
          <a:p>
            <a:pPr lvl="4"/>
            <a:r>
              <a:rPr lang="es-ES" altLang="zh-CN" smtClean="0"/>
              <a:t>Cinquè nivell d'esquema</a:t>
            </a:r>
          </a:p>
          <a:p>
            <a:pPr lvl="0"/>
            <a:r>
              <a:rPr lang="es-ES" altLang="zh-CN" smtClean="0"/>
              <a:t>Sisè nivell d'esquema</a:t>
            </a:r>
          </a:p>
          <a:p>
            <a:pPr lvl="0"/>
            <a:r>
              <a:rPr lang="es-ES" altLang="zh-CN" smtClean="0"/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2pPr>
      <a:lvl3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4pPr>
      <a:lvl5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5pPr>
      <a:lvl6pPr marL="8001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6pPr>
      <a:lvl7pPr marL="12573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7pPr>
      <a:lvl8pPr marL="17145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8pPr>
      <a:lvl9pPr marL="21717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stomShape 1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2051" name="CustomShape 2"/>
          <p:cNvSpPr>
            <a:spLocks noChangeArrowheads="1"/>
          </p:cNvSpPr>
          <p:nvPr/>
        </p:nvSpPr>
        <p:spPr bwMode="auto">
          <a:xfrm>
            <a:off x="0" y="0"/>
            <a:ext cx="9144000" cy="309563"/>
          </a:xfrm>
          <a:prstGeom prst="rect">
            <a:avLst/>
          </a:prstGeom>
          <a:solidFill>
            <a:srgbClr val="FFDA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2052" name="CustomShape 3"/>
          <p:cNvSpPr>
            <a:spLocks noChangeArrowheads="1"/>
          </p:cNvSpPr>
          <p:nvPr/>
        </p:nvSpPr>
        <p:spPr bwMode="auto">
          <a:xfrm>
            <a:off x="0" y="307975"/>
            <a:ext cx="9144000" cy="90488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2053" name="CustomShape 4"/>
          <p:cNvSpPr>
            <a:spLocks noChangeArrowheads="1"/>
          </p:cNvSpPr>
          <p:nvPr/>
        </p:nvSpPr>
        <p:spPr bwMode="auto">
          <a:xfrm flipV="1">
            <a:off x="5410200" y="358775"/>
            <a:ext cx="3733800" cy="90488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2054" name="CustomShape 5"/>
          <p:cNvSpPr>
            <a:spLocks noChangeArrowheads="1"/>
          </p:cNvSpPr>
          <p:nvPr/>
        </p:nvSpPr>
        <p:spPr bwMode="auto">
          <a:xfrm flipV="1">
            <a:off x="5410200" y="438150"/>
            <a:ext cx="3733800" cy="179388"/>
          </a:xfrm>
          <a:prstGeom prst="rect">
            <a:avLst/>
          </a:prstGeom>
          <a:solidFill>
            <a:srgbClr val="F182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2055" name="CustomShape 6"/>
          <p:cNvSpPr>
            <a:spLocks noChangeArrowheads="1"/>
          </p:cNvSpPr>
          <p:nvPr/>
        </p:nvSpPr>
        <p:spPr bwMode="auto">
          <a:xfrm>
            <a:off x="5407025" y="496888"/>
            <a:ext cx="3062288" cy="269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2056" name="CustomShape 7"/>
          <p:cNvSpPr>
            <a:spLocks noChangeArrowheads="1"/>
          </p:cNvSpPr>
          <p:nvPr/>
        </p:nvSpPr>
        <p:spPr bwMode="auto">
          <a:xfrm>
            <a:off x="7373938" y="588963"/>
            <a:ext cx="1598612" cy="365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2057" name="CustomShape 8"/>
          <p:cNvSpPr>
            <a:spLocks noChangeArrowheads="1"/>
          </p:cNvSpPr>
          <p:nvPr/>
        </p:nvSpPr>
        <p:spPr bwMode="auto">
          <a:xfrm>
            <a:off x="9085263" y="0"/>
            <a:ext cx="57150" cy="619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2058" name="CustomShape 9"/>
          <p:cNvSpPr>
            <a:spLocks noChangeArrowheads="1"/>
          </p:cNvSpPr>
          <p:nvPr/>
        </p:nvSpPr>
        <p:spPr bwMode="auto">
          <a:xfrm>
            <a:off x="9045575" y="0"/>
            <a:ext cx="25400" cy="619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2059" name="CustomShape 10"/>
          <p:cNvSpPr>
            <a:spLocks noChangeArrowheads="1"/>
          </p:cNvSpPr>
          <p:nvPr/>
        </p:nvSpPr>
        <p:spPr bwMode="auto">
          <a:xfrm>
            <a:off x="9024938" y="0"/>
            <a:ext cx="7937" cy="619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2060" name="CustomShape 11"/>
          <p:cNvSpPr>
            <a:spLocks noChangeArrowheads="1"/>
          </p:cNvSpPr>
          <p:nvPr/>
        </p:nvSpPr>
        <p:spPr bwMode="auto">
          <a:xfrm>
            <a:off x="8975725" y="0"/>
            <a:ext cx="26988" cy="619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2061" name="CustomShape 12"/>
          <p:cNvSpPr>
            <a:spLocks noChangeArrowheads="1"/>
          </p:cNvSpPr>
          <p:nvPr/>
        </p:nvSpPr>
        <p:spPr bwMode="auto">
          <a:xfrm>
            <a:off x="8915400" y="0"/>
            <a:ext cx="53975" cy="585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2062" name="CustomShape 13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endParaRPr lang="es-ES" altLang="en-US" smtClean="0"/>
          </a:p>
        </p:txBody>
      </p:sp>
      <p:sp>
        <p:nvSpPr>
          <p:cNvPr id="2063" name="PlaceHolder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Feu clic per editar el format del text del títol</a:t>
            </a:r>
          </a:p>
        </p:txBody>
      </p:sp>
      <p:sp>
        <p:nvSpPr>
          <p:cNvPr id="2064" name="PlaceHolder 1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2249488"/>
            <a:ext cx="19700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Feu clic per editar el format del text de l'esquema</a:t>
            </a:r>
          </a:p>
          <a:p>
            <a:pPr lvl="1"/>
            <a:r>
              <a:rPr lang="es-ES" altLang="zh-CN" smtClean="0"/>
              <a:t>Segon nivell d'esquema</a:t>
            </a:r>
          </a:p>
          <a:p>
            <a:pPr lvl="2"/>
            <a:r>
              <a:rPr lang="es-ES" altLang="zh-CN" smtClean="0"/>
              <a:t>Tercer nivell d'esquema</a:t>
            </a:r>
          </a:p>
          <a:p>
            <a:pPr lvl="3"/>
            <a:r>
              <a:rPr lang="es-ES" altLang="zh-CN" smtClean="0"/>
              <a:t>Quart nivell d'esquema</a:t>
            </a:r>
          </a:p>
          <a:p>
            <a:pPr lvl="4"/>
            <a:r>
              <a:rPr lang="es-ES" altLang="zh-CN" smtClean="0"/>
              <a:t>Cinquè nivell d'esquema</a:t>
            </a:r>
          </a:p>
          <a:p>
            <a:pPr lvl="0"/>
            <a:r>
              <a:rPr lang="es-ES" altLang="zh-CN" smtClean="0"/>
              <a:t>Sisè nivell d'esquema</a:t>
            </a:r>
          </a:p>
          <a:p>
            <a:pPr lvl="0"/>
            <a:r>
              <a:rPr lang="es-ES" altLang="zh-CN" smtClean="0"/>
              <a:t>Setè nivell d'esquema</a:t>
            </a:r>
          </a:p>
        </p:txBody>
      </p:sp>
      <p:sp>
        <p:nvSpPr>
          <p:cNvPr id="2065" name="PlaceHolder 1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27300" y="2249488"/>
            <a:ext cx="1968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Feu clic per editar el format del text de l'esquema</a:t>
            </a:r>
          </a:p>
          <a:p>
            <a:pPr lvl="1"/>
            <a:r>
              <a:rPr lang="es-ES" altLang="zh-CN" smtClean="0"/>
              <a:t>Segon nivell d'esquema</a:t>
            </a:r>
          </a:p>
          <a:p>
            <a:pPr lvl="2"/>
            <a:r>
              <a:rPr lang="es-ES" altLang="zh-CN" smtClean="0"/>
              <a:t>Tercer nivell d'esquema</a:t>
            </a:r>
          </a:p>
          <a:p>
            <a:pPr lvl="3"/>
            <a:r>
              <a:rPr lang="es-ES" altLang="zh-CN" smtClean="0"/>
              <a:t>Quart nivell d'esquema</a:t>
            </a:r>
          </a:p>
          <a:p>
            <a:pPr lvl="4"/>
            <a:r>
              <a:rPr lang="es-ES" altLang="zh-CN" smtClean="0"/>
              <a:t>Cinquè nivell d'esquema</a:t>
            </a:r>
          </a:p>
          <a:p>
            <a:pPr lvl="0"/>
            <a:r>
              <a:rPr lang="es-ES" altLang="zh-CN" smtClean="0"/>
              <a:t>Sisè nivell d'esquema</a:t>
            </a:r>
          </a:p>
          <a:p>
            <a:pPr lvl="0"/>
            <a:r>
              <a:rPr lang="es-ES" altLang="zh-CN" smtClean="0"/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2pPr>
      <a:lvl3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4pPr>
      <a:lvl5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5pPr>
      <a:lvl6pPr marL="8001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6pPr>
      <a:lvl7pPr marL="12573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7pPr>
      <a:lvl8pPr marL="17145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8pPr>
      <a:lvl9pPr marL="21717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4/24/2017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‹Nº›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istoriaeso.wordpress.com/2014/12/04/conceptes-basics-de-poblacio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istoriaeso.wordpress.com/2014/12/04/conceptes-basics-de-poblaci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f1J7xnvzAjA" TargetMode="Externa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CorporacinHorizontes/sostenibilidad-ambiental" TargetMode="External"/><Relationship Id="rId2" Type="http://schemas.openxmlformats.org/officeDocument/2006/relationships/hyperlink" Target="https://es.slideshare.net/scoll/3-problemes-mediambientals" TargetMode="Externa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epsasocial1/tema1-256619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cienciessocialspacfgm/portada" TargetMode="Externa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243918" cy="1970091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bg1">
                    <a:lumMod val="95000"/>
                  </a:schemeClr>
                </a:solidFill>
              </a:rPr>
              <a:t>PREPARACIÓ PROVES D’ACCÉS A GRAU MITJÀ 2017</a:t>
            </a:r>
            <a:endParaRPr lang="es-E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4214818"/>
            <a:ext cx="7472370" cy="1895476"/>
          </a:xfrm>
        </p:spPr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chemeClr val="tx1"/>
                </a:solidFill>
                <a:latin typeface="+mj-lt"/>
              </a:rPr>
              <a:t>Competència</a:t>
            </a:r>
            <a:r>
              <a:rPr lang="es-ES" sz="3600" b="1" dirty="0" smtClean="0">
                <a:solidFill>
                  <a:schemeClr val="tx1"/>
                </a:solidFill>
                <a:latin typeface="+mj-lt"/>
              </a:rPr>
              <a:t> social i </a:t>
            </a:r>
            <a:r>
              <a:rPr lang="es-ES" sz="3600" b="1" dirty="0" err="1" smtClean="0">
                <a:solidFill>
                  <a:schemeClr val="tx1"/>
                </a:solidFill>
                <a:latin typeface="+mj-lt"/>
              </a:rPr>
              <a:t>ciutadana</a:t>
            </a:r>
            <a:endParaRPr lang="es-ES" sz="3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3 Imagen" descr="Resultat d'imatges de INSTITUT B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6878" t="8690" r="8642" b="13319"/>
          <a:stretch/>
        </p:blipFill>
        <p:spPr bwMode="auto">
          <a:xfrm>
            <a:off x="7215174" y="5500702"/>
            <a:ext cx="1928826" cy="1357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645" t="22168" r="22822" b="32422"/>
          <a:stretch>
            <a:fillRect/>
          </a:stretch>
        </p:blipFill>
        <p:spPr bwMode="auto">
          <a:xfrm>
            <a:off x="357158" y="1214422"/>
            <a:ext cx="853799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500034" y="4286256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571472" y="4786322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429124" y="4286256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429124" y="4786322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9848"/>
          </a:xfrm>
        </p:spPr>
        <p:txBody>
          <a:bodyPr/>
          <a:lstStyle/>
          <a:p>
            <a:r>
              <a:rPr lang="es-ES" b="1" u="sng" dirty="0" smtClean="0"/>
              <a:t>Preguntes sobre </a:t>
            </a:r>
            <a:r>
              <a:rPr lang="es-ES" b="1" u="sng" dirty="0" err="1" smtClean="0"/>
              <a:t>població</a:t>
            </a:r>
            <a:endParaRPr lang="es-ES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165" t="41211" r="21998" b="22168"/>
          <a:stretch>
            <a:fillRect/>
          </a:stretch>
        </p:blipFill>
        <p:spPr bwMode="auto">
          <a:xfrm>
            <a:off x="214282" y="1357298"/>
            <a:ext cx="85925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4357686" y="5786454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3"/>
              </a:rPr>
              <a:t>CONCEPTES BÀSICS SOBRE POBLACIÓ</a:t>
            </a:r>
            <a:endParaRPr lang="es-ES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1000100" y="4857760"/>
            <a:ext cx="65008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SALDO MIGRATORI = IMMIGRACIÓ - EMIGRACIÓ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85720" y="2571744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57158" y="3929066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85720" y="3071810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85720" y="3500438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646" t="25097" r="21998" b="28027"/>
          <a:stretch>
            <a:fillRect/>
          </a:stretch>
        </p:blipFill>
        <p:spPr bwMode="auto">
          <a:xfrm>
            <a:off x="500034" y="1000107"/>
            <a:ext cx="8358246" cy="405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4357686" y="5786454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3"/>
              </a:rPr>
              <a:t>CONCEPTES BÀSICS SOBRE POBLACIÓ</a:t>
            </a:r>
            <a:endParaRPr lang="es-ES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8143900" y="2285992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8143900" y="2928934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8072462" y="3643314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143900" y="4357694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s-ES" b="1" u="sng" dirty="0" smtClean="0"/>
              <a:t>Preguntes sobre recursos del planeta </a:t>
            </a:r>
            <a:endParaRPr lang="es-ES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646" t="30957" r="21998" b="22168"/>
          <a:stretch>
            <a:fillRect/>
          </a:stretch>
        </p:blipFill>
        <p:spPr bwMode="auto">
          <a:xfrm>
            <a:off x="370553" y="1857364"/>
            <a:ext cx="8773447" cy="425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1500166" y="5500702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143240" y="5357826"/>
            <a:ext cx="564360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3646" t="52930" r="22471" b="24371"/>
          <a:stretch>
            <a:fillRect/>
          </a:stretch>
        </p:blipFill>
        <p:spPr bwMode="auto">
          <a:xfrm>
            <a:off x="571472" y="714356"/>
            <a:ext cx="8143932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642910" y="2143116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928926" y="2214554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5214942" y="2214554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715272" y="2214554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23060" t="49805" r="21760" b="25292"/>
          <a:stretch>
            <a:fillRect/>
          </a:stretch>
        </p:blipFill>
        <p:spPr bwMode="auto">
          <a:xfrm>
            <a:off x="571471" y="3143248"/>
            <a:ext cx="816494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Conector recto"/>
          <p:cNvCxnSpPr/>
          <p:nvPr/>
        </p:nvCxnSpPr>
        <p:spPr>
          <a:xfrm>
            <a:off x="928662" y="2928934"/>
            <a:ext cx="70723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642910" y="4572008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928926" y="4643446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143504" y="4643446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7500958" y="4572008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071570"/>
          </a:xfrm>
        </p:spPr>
        <p:txBody>
          <a:bodyPr>
            <a:noAutofit/>
          </a:bodyPr>
          <a:lstStyle/>
          <a:p>
            <a:r>
              <a:rPr lang="es-ES" sz="3400" b="1" u="sng" dirty="0" smtClean="0"/>
              <a:t>Preguntes sobre </a:t>
            </a:r>
            <a:r>
              <a:rPr lang="es-ES" sz="3400" b="1" u="sng" dirty="0" err="1" smtClean="0"/>
              <a:t>problemes</a:t>
            </a:r>
            <a:r>
              <a:rPr lang="es-ES" sz="3400" b="1" u="sng" dirty="0" smtClean="0"/>
              <a:t> </a:t>
            </a:r>
            <a:r>
              <a:rPr lang="es-ES" sz="3400" b="1" u="sng" dirty="0" err="1" smtClean="0"/>
              <a:t>mediambientals</a:t>
            </a:r>
            <a:endParaRPr lang="es-ES" sz="3400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3646" t="25097" r="21011" b="30957"/>
          <a:stretch>
            <a:fillRect/>
          </a:stretch>
        </p:blipFill>
        <p:spPr bwMode="auto">
          <a:xfrm>
            <a:off x="182824" y="1714488"/>
            <a:ext cx="8961176" cy="400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1071538" y="5143512"/>
            <a:ext cx="657229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3060" t="38281" r="21998" b="17773"/>
          <a:stretch>
            <a:fillRect/>
          </a:stretch>
        </p:blipFill>
        <p:spPr bwMode="auto">
          <a:xfrm>
            <a:off x="428596" y="1214422"/>
            <a:ext cx="826050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 rot="5400000">
            <a:off x="6965173" y="3321843"/>
            <a:ext cx="214314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9848"/>
          </a:xfrm>
        </p:spPr>
        <p:txBody>
          <a:bodyPr/>
          <a:lstStyle/>
          <a:p>
            <a:r>
              <a:rPr lang="es-ES" b="1" u="sng" dirty="0" smtClean="0"/>
              <a:t>HISTÒRIA: EIX CRONOLÒGIC</a:t>
            </a:r>
            <a:endParaRPr lang="es-ES" b="1" u="sng" dirty="0"/>
          </a:p>
        </p:txBody>
      </p:sp>
      <p:pic>
        <p:nvPicPr>
          <p:cNvPr id="81922" name="Picture 2" descr="Resultat d'imatges de eix cronològic contemporania i moder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2425" y="1714488"/>
            <a:ext cx="9496425" cy="48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78579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s-ES" b="1" u="sng" dirty="0" smtClean="0"/>
              <a:t>Preguntes sobre </a:t>
            </a:r>
            <a:r>
              <a:rPr lang="es-ES" b="1" u="sng" dirty="0" err="1" smtClean="0"/>
              <a:t>ordre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d’esdeveniments</a:t>
            </a:r>
            <a:endParaRPr lang="es-ES" b="1" u="sng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 l="24231" t="24903" r="22236" b="41406"/>
          <a:stretch>
            <a:fillRect/>
          </a:stretch>
        </p:blipFill>
        <p:spPr bwMode="auto">
          <a:xfrm>
            <a:off x="500033" y="2571743"/>
            <a:ext cx="8277491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500034" y="3643314"/>
            <a:ext cx="428628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43998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 err="1" smtClean="0"/>
              <a:t>Història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contemporània</a:t>
            </a:r>
            <a:r>
              <a:rPr lang="es-ES" b="1" u="sng" dirty="0" smtClean="0"/>
              <a:t>: </a:t>
            </a:r>
            <a:r>
              <a:rPr lang="es-ES" b="1" u="sng" dirty="0" err="1" smtClean="0"/>
              <a:t>diferències</a:t>
            </a:r>
            <a:r>
              <a:rPr lang="es-ES" b="1" u="sng" dirty="0" smtClean="0"/>
              <a:t> entre </a:t>
            </a:r>
            <a:r>
              <a:rPr lang="es-ES" b="1" u="sng" dirty="0" err="1" smtClean="0"/>
              <a:t>Antic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Règim</a:t>
            </a:r>
            <a:r>
              <a:rPr lang="es-ES" b="1" u="sng" dirty="0" smtClean="0"/>
              <a:t> i </a:t>
            </a:r>
            <a:r>
              <a:rPr lang="es-ES" b="1" u="sng" dirty="0" err="1" smtClean="0"/>
              <a:t>Liberalisme</a:t>
            </a:r>
            <a:endParaRPr lang="es-ES" b="1" u="sng" dirty="0"/>
          </a:p>
        </p:txBody>
      </p:sp>
      <p:pic>
        <p:nvPicPr>
          <p:cNvPr id="12290" name="Picture 2" descr="Resultat d'imatges de diferencies liberalisme i antic reg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7072362" cy="5309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85720" y="857232"/>
            <a:ext cx="8858280" cy="1066800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1. El </a:t>
            </a:r>
            <a:r>
              <a:rPr lang="es-ES" sz="3200" b="1" dirty="0" err="1" smtClean="0"/>
              <a:t>paisatge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com</a:t>
            </a:r>
            <a:r>
              <a:rPr lang="es-ES" sz="3200" b="1" dirty="0" smtClean="0"/>
              <a:t> a </a:t>
            </a:r>
            <a:r>
              <a:rPr lang="es-ES" sz="3200" b="1" dirty="0" err="1" smtClean="0"/>
              <a:t>resultat</a:t>
            </a:r>
            <a:r>
              <a:rPr lang="es-ES" sz="3200" b="1" dirty="0" smtClean="0"/>
              <a:t> de la </a:t>
            </a:r>
            <a:r>
              <a:rPr lang="es-ES" sz="3200" b="1" dirty="0" err="1" smtClean="0"/>
              <a:t>interacció</a:t>
            </a:r>
            <a:r>
              <a:rPr lang="es-ES" sz="3200" b="1" dirty="0" smtClean="0"/>
              <a:t> entre la </a:t>
            </a:r>
            <a:r>
              <a:rPr lang="es-ES" sz="3200" b="1" dirty="0" err="1" smtClean="0"/>
              <a:t>humanitat</a:t>
            </a:r>
            <a:r>
              <a:rPr lang="es-ES" sz="3200" b="1" dirty="0" smtClean="0"/>
              <a:t> i el </a:t>
            </a:r>
            <a:r>
              <a:rPr lang="es-ES" sz="3200" b="1" dirty="0" err="1" smtClean="0"/>
              <a:t>medi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5" name="4 Rectángulo"/>
          <p:cNvSpPr/>
          <p:nvPr/>
        </p:nvSpPr>
        <p:spPr>
          <a:xfrm>
            <a:off x="428596" y="171448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3"/>
              </a:buClr>
              <a:buFont typeface="+mj-lt"/>
              <a:buAutoNum type="alphaLcParenR" startAt="2"/>
            </a:pPr>
            <a:r>
              <a:rPr lang="es-ES" dirty="0" smtClean="0"/>
              <a:t>Identifica</a:t>
            </a:r>
            <a:r>
              <a:rPr lang="es-ES" b="1" dirty="0" smtClean="0"/>
              <a:t> </a:t>
            </a:r>
            <a:r>
              <a:rPr lang="es-ES" dirty="0" err="1" smtClean="0"/>
              <a:t>diferents</a:t>
            </a:r>
            <a:r>
              <a:rPr lang="es-ES" dirty="0" smtClean="0"/>
              <a:t> </a:t>
            </a:r>
            <a:r>
              <a:rPr lang="es-ES" dirty="0" err="1" smtClean="0"/>
              <a:t>tipus</a:t>
            </a:r>
            <a:r>
              <a:rPr lang="es-ES" dirty="0" smtClean="0"/>
              <a:t> de </a:t>
            </a:r>
            <a:r>
              <a:rPr lang="es-ES" b="1" dirty="0" smtClean="0"/>
              <a:t>recursos </a:t>
            </a:r>
            <a:r>
              <a:rPr lang="es-ES" b="1" dirty="0" err="1" smtClean="0"/>
              <a:t>naturals</a:t>
            </a:r>
            <a:r>
              <a:rPr lang="es-ES" b="1" dirty="0" smtClean="0"/>
              <a:t> renovables i no renovables </a:t>
            </a:r>
            <a:r>
              <a:rPr lang="es-ES" dirty="0" smtClean="0"/>
              <a:t>i </a:t>
            </a:r>
            <a:r>
              <a:rPr lang="es-ES" dirty="0" err="1" smtClean="0"/>
              <a:t>els</a:t>
            </a:r>
            <a:r>
              <a:rPr lang="es-ES" dirty="0" smtClean="0"/>
              <a:t> relaciona </a:t>
            </a:r>
            <a:r>
              <a:rPr lang="es-ES" dirty="0" err="1" smtClean="0"/>
              <a:t>amb</a:t>
            </a:r>
            <a:r>
              <a:rPr lang="es-ES" dirty="0" smtClean="0"/>
              <a:t> casos </a:t>
            </a:r>
            <a:r>
              <a:rPr lang="es-ES" dirty="0" err="1" smtClean="0"/>
              <a:t>d'impacte</a:t>
            </a:r>
            <a:r>
              <a:rPr lang="es-ES" dirty="0" smtClean="0"/>
              <a:t> </a:t>
            </a:r>
            <a:r>
              <a:rPr lang="es-ES" dirty="0" err="1" smtClean="0"/>
              <a:t>mediambiental</a:t>
            </a:r>
            <a:r>
              <a:rPr lang="es-ES" dirty="0" smtClean="0"/>
              <a:t> </a:t>
            </a:r>
            <a:r>
              <a:rPr lang="es-ES" dirty="0" err="1" smtClean="0"/>
              <a:t>derivats</a:t>
            </a:r>
            <a:r>
              <a:rPr lang="es-ES" dirty="0" smtClean="0"/>
              <a:t> de la </a:t>
            </a:r>
            <a:r>
              <a:rPr lang="es-ES" dirty="0" err="1" smtClean="0"/>
              <a:t>seva</a:t>
            </a:r>
            <a:r>
              <a:rPr lang="es-ES" dirty="0" smtClean="0"/>
              <a:t> </a:t>
            </a:r>
            <a:r>
              <a:rPr lang="es-ES" dirty="0" err="1" smtClean="0"/>
              <a:t>explotació</a:t>
            </a:r>
            <a:r>
              <a:rPr lang="es-ES" dirty="0" smtClean="0"/>
              <a:t>. Identifica </a:t>
            </a:r>
            <a:r>
              <a:rPr lang="es-ES" dirty="0" err="1" smtClean="0"/>
              <a:t>actuacions</a:t>
            </a:r>
            <a:r>
              <a:rPr lang="es-ES" dirty="0" smtClean="0"/>
              <a:t> i </a:t>
            </a:r>
            <a:r>
              <a:rPr lang="es-ES" dirty="0" err="1" smtClean="0"/>
              <a:t>accions</a:t>
            </a:r>
            <a:r>
              <a:rPr lang="es-ES" dirty="0" smtClean="0"/>
              <a:t> humanes </a:t>
            </a:r>
            <a:r>
              <a:rPr lang="es-ES" dirty="0" err="1" smtClean="0"/>
              <a:t>afavoreixin</a:t>
            </a:r>
            <a:r>
              <a:rPr lang="es-ES" dirty="0" smtClean="0"/>
              <a:t> un </a:t>
            </a:r>
            <a:r>
              <a:rPr lang="es-ES" dirty="0" err="1" smtClean="0"/>
              <a:t>desenvolupament</a:t>
            </a:r>
            <a:r>
              <a:rPr lang="es-ES" dirty="0" smtClean="0"/>
              <a:t> sostenible a </a:t>
            </a:r>
            <a:r>
              <a:rPr lang="es-ES" dirty="0" err="1" smtClean="0"/>
              <a:t>nivell</a:t>
            </a:r>
            <a:r>
              <a:rPr lang="es-ES" dirty="0" smtClean="0"/>
              <a:t> local i mundial.</a:t>
            </a:r>
            <a:r>
              <a:rPr lang="es-ES" b="1" dirty="0" smtClean="0"/>
              <a:t>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500694" y="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 smtClean="0">
                <a:solidFill>
                  <a:schemeClr val="bg1"/>
                </a:solidFill>
                <a:latin typeface="+mj-lt"/>
              </a:rPr>
              <a:t>Competència social i ciutadana</a:t>
            </a:r>
            <a:endParaRPr lang="ca-ES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370" name="AutoShape 2" descr="Resultat d'imatges de recursos naturals renovables i no renovab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8372" name="Picture 4" descr="Resultat d'imatges de recursos naturals renovables i no renovables"/>
          <p:cNvPicPr>
            <a:picLocks noChangeAspect="1" noChangeArrowheads="1"/>
          </p:cNvPicPr>
          <p:nvPr/>
        </p:nvPicPr>
        <p:blipFill>
          <a:blip r:embed="rId2"/>
          <a:srcRect l="841" t="5541" r="2521" b="5809"/>
          <a:stretch>
            <a:fillRect/>
          </a:stretch>
        </p:blipFill>
        <p:spPr bwMode="auto">
          <a:xfrm>
            <a:off x="229164" y="3000372"/>
            <a:ext cx="8700554" cy="363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9144000" cy="1069848"/>
          </a:xfrm>
        </p:spPr>
        <p:txBody>
          <a:bodyPr>
            <a:normAutofit/>
          </a:bodyPr>
          <a:lstStyle/>
          <a:p>
            <a:r>
              <a:rPr lang="ca-ES" sz="3200" b="1" u="sng" dirty="0" smtClean="0"/>
              <a:t>Preguntes sobre Antic Règim i Liberalisme</a:t>
            </a:r>
            <a:endParaRPr lang="ca-ES" sz="3200" b="1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3646" t="20703" r="21998" b="42676"/>
          <a:stretch>
            <a:fillRect/>
          </a:stretch>
        </p:blipFill>
        <p:spPr bwMode="auto">
          <a:xfrm>
            <a:off x="285720" y="1357298"/>
            <a:ext cx="8429684" cy="319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3646" t="36816" r="21998" b="39746"/>
          <a:stretch>
            <a:fillRect/>
          </a:stretch>
        </p:blipFill>
        <p:spPr bwMode="auto">
          <a:xfrm>
            <a:off x="500034" y="4572008"/>
            <a:ext cx="8429684" cy="204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"/>
          <p:cNvCxnSpPr/>
          <p:nvPr/>
        </p:nvCxnSpPr>
        <p:spPr>
          <a:xfrm>
            <a:off x="285720" y="4643446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28596" y="2714620"/>
            <a:ext cx="428628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42910" y="600076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786050" y="607220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429124" y="607220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715140" y="607220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Revolució</a:t>
            </a:r>
            <a:r>
              <a:rPr lang="es-ES" b="1" u="sng" dirty="0" smtClean="0"/>
              <a:t> Francesa</a:t>
            </a:r>
            <a:endParaRPr lang="es-ES" b="1" u="sng" dirty="0"/>
          </a:p>
        </p:txBody>
      </p:sp>
      <p:pic>
        <p:nvPicPr>
          <p:cNvPr id="77828" name="Picture 4" descr="Resultat d'imatges de revolució francesa esqu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25099"/>
            <a:ext cx="7643866" cy="5732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 l="23646" t="26602" r="21998" b="36817"/>
          <a:stretch>
            <a:fillRect/>
          </a:stretch>
        </p:blipFill>
        <p:spPr bwMode="auto">
          <a:xfrm>
            <a:off x="357158" y="1714488"/>
            <a:ext cx="8501090" cy="321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57158" y="642918"/>
            <a:ext cx="8786842" cy="10698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Preguntes sobre </a:t>
            </a:r>
            <a:r>
              <a:rPr kumimoji="0" lang="es-E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Revolució</a:t>
            </a:r>
            <a:r>
              <a:rPr kumimoji="0" lang="es-E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Francesa</a:t>
            </a:r>
            <a:endParaRPr kumimoji="0" lang="es-ES" sz="4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0034" y="3000372"/>
            <a:ext cx="42862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9848"/>
          </a:xfrm>
        </p:spPr>
        <p:txBody>
          <a:bodyPr/>
          <a:lstStyle/>
          <a:p>
            <a:r>
              <a:rPr lang="es-ES" b="1" u="sng" dirty="0" smtClean="0"/>
              <a:t>La </a:t>
            </a:r>
            <a:r>
              <a:rPr lang="es-ES" b="1" u="sng" dirty="0" err="1" smtClean="0"/>
              <a:t>Revolució</a:t>
            </a:r>
            <a:r>
              <a:rPr lang="es-ES" b="1" u="sng" dirty="0" smtClean="0"/>
              <a:t> Industrial</a:t>
            </a:r>
            <a:endParaRPr lang="es-ES" b="1" u="sng" dirty="0"/>
          </a:p>
        </p:txBody>
      </p:sp>
      <p:pic>
        <p:nvPicPr>
          <p:cNvPr id="79874" name="Picture 2" descr="Resultat d'imatges de revolució industrial esquema"/>
          <p:cNvPicPr>
            <a:picLocks noChangeAspect="1" noChangeArrowheads="1"/>
          </p:cNvPicPr>
          <p:nvPr/>
        </p:nvPicPr>
        <p:blipFill>
          <a:blip r:embed="rId2"/>
          <a:srcRect t="4248" r="5385" b="9378"/>
          <a:stretch>
            <a:fillRect/>
          </a:stretch>
        </p:blipFill>
        <p:spPr bwMode="auto">
          <a:xfrm>
            <a:off x="928662" y="1500174"/>
            <a:ext cx="7500990" cy="514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Resultat d'imatges de segona revolució industrial esquema"/>
          <p:cNvPicPr>
            <a:picLocks noChangeAspect="1" noChangeArrowheads="1"/>
          </p:cNvPicPr>
          <p:nvPr/>
        </p:nvPicPr>
        <p:blipFill>
          <a:blip r:embed="rId2"/>
          <a:srcRect t="10960" r="1253" b="10751"/>
          <a:stretch>
            <a:fillRect/>
          </a:stretch>
        </p:blipFill>
        <p:spPr bwMode="auto">
          <a:xfrm>
            <a:off x="74262" y="1000107"/>
            <a:ext cx="8881174" cy="528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s-ES" b="1" u="sng" dirty="0" smtClean="0"/>
              <a:t>Preguntes sobre </a:t>
            </a:r>
            <a:r>
              <a:rPr lang="es-ES" b="1" u="sng" dirty="0" err="1" smtClean="0"/>
              <a:t>Revolució</a:t>
            </a:r>
            <a:r>
              <a:rPr lang="es-ES" b="1" u="sng" dirty="0" smtClean="0"/>
              <a:t> Industrial</a:t>
            </a:r>
            <a:endParaRPr lang="es-ES" b="1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3646" t="28027" r="21998" b="33128"/>
          <a:stretch>
            <a:fillRect/>
          </a:stretch>
        </p:blipFill>
        <p:spPr bwMode="auto">
          <a:xfrm>
            <a:off x="357158" y="2214554"/>
            <a:ext cx="800105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7643834" y="3214686"/>
            <a:ext cx="357190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9848"/>
          </a:xfrm>
        </p:spPr>
        <p:txBody>
          <a:bodyPr/>
          <a:lstStyle/>
          <a:p>
            <a:r>
              <a:rPr lang="es-ES" b="1" u="sng" dirty="0" smtClean="0">
                <a:hlinkClick r:id="rId2"/>
              </a:rPr>
              <a:t>Primera i </a:t>
            </a:r>
            <a:r>
              <a:rPr lang="es-ES" b="1" u="sng" dirty="0" err="1" smtClean="0">
                <a:hlinkClick r:id="rId2"/>
              </a:rPr>
              <a:t>Segona</a:t>
            </a:r>
            <a:r>
              <a:rPr lang="es-ES" b="1" u="sng" dirty="0" smtClean="0">
                <a:hlinkClick r:id="rId2"/>
              </a:rPr>
              <a:t> Guerra Mundial</a:t>
            </a:r>
            <a:endParaRPr lang="es-ES" b="1" u="sng" dirty="0">
              <a:hlinkClick r:id="rId2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 l="23646" t="48535" r="21998" b="25098"/>
          <a:stretch>
            <a:fillRect/>
          </a:stretch>
        </p:blipFill>
        <p:spPr bwMode="auto">
          <a:xfrm>
            <a:off x="357158" y="2428867"/>
            <a:ext cx="8501122" cy="231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500034" y="3714752"/>
            <a:ext cx="35719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929190" y="3714752"/>
            <a:ext cx="35719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069848"/>
          </a:xfrm>
        </p:spPr>
        <p:txBody>
          <a:bodyPr/>
          <a:lstStyle/>
          <a:p>
            <a:r>
              <a:rPr lang="es-ES" b="1" u="sng" dirty="0" smtClean="0"/>
              <a:t>RECURSOS NATURALS</a:t>
            </a:r>
            <a:endParaRPr lang="es-ES" b="1" u="sng" dirty="0"/>
          </a:p>
        </p:txBody>
      </p:sp>
      <p:pic>
        <p:nvPicPr>
          <p:cNvPr id="3" name="Picture 6" descr="Resultat d'imatges de recursos naturals renovables i no renovables"/>
          <p:cNvPicPr>
            <a:picLocks noChangeAspect="1" noChangeArrowheads="1"/>
          </p:cNvPicPr>
          <p:nvPr/>
        </p:nvPicPr>
        <p:blipFill>
          <a:blip r:embed="rId2"/>
          <a:srcRect l="5495" t="18583" r="6593" b="48106"/>
          <a:stretch>
            <a:fillRect/>
          </a:stretch>
        </p:blipFill>
        <p:spPr bwMode="auto">
          <a:xfrm>
            <a:off x="357157" y="1428736"/>
            <a:ext cx="8665373" cy="252408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857620" y="1357298"/>
            <a:ext cx="1643074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+mj-lt"/>
              </a:rPr>
              <a:t>Renovables</a:t>
            </a:r>
            <a:endParaRPr lang="es-ES" sz="2000" dirty="0">
              <a:latin typeface="+mj-lt"/>
            </a:endParaRPr>
          </a:p>
        </p:txBody>
      </p:sp>
      <p:pic>
        <p:nvPicPr>
          <p:cNvPr id="5" name="Picture 6" descr="Resultat d'imatges de recursos naturals renovables i no renovables"/>
          <p:cNvPicPr>
            <a:picLocks noChangeAspect="1" noChangeArrowheads="1"/>
          </p:cNvPicPr>
          <p:nvPr/>
        </p:nvPicPr>
        <p:blipFill>
          <a:blip r:embed="rId2"/>
          <a:srcRect l="5979" t="58889" r="7749" b="8889"/>
          <a:stretch>
            <a:fillRect/>
          </a:stretch>
        </p:blipFill>
        <p:spPr bwMode="auto">
          <a:xfrm>
            <a:off x="357157" y="4286256"/>
            <a:ext cx="8676019" cy="249113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786182" y="4071942"/>
            <a:ext cx="2000264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+mj-lt"/>
              </a:rPr>
              <a:t>No renovables</a:t>
            </a:r>
            <a:endParaRPr lang="es-ES" sz="2000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00694" y="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 smtClean="0">
                <a:solidFill>
                  <a:schemeClr val="bg1"/>
                </a:solidFill>
                <a:latin typeface="+mj-lt"/>
              </a:rPr>
              <a:t>Competència social i ciutadana</a:t>
            </a:r>
            <a:endParaRPr lang="ca-ES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496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s-ES" b="1" u="sng" dirty="0" smtClean="0"/>
              <a:t>ACTUACIONS PER A UN DESENVOLUPAMENT SOSTENIBLE</a:t>
            </a:r>
            <a:endParaRPr lang="es-ES" b="1" u="sng" dirty="0"/>
          </a:p>
        </p:txBody>
      </p:sp>
      <p:sp>
        <p:nvSpPr>
          <p:cNvPr id="3" name="2 Rectángulo"/>
          <p:cNvSpPr/>
          <p:nvPr/>
        </p:nvSpPr>
        <p:spPr>
          <a:xfrm>
            <a:off x="357158" y="1785926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2"/>
              </a:rPr>
              <a:t>https://es.slideshare.net/scoll/3-problemes-mediambientals</a:t>
            </a:r>
            <a:endParaRPr lang="es-ES" dirty="0" smtClean="0"/>
          </a:p>
          <a:p>
            <a:endParaRPr lang="es-ES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66682" y="652442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CASOS D’IMPACTE MEDIAMBIENTAL</a:t>
            </a:r>
            <a:endParaRPr kumimoji="0" lang="es-ES" sz="36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4429133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3"/>
              </a:rPr>
              <a:t>https://es.slideshare.net/CorporacinHorizontes/sostenibilidad-ambiental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58" y="200024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3"/>
              </a:buClr>
              <a:buFont typeface="+mj-lt"/>
              <a:buAutoNum type="alphaLcParenR" startAt="3"/>
            </a:pPr>
            <a:r>
              <a:rPr lang="es-ES" dirty="0" err="1" smtClean="0"/>
              <a:t>Llegeix</a:t>
            </a:r>
            <a:r>
              <a:rPr lang="es-ES" dirty="0" smtClean="0"/>
              <a:t> i interpreta </a:t>
            </a:r>
            <a:r>
              <a:rPr lang="es-ES" dirty="0" err="1" smtClean="0"/>
              <a:t>diferents</a:t>
            </a:r>
            <a:r>
              <a:rPr lang="es-ES" dirty="0" smtClean="0"/>
              <a:t> </a:t>
            </a:r>
            <a:r>
              <a:rPr lang="es-ES" dirty="0" err="1" smtClean="0"/>
              <a:t>tipus</a:t>
            </a:r>
            <a:r>
              <a:rPr lang="es-ES" dirty="0" smtClean="0"/>
              <a:t> de </a:t>
            </a:r>
            <a:r>
              <a:rPr lang="es-ES" b="1" dirty="0" err="1" smtClean="0"/>
              <a:t>projeccions</a:t>
            </a:r>
            <a:r>
              <a:rPr lang="es-ES" dirty="0" smtClean="0"/>
              <a:t> </a:t>
            </a:r>
            <a:r>
              <a:rPr lang="es-ES" b="1" dirty="0" err="1" smtClean="0"/>
              <a:t>cartogràfiques</a:t>
            </a:r>
            <a:r>
              <a:rPr lang="es-ES" dirty="0" smtClean="0"/>
              <a:t> per representar la </a:t>
            </a:r>
            <a:r>
              <a:rPr lang="es-ES" dirty="0" err="1" smtClean="0"/>
              <a:t>terra</a:t>
            </a:r>
            <a:r>
              <a:rPr lang="es-ES" dirty="0" smtClean="0"/>
              <a:t>: </a:t>
            </a:r>
            <a:r>
              <a:rPr lang="es-ES" dirty="0" err="1" smtClean="0"/>
              <a:t>mapes</a:t>
            </a:r>
            <a:r>
              <a:rPr lang="es-ES" dirty="0" smtClean="0"/>
              <a:t>, </a:t>
            </a:r>
            <a:r>
              <a:rPr lang="es-ES" dirty="0" err="1" smtClean="0"/>
              <a:t>plànols</a:t>
            </a:r>
            <a:r>
              <a:rPr lang="es-ES" dirty="0" smtClean="0"/>
              <a:t> i </a:t>
            </a:r>
            <a:r>
              <a:rPr lang="es-ES" dirty="0" err="1" smtClean="0"/>
              <a:t>imatges</a:t>
            </a:r>
            <a:r>
              <a:rPr lang="es-ES" dirty="0" smtClean="0"/>
              <a:t> de </a:t>
            </a:r>
            <a:r>
              <a:rPr lang="es-ES" dirty="0" err="1" smtClean="0"/>
              <a:t>suports</a:t>
            </a:r>
            <a:r>
              <a:rPr lang="es-ES" dirty="0" smtClean="0"/>
              <a:t> </a:t>
            </a:r>
            <a:r>
              <a:rPr lang="es-ES" dirty="0" err="1" smtClean="0"/>
              <a:t>convencionals</a:t>
            </a:r>
            <a:r>
              <a:rPr lang="es-ES" dirty="0" smtClean="0"/>
              <a:t> i </a:t>
            </a:r>
            <a:r>
              <a:rPr lang="es-ES" dirty="0" err="1" smtClean="0"/>
              <a:t>digitals</a:t>
            </a:r>
            <a:r>
              <a:rPr lang="es-ES" dirty="0" smtClean="0"/>
              <a:t>. Usa les escales </a:t>
            </a:r>
            <a:r>
              <a:rPr lang="es-ES" dirty="0" err="1" smtClean="0"/>
              <a:t>gràfiques</a:t>
            </a:r>
            <a:r>
              <a:rPr lang="es-ES" dirty="0" smtClean="0"/>
              <a:t> i </a:t>
            </a:r>
            <a:r>
              <a:rPr lang="es-ES" dirty="0" err="1" smtClean="0"/>
              <a:t>numèriques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14348" y="3357562"/>
            <a:ext cx="6143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3"/>
              </a:rPr>
              <a:t>https://www.slideshare.net/epsasocial1/tema1-2566195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85720" y="785794"/>
            <a:ext cx="8858280" cy="1066800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1. El </a:t>
            </a:r>
            <a:r>
              <a:rPr lang="es-ES" sz="3200" b="1" dirty="0" err="1" smtClean="0"/>
              <a:t>paisatge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com</a:t>
            </a:r>
            <a:r>
              <a:rPr lang="es-ES" sz="3200" b="1" dirty="0" smtClean="0"/>
              <a:t> a </a:t>
            </a:r>
            <a:r>
              <a:rPr lang="es-ES" sz="3200" b="1" dirty="0" err="1" smtClean="0"/>
              <a:t>resultat</a:t>
            </a:r>
            <a:r>
              <a:rPr lang="es-ES" sz="3200" b="1" dirty="0" smtClean="0"/>
              <a:t> de la </a:t>
            </a:r>
            <a:r>
              <a:rPr lang="es-ES" sz="3200" b="1" dirty="0" err="1" smtClean="0"/>
              <a:t>interacció</a:t>
            </a:r>
            <a:r>
              <a:rPr lang="es-ES" sz="3200" b="1" dirty="0" smtClean="0"/>
              <a:t> entre la </a:t>
            </a:r>
            <a:r>
              <a:rPr lang="es-ES" sz="3200" b="1" dirty="0" err="1" smtClean="0"/>
              <a:t>humanitat</a:t>
            </a:r>
            <a:r>
              <a:rPr lang="es-ES" sz="3200" b="1" dirty="0" smtClean="0"/>
              <a:t> i el </a:t>
            </a:r>
            <a:r>
              <a:rPr lang="es-ES" sz="3200" b="1" dirty="0" err="1" smtClean="0"/>
              <a:t>medi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resta de </a:t>
            </a:r>
            <a:r>
              <a:rPr lang="es-ES" dirty="0" err="1" smtClean="0"/>
              <a:t>teoria</a:t>
            </a:r>
            <a:r>
              <a:rPr lang="es-ES" dirty="0" smtClean="0"/>
              <a:t> </a:t>
            </a:r>
            <a:r>
              <a:rPr lang="es-ES" dirty="0" err="1" smtClean="0"/>
              <a:t>està</a:t>
            </a:r>
            <a:r>
              <a:rPr lang="es-ES" dirty="0" smtClean="0"/>
              <a:t> resumida aquí:</a:t>
            </a:r>
            <a:br>
              <a:rPr lang="es-ES" dirty="0" smtClean="0"/>
            </a:br>
            <a:r>
              <a:rPr lang="es-ES" dirty="0" smtClean="0">
                <a:hlinkClick r:id="rId2"/>
              </a:rPr>
              <a:t>https://sites.google.com/site/cienciessocialspacfgm/portada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ACTIVITATS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Gràfics</a:t>
            </a:r>
            <a:r>
              <a:rPr lang="es-ES" b="1" u="sng" dirty="0" smtClean="0"/>
              <a:t> de </a:t>
            </a:r>
            <a:r>
              <a:rPr lang="es-ES" b="1" u="sng" dirty="0" err="1" smtClean="0"/>
              <a:t>població</a:t>
            </a:r>
            <a:endParaRPr lang="es-ES" b="1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5534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175" t="20703" r="21175" b="22168"/>
          <a:stretch>
            <a:fillRect/>
          </a:stretch>
        </p:blipFill>
        <p:spPr bwMode="auto">
          <a:xfrm>
            <a:off x="120832" y="642918"/>
            <a:ext cx="9023168" cy="502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4643438" y="2071678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643438" y="2643182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643438" y="3143248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643438" y="3857628"/>
            <a:ext cx="35719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0468" t="26562" r="36823" b="30957"/>
          <a:stretch>
            <a:fillRect/>
          </a:stretch>
        </p:blipFill>
        <p:spPr bwMode="auto">
          <a:xfrm>
            <a:off x="4571968" y="4786298"/>
            <a:ext cx="45720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Personalizado 2">
      <a:dk1>
        <a:srgbClr val="000000"/>
      </a:dk1>
      <a:lt1>
        <a:sysClr val="window" lastClr="FFFFFF"/>
      </a:lt1>
      <a:dk2>
        <a:srgbClr val="FFFFFF"/>
      </a:dk2>
      <a:lt2>
        <a:srgbClr val="000000"/>
      </a:lt2>
      <a:accent1>
        <a:srgbClr val="00B050"/>
      </a:accent1>
      <a:accent2>
        <a:srgbClr val="92D050"/>
      </a:accent2>
      <a:accent3>
        <a:srgbClr val="00843C"/>
      </a:accent3>
      <a:accent4>
        <a:srgbClr val="92D050"/>
      </a:accent4>
      <a:accent5>
        <a:srgbClr val="A19574"/>
      </a:accent5>
      <a:accent6>
        <a:srgbClr val="BFBFBF"/>
      </a:accent6>
      <a:hlink>
        <a:srgbClr val="AD1F1F"/>
      </a:hlink>
      <a:folHlink>
        <a:srgbClr val="005828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65E9C"/>
        </a:dk2>
        <a:lt2>
          <a:srgbClr val="CCDDEA"/>
        </a:lt2>
        <a:accent1>
          <a:srgbClr val="D83E2C"/>
        </a:accent1>
        <a:accent2>
          <a:srgbClr val="AA2B1E"/>
        </a:accent2>
        <a:accent3>
          <a:srgbClr val="FFFFFF"/>
        </a:accent3>
        <a:accent4>
          <a:srgbClr val="000000"/>
        </a:accent4>
        <a:accent5>
          <a:srgbClr val="E9AFAC"/>
        </a:accent5>
        <a:accent6>
          <a:srgbClr val="9A261A"/>
        </a:accent6>
        <a:hlink>
          <a:srgbClr val="D83E2C"/>
        </a:hlink>
        <a:folHlink>
          <a:srgbClr val="ED7D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rban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2060"/>
      </a:hlink>
      <a:folHlink>
        <a:srgbClr val="0B539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1350</TotalTime>
  <Words>223</Words>
  <Application>Microsoft Office PowerPoint</Application>
  <PresentationFormat>Presentación en pantalla (4:3)</PresentationFormat>
  <Paragraphs>35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Tema1</vt:lpstr>
      <vt:lpstr>1_Office Theme</vt:lpstr>
      <vt:lpstr>Urbano</vt:lpstr>
      <vt:lpstr>PREPARACIÓ PROVES D’ACCÉS A GRAU MITJÀ 2017</vt:lpstr>
      <vt:lpstr>1. El paisatge com a resultat de la interacció entre la humanitat i el medi </vt:lpstr>
      <vt:lpstr>RECURSOS NATURALS</vt:lpstr>
      <vt:lpstr>ACTUACIONS PER A UN DESENVOLUPAMENT SOSTENIBLE</vt:lpstr>
      <vt:lpstr>1. El paisatge com a resultat de la interacció entre la humanitat i el medi </vt:lpstr>
      <vt:lpstr>La resta de teoria està resumida aquí: https://sites.google.com/site/cienciessocialspacfgm/portada </vt:lpstr>
      <vt:lpstr>ACTIVITATS</vt:lpstr>
      <vt:lpstr>Gràfics de població</vt:lpstr>
      <vt:lpstr>Diapositiva 9</vt:lpstr>
      <vt:lpstr>Diapositiva 10</vt:lpstr>
      <vt:lpstr>Preguntes sobre població</vt:lpstr>
      <vt:lpstr>Diapositiva 12</vt:lpstr>
      <vt:lpstr>Preguntes sobre recursos del planeta </vt:lpstr>
      <vt:lpstr>Diapositiva 14</vt:lpstr>
      <vt:lpstr>Preguntes sobre problemes mediambientals</vt:lpstr>
      <vt:lpstr>Diapositiva 16</vt:lpstr>
      <vt:lpstr>HISTÒRIA: EIX CRONOLÒGIC</vt:lpstr>
      <vt:lpstr>Preguntes sobre ordre d’esdeveniments</vt:lpstr>
      <vt:lpstr>Història contemporània: diferències entre Antic Règim i Liberalisme</vt:lpstr>
      <vt:lpstr>Preguntes sobre Antic Règim i Liberalisme</vt:lpstr>
      <vt:lpstr>Revolució Francesa</vt:lpstr>
      <vt:lpstr>Diapositiva 22</vt:lpstr>
      <vt:lpstr>La Revolució Industrial</vt:lpstr>
      <vt:lpstr>Diapositiva 24</vt:lpstr>
      <vt:lpstr>Preguntes sobre Revolució Industrial</vt:lpstr>
      <vt:lpstr>Primera i Segona Guerra Mundial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PREPARACIÓ PROVES D’ACCÉS A GRAU MITJÀ 2017</dc:title>
  <dc:creator>PC</dc:creator>
  <cp:lastModifiedBy>PC</cp:lastModifiedBy>
  <cp:revision>67</cp:revision>
  <dcterms:created xsi:type="dcterms:W3CDTF">2017-04-11T18:07:07Z</dcterms:created>
  <dcterms:modified xsi:type="dcterms:W3CDTF">2017-04-24T21:02:01Z</dcterms:modified>
</cp:coreProperties>
</file>