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56" r:id="rId4"/>
    <p:sldId id="264" r:id="rId5"/>
    <p:sldId id="291" r:id="rId6"/>
    <p:sldId id="292" r:id="rId7"/>
    <p:sldId id="293" r:id="rId8"/>
    <p:sldId id="294" r:id="rId9"/>
    <p:sldId id="295" r:id="rId10"/>
    <p:sldId id="296" r:id="rId11"/>
    <p:sldId id="297" r:id="rId12"/>
    <p:sldId id="300" r:id="rId13"/>
    <p:sldId id="259" r:id="rId14"/>
    <p:sldId id="260" r:id="rId15"/>
    <p:sldId id="261" r:id="rId16"/>
    <p:sldId id="262" r:id="rId17"/>
    <p:sldId id="263"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321" r:id="rId39"/>
    <p:sldId id="322" r:id="rId40"/>
    <p:sldId id="323" r:id="rId41"/>
    <p:sldId id="285" r:id="rId42"/>
    <p:sldId id="324" r:id="rId43"/>
    <p:sldId id="325" r:id="rId44"/>
    <p:sldId id="326" r:id="rId45"/>
    <p:sldId id="327" r:id="rId46"/>
    <p:sldId id="328" r:id="rId47"/>
    <p:sldId id="329" r:id="rId48"/>
    <p:sldId id="330" r:id="rId49"/>
    <p:sldId id="331" r:id="rId50"/>
    <p:sldId id="332" r:id="rId51"/>
    <p:sldId id="333" r:id="rId52"/>
    <p:sldId id="335"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36" r:id="rId70"/>
    <p:sldId id="353" r:id="rId71"/>
    <p:sldId id="354" r:id="rId72"/>
    <p:sldId id="355" r:id="rId73"/>
    <p:sldId id="286" r:id="rId74"/>
    <p:sldId id="287" r:id="rId75"/>
    <p:sldId id="288" r:id="rId76"/>
    <p:sldId id="289" r:id="rId77"/>
    <p:sldId id="290" r:id="rId78"/>
    <p:sldId id="303" r:id="rId79"/>
    <p:sldId id="304" r:id="rId80"/>
    <p:sldId id="305" r:id="rId81"/>
    <p:sldId id="306" r:id="rId82"/>
    <p:sldId id="308" r:id="rId83"/>
    <p:sldId id="309" r:id="rId84"/>
    <p:sldId id="316" r:id="rId85"/>
    <p:sldId id="357" r:id="rId86"/>
    <p:sldId id="310" r:id="rId87"/>
    <p:sldId id="307" r:id="rId88"/>
    <p:sldId id="311" r:id="rId89"/>
    <p:sldId id="312" r:id="rId90"/>
    <p:sldId id="313" r:id="rId91"/>
    <p:sldId id="314" r:id="rId92"/>
    <p:sldId id="315" r:id="rId93"/>
    <p:sldId id="320" r:id="rId94"/>
    <p:sldId id="318" r:id="rId95"/>
    <p:sldId id="319" r:id="rId9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20/03/2019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20/03/2019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actoriainspira.com/504-2/" TargetMode="External"/><Relationship Id="rId2" Type="http://schemas.openxmlformats.org/officeDocument/2006/relationships/hyperlink" Target="http://www.xtec.cat/~mplanel4/disseny/corporativa/logo.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OuqxuXG-zkA"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watch?v=OuqxuXG-zkA" TargetMode="External"/><Relationship Id="rId2" Type="http://schemas.openxmlformats.org/officeDocument/2006/relationships/hyperlink" Target="http://www.sportslogos.net/logos/list_by_team/57/Cleveland_Indians/" TargetMode="External"/><Relationship Id="rId1" Type="http://schemas.openxmlformats.org/officeDocument/2006/relationships/slideLayout" Target="../slideLayouts/slideLayout2.xml"/><Relationship Id="rId4" Type="http://schemas.openxmlformats.org/officeDocument/2006/relationships/hyperlink" Target="http://www.sportslogos.net/logos/list_by_team/232/Minnesota_Timberwolve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3356992"/>
            <a:ext cx="6400800" cy="432048"/>
          </a:xfrm>
        </p:spPr>
        <p:txBody>
          <a:bodyPr>
            <a:normAutofit/>
          </a:bodyPr>
          <a:lstStyle/>
          <a:p>
            <a:r>
              <a:rPr lang="es-ES" sz="1800" dirty="0">
                <a:hlinkClick r:id="rId2"/>
              </a:rPr>
              <a:t>http://www.xtec.cat/~</a:t>
            </a:r>
            <a:r>
              <a:rPr lang="es-ES" sz="1800" dirty="0" smtClean="0">
                <a:hlinkClick r:id="rId2"/>
              </a:rPr>
              <a:t>mplanel4/disseny/corporativa/logo.htm</a:t>
            </a:r>
            <a:endParaRPr lang="es-ES" sz="1800" dirty="0" smtClean="0"/>
          </a:p>
          <a:p>
            <a:endParaRPr lang="es-ES" dirty="0"/>
          </a:p>
          <a:p>
            <a:endParaRPr lang="es-ES" dirty="0" smtClean="0">
              <a:hlinkClick r:id="rId3"/>
            </a:endParaRPr>
          </a:p>
          <a:p>
            <a:endParaRPr lang="es-ES" dirty="0" smtClean="0"/>
          </a:p>
          <a:p>
            <a:endParaRPr lang="es-ES" dirty="0"/>
          </a:p>
        </p:txBody>
      </p:sp>
    </p:spTree>
    <p:extLst>
      <p:ext uri="{BB962C8B-B14F-4D97-AF65-F5344CB8AC3E}">
        <p14:creationId xmlns:p14="http://schemas.microsoft.com/office/powerpoint/2010/main" val="148312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nstitut Badalona VII\Curs 2018-2019\Logos\logotipos-word-marks-MET-IB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 y="1928667"/>
            <a:ext cx="9146697" cy="31270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1520" y="5055742"/>
            <a:ext cx="8640960" cy="461665"/>
          </a:xfrm>
          <a:prstGeom prst="rect">
            <a:avLst/>
          </a:prstGeom>
        </p:spPr>
        <p:txBody>
          <a:bodyPr wrap="square">
            <a:spAutoFit/>
          </a:bodyPr>
          <a:lstStyle/>
          <a:p>
            <a:r>
              <a:rPr lang="ca-ES" sz="1200" dirty="0" err="1"/>
              <a:t>The</a:t>
            </a:r>
            <a:r>
              <a:rPr lang="ca-ES" sz="1200" dirty="0"/>
              <a:t> MET i IBM són exemples del present i el passat de la identitat visual corporativa. Tots dos tenen caràcters especials i una personalitat pròpia que resulta fàcil de reconèixer i d’associar amb allò que </a:t>
            </a:r>
            <a:r>
              <a:rPr lang="ca-ES" sz="1200" dirty="0" smtClean="0"/>
              <a:t>representen.</a:t>
            </a:r>
            <a:endParaRPr lang="ca-ES" sz="1200" dirty="0"/>
          </a:p>
        </p:txBody>
      </p:sp>
    </p:spTree>
    <p:extLst>
      <p:ext uri="{BB962C8B-B14F-4D97-AF65-F5344CB8AC3E}">
        <p14:creationId xmlns:p14="http://schemas.microsoft.com/office/powerpoint/2010/main" val="18479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188640"/>
            <a:ext cx="8229600" cy="1143000"/>
          </a:xfrm>
        </p:spPr>
        <p:txBody>
          <a:bodyPr>
            <a:normAutofit fontScale="90000"/>
          </a:bodyPr>
          <a:lstStyle/>
          <a:p>
            <a:r>
              <a:rPr lang="es-ES" sz="3600" b="1" dirty="0" smtClean="0"/>
              <a:t/>
            </a:r>
            <a:br>
              <a:rPr lang="es-ES" sz="3600" b="1" dirty="0" smtClean="0"/>
            </a:br>
            <a:r>
              <a:rPr lang="ca-ES" sz="3600" b="1" dirty="0" smtClean="0">
                <a:solidFill>
                  <a:schemeClr val="bg2">
                    <a:lumMod val="50000"/>
                  </a:schemeClr>
                </a:solidFill>
              </a:rPr>
              <a:t>·</a:t>
            </a:r>
            <a:r>
              <a:rPr lang="ca-ES" sz="4000" b="1" dirty="0" err="1" smtClean="0">
                <a:solidFill>
                  <a:schemeClr val="bg2">
                    <a:lumMod val="50000"/>
                  </a:schemeClr>
                </a:solidFill>
              </a:rPr>
              <a:t>Imagotip</a:t>
            </a:r>
            <a:r>
              <a:rPr lang="ca-ES" sz="4000" b="1" dirty="0" smtClean="0">
                <a:solidFill>
                  <a:schemeClr val="bg2">
                    <a:lumMod val="50000"/>
                  </a:schemeClr>
                </a:solidFill>
              </a:rPr>
              <a:t>:</a:t>
            </a:r>
            <a:r>
              <a:rPr lang="ca-ES" sz="4000" b="1" dirty="0" smtClean="0"/>
              <a:t> </a:t>
            </a:r>
            <a:r>
              <a:rPr lang="ca-ES" sz="4000" b="1" dirty="0" smtClean="0">
                <a:solidFill>
                  <a:schemeClr val="bg2">
                    <a:lumMod val="75000"/>
                  </a:schemeClr>
                </a:solidFill>
              </a:rPr>
              <a:t>un model combinat</a:t>
            </a:r>
            <a:r>
              <a:rPr lang="ca-ES" b="1" dirty="0" smtClean="0"/>
              <a:t/>
            </a:r>
            <a:br>
              <a:rPr lang="ca-ES" b="1" dirty="0" smtClean="0"/>
            </a:br>
            <a:endParaRPr lang="ca-ES" dirty="0"/>
          </a:p>
        </p:txBody>
      </p:sp>
      <p:sp>
        <p:nvSpPr>
          <p:cNvPr id="3" name="2 Marcador de contenido"/>
          <p:cNvSpPr>
            <a:spLocks noGrp="1"/>
          </p:cNvSpPr>
          <p:nvPr>
            <p:ph idx="1"/>
          </p:nvPr>
        </p:nvSpPr>
        <p:spPr>
          <a:xfrm>
            <a:off x="493204" y="1096144"/>
            <a:ext cx="8229600" cy="2116832"/>
          </a:xfrm>
        </p:spPr>
        <p:txBody>
          <a:bodyPr>
            <a:normAutofit/>
          </a:bodyPr>
          <a:lstStyle/>
          <a:p>
            <a:pPr marL="0" indent="0" algn="just">
              <a:buNone/>
            </a:pPr>
            <a:r>
              <a:rPr lang="ca-ES" sz="1800" dirty="0"/>
              <a:t>L’últim model que existeix és el de marques combinades o, </a:t>
            </a:r>
            <a:r>
              <a:rPr lang="ca-ES" sz="1800" dirty="0" smtClean="0"/>
              <a:t>el que </a:t>
            </a:r>
            <a:r>
              <a:rPr lang="ca-ES" sz="1800" dirty="0"/>
              <a:t>és el mateix, </a:t>
            </a:r>
            <a:r>
              <a:rPr lang="ca-ES" sz="1800" b="1" dirty="0"/>
              <a:t>un logotip de text </a:t>
            </a:r>
            <a:r>
              <a:rPr lang="ca-ES" sz="1800" b="1" dirty="0" smtClean="0"/>
              <a:t>–</a:t>
            </a:r>
            <a:r>
              <a:rPr lang="ca-ES" sz="1800" b="1" i="1" dirty="0" smtClean="0"/>
              <a:t>’Word </a:t>
            </a:r>
            <a:r>
              <a:rPr lang="ca-ES" sz="1800" b="1" i="1" dirty="0" err="1" smtClean="0"/>
              <a:t>mark</a:t>
            </a:r>
            <a:r>
              <a:rPr lang="ca-ES" sz="1800" b="1" i="1" dirty="0" smtClean="0"/>
              <a:t>’</a:t>
            </a:r>
            <a:r>
              <a:rPr lang="ca-ES" sz="1800" b="1" dirty="0" smtClean="0"/>
              <a:t>– </a:t>
            </a:r>
            <a:r>
              <a:rPr lang="ca-ES" sz="1800" b="1" dirty="0"/>
              <a:t>i un símbol</a:t>
            </a:r>
            <a:r>
              <a:rPr lang="ca-ES" sz="1800" dirty="0"/>
              <a:t>. Aquest tipus de dissenys, que es coneixen com </a:t>
            </a:r>
            <a:r>
              <a:rPr lang="ca-ES" sz="1800" dirty="0" err="1"/>
              <a:t>imagotips</a:t>
            </a:r>
            <a:r>
              <a:rPr lang="ca-ES" sz="1800" dirty="0"/>
              <a:t>, ajuden a crear marques dinàmiques i aporten flexibilitat ja que és possible usar els dos elements per separat o units.</a:t>
            </a:r>
            <a:br>
              <a:rPr lang="ca-ES" sz="1800" dirty="0"/>
            </a:br>
            <a:r>
              <a:rPr lang="ca-ES" sz="1800" dirty="0"/>
              <a:t>Dos excel·lents exemples d’aquest model són </a:t>
            </a:r>
            <a:r>
              <a:rPr lang="ca-ES" sz="1800" b="1" dirty="0"/>
              <a:t>Nike</a:t>
            </a:r>
            <a:r>
              <a:rPr lang="ca-ES" sz="1800" dirty="0"/>
              <a:t> i </a:t>
            </a:r>
            <a:r>
              <a:rPr lang="ca-ES" sz="1800" b="1" dirty="0"/>
              <a:t>Audi</a:t>
            </a:r>
            <a:r>
              <a:rPr lang="ca-ES" sz="1800" dirty="0"/>
              <a:t>. Tots dos tenen un disseny similar ja que presenten un símbol protagonista i un </a:t>
            </a:r>
            <a:r>
              <a:rPr lang="ca-ES" sz="1800" dirty="0" smtClean="0"/>
              <a:t>‘</a:t>
            </a:r>
            <a:r>
              <a:rPr lang="ca-ES" sz="1800" i="1" dirty="0" err="1" smtClean="0"/>
              <a:t>word</a:t>
            </a:r>
            <a:r>
              <a:rPr lang="ca-ES" sz="1800" i="1" dirty="0" smtClean="0"/>
              <a:t> </a:t>
            </a:r>
            <a:r>
              <a:rPr lang="ca-ES" sz="1800" i="1" dirty="0" err="1" smtClean="0"/>
              <a:t>mark</a:t>
            </a:r>
            <a:r>
              <a:rPr lang="ca-ES" sz="1800" i="1" dirty="0" smtClean="0"/>
              <a:t>’</a:t>
            </a:r>
            <a:r>
              <a:rPr lang="ca-ES" sz="1800" dirty="0" smtClean="0"/>
              <a:t> </a:t>
            </a:r>
            <a:r>
              <a:rPr lang="ca-ES" sz="1800" dirty="0"/>
              <a:t>senzill però amb personalitat.</a:t>
            </a:r>
            <a:endParaRPr lang="es-ES" sz="1800" dirty="0"/>
          </a:p>
        </p:txBody>
      </p:sp>
      <p:sp>
        <p:nvSpPr>
          <p:cNvPr id="5" name="4 Rectángulo"/>
          <p:cNvSpPr/>
          <p:nvPr/>
        </p:nvSpPr>
        <p:spPr>
          <a:xfrm>
            <a:off x="395536" y="4653136"/>
            <a:ext cx="8424936" cy="2031325"/>
          </a:xfrm>
          <a:prstGeom prst="rect">
            <a:avLst/>
          </a:prstGeom>
        </p:spPr>
        <p:txBody>
          <a:bodyPr wrap="square">
            <a:spAutoFit/>
          </a:bodyPr>
          <a:lstStyle/>
          <a:p>
            <a:pPr algn="just"/>
            <a:r>
              <a:rPr lang="ca-ES" b="1" dirty="0" smtClean="0">
                <a:solidFill>
                  <a:schemeClr val="bg2">
                    <a:lumMod val="75000"/>
                  </a:schemeClr>
                </a:solidFill>
              </a:rPr>
              <a:t>Conclusions</a:t>
            </a:r>
          </a:p>
          <a:p>
            <a:pPr algn="just"/>
            <a:endParaRPr lang="ca-ES" b="1" dirty="0">
              <a:solidFill>
                <a:schemeClr val="bg2">
                  <a:lumMod val="75000"/>
                </a:schemeClr>
              </a:solidFill>
            </a:endParaRPr>
          </a:p>
          <a:p>
            <a:pPr algn="just"/>
            <a:r>
              <a:rPr lang="ca-ES" dirty="0"/>
              <a:t>Encara que hem resumit l’àmplia història de la identitat visual amb aquests quatre models, estem convençuts que, a dia d’avui, aquesta història se segueix escrivint en cada estudi de disseny. Les necessitats de cada client requereixen creativitat i solucions pràctiques i el disseny és una eina viva que ha d’adaptar-se, créixer i canviar per adaptar-se a elles.</a:t>
            </a:r>
          </a:p>
        </p:txBody>
      </p:sp>
      <p:pic>
        <p:nvPicPr>
          <p:cNvPr id="2050" name="Picture 2" descr="F:\Institut Badalona VII\Curs 2018-2019\Logos\nike i au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66" y="3068960"/>
            <a:ext cx="6257246" cy="172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1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solidFill>
                  <a:schemeClr val="bg2">
                    <a:lumMod val="50000"/>
                  </a:schemeClr>
                </a:solidFill>
              </a:rPr>
              <a:t>·</a:t>
            </a:r>
            <a:r>
              <a:rPr lang="es-ES" sz="3600" b="1" dirty="0" err="1" smtClean="0">
                <a:solidFill>
                  <a:schemeClr val="bg2">
                    <a:lumMod val="50000"/>
                  </a:schemeClr>
                </a:solidFill>
              </a:rPr>
              <a:t>Isologo</a:t>
            </a:r>
            <a:r>
              <a:rPr lang="es-ES" sz="3600" b="1" dirty="0" smtClean="0">
                <a:solidFill>
                  <a:schemeClr val="bg2">
                    <a:lumMod val="50000"/>
                  </a:schemeClr>
                </a:solidFill>
              </a:rPr>
              <a:t>:</a:t>
            </a:r>
            <a:r>
              <a:rPr lang="es-ES" sz="3600" b="1" dirty="0" smtClean="0"/>
              <a:t> </a:t>
            </a:r>
            <a:r>
              <a:rPr lang="es-ES" sz="3600" b="1" dirty="0" smtClean="0">
                <a:solidFill>
                  <a:schemeClr val="bg2">
                    <a:lumMod val="75000"/>
                  </a:schemeClr>
                </a:solidFill>
              </a:rPr>
              <a:t>difícil de diferenciar</a:t>
            </a:r>
            <a:endParaRPr lang="ca-ES" sz="3600" dirty="0">
              <a:solidFill>
                <a:schemeClr val="bg2">
                  <a:lumMod val="75000"/>
                </a:schemeClr>
              </a:solidFill>
            </a:endParaRPr>
          </a:p>
        </p:txBody>
      </p:sp>
      <p:sp>
        <p:nvSpPr>
          <p:cNvPr id="3" name="2 Marcador de contenido"/>
          <p:cNvSpPr>
            <a:spLocks noGrp="1"/>
          </p:cNvSpPr>
          <p:nvPr>
            <p:ph idx="1"/>
          </p:nvPr>
        </p:nvSpPr>
        <p:spPr/>
        <p:txBody>
          <a:bodyPr>
            <a:normAutofit/>
          </a:bodyPr>
          <a:lstStyle/>
          <a:p>
            <a:pPr marL="0" indent="0" algn="just">
              <a:buNone/>
            </a:pPr>
            <a:r>
              <a:rPr lang="ca-ES" sz="1800" dirty="0" smtClean="0"/>
              <a:t>Els </a:t>
            </a:r>
            <a:r>
              <a:rPr lang="ca-ES" sz="1800" dirty="0" err="1" smtClean="0"/>
              <a:t>isologos</a:t>
            </a:r>
            <a:r>
              <a:rPr lang="ca-ES" sz="1800" dirty="0" smtClean="0"/>
              <a:t> tenen un concepte similar als </a:t>
            </a:r>
            <a:r>
              <a:rPr lang="ca-ES" sz="1800" dirty="0" err="1" smtClean="0"/>
              <a:t>imagotips</a:t>
            </a:r>
            <a:r>
              <a:rPr lang="ca-ES" sz="1800" dirty="0" smtClean="0"/>
              <a:t>, estan composats de text i imatge, però es diferencien dels </a:t>
            </a:r>
            <a:r>
              <a:rPr lang="ca-ES" sz="1800" dirty="0" err="1" smtClean="0"/>
              <a:t>imagotips</a:t>
            </a:r>
            <a:r>
              <a:rPr lang="ca-ES" sz="1800" dirty="0" smtClean="0"/>
              <a:t> en que el text i la imatge estan units i compilats en una sola imatge, i si separem el text de la imatge, la marca perd el seu concepte, no es pot identificar clarament. </a:t>
            </a:r>
            <a:endParaRPr lang="ca-ES" sz="1800" dirty="0"/>
          </a:p>
        </p:txBody>
      </p:sp>
      <p:pic>
        <p:nvPicPr>
          <p:cNvPr id="1026" name="Picture 2" descr="F:\Institut Badalona VII\Curs 2018-2019\Logos\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074" y="3212976"/>
            <a:ext cx="5114875" cy="25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44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stitut Badalona VII\Curs 2018-2019\Logos\Utah Jazz\197980 - 1995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2000250"/>
            <a:ext cx="6886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573167" y="5517232"/>
            <a:ext cx="1989647" cy="369332"/>
          </a:xfrm>
          <a:prstGeom prst="rect">
            <a:avLst/>
          </a:prstGeom>
        </p:spPr>
        <p:txBody>
          <a:bodyPr wrap="none">
            <a:spAutoFit/>
          </a:bodyPr>
          <a:lstStyle/>
          <a:p>
            <a:r>
              <a:rPr lang="es-ES" dirty="0" smtClean="0"/>
              <a:t>1979/80 – 1995/96</a:t>
            </a:r>
            <a:endParaRPr lang="es-ES" dirty="0"/>
          </a:p>
        </p:txBody>
      </p:sp>
      <p:sp>
        <p:nvSpPr>
          <p:cNvPr id="6" name="5 Rectángulo"/>
          <p:cNvSpPr/>
          <p:nvPr/>
        </p:nvSpPr>
        <p:spPr>
          <a:xfrm>
            <a:off x="3491880" y="1062028"/>
            <a:ext cx="2841675" cy="369332"/>
          </a:xfrm>
          <a:prstGeom prst="rect">
            <a:avLst/>
          </a:prstGeom>
        </p:spPr>
        <p:txBody>
          <a:bodyPr wrap="none">
            <a:spAutoFit/>
          </a:bodyPr>
          <a:lstStyle/>
          <a:p>
            <a:r>
              <a:rPr lang="es-ES" dirty="0"/>
              <a:t>Utah </a:t>
            </a:r>
            <a:r>
              <a:rPr lang="es-ES" dirty="0" smtClean="0"/>
              <a:t>Jazz. </a:t>
            </a:r>
            <a:r>
              <a:rPr lang="ca-ES" dirty="0" smtClean="0"/>
              <a:t>Logotips primaris.</a:t>
            </a:r>
            <a:endParaRPr lang="ca-ES" dirty="0"/>
          </a:p>
        </p:txBody>
      </p:sp>
    </p:spTree>
    <p:extLst>
      <p:ext uri="{BB962C8B-B14F-4D97-AF65-F5344CB8AC3E}">
        <p14:creationId xmlns:p14="http://schemas.microsoft.com/office/powerpoint/2010/main" val="306165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stitut Badalona VII\Curs 2018-2019\Logos\Utah Jazz\199697 - 2003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185863"/>
            <a:ext cx="6715125" cy="448627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573166" y="5886564"/>
            <a:ext cx="1989647" cy="369332"/>
          </a:xfrm>
          <a:prstGeom prst="rect">
            <a:avLst/>
          </a:prstGeom>
        </p:spPr>
        <p:txBody>
          <a:bodyPr wrap="none">
            <a:spAutoFit/>
          </a:bodyPr>
          <a:lstStyle/>
          <a:p>
            <a:r>
              <a:rPr lang="es-ES" dirty="0" smtClean="0"/>
              <a:t>1996/97 – 2003/04</a:t>
            </a:r>
            <a:endParaRPr lang="es-ES" dirty="0"/>
          </a:p>
        </p:txBody>
      </p:sp>
    </p:spTree>
    <p:extLst>
      <p:ext uri="{BB962C8B-B14F-4D97-AF65-F5344CB8AC3E}">
        <p14:creationId xmlns:p14="http://schemas.microsoft.com/office/powerpoint/2010/main" val="55575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nstitut Badalona VII\Curs 2018-2019\Logos\Utah Jazz\200405 - 2009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000125"/>
            <a:ext cx="6667500" cy="48577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577176" y="6165304"/>
            <a:ext cx="1936749" cy="369332"/>
          </a:xfrm>
          <a:prstGeom prst="rect">
            <a:avLst/>
          </a:prstGeom>
        </p:spPr>
        <p:txBody>
          <a:bodyPr wrap="none">
            <a:spAutoFit/>
          </a:bodyPr>
          <a:lstStyle/>
          <a:p>
            <a:r>
              <a:rPr lang="es-ES" dirty="0" smtClean="0"/>
              <a:t>2004/05– 2009/10</a:t>
            </a:r>
            <a:endParaRPr lang="es-ES" dirty="0"/>
          </a:p>
        </p:txBody>
      </p:sp>
    </p:spTree>
    <p:extLst>
      <p:ext uri="{BB962C8B-B14F-4D97-AF65-F5344CB8AC3E}">
        <p14:creationId xmlns:p14="http://schemas.microsoft.com/office/powerpoint/2010/main" val="109363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nstitut Badalona VII\Curs 2018-2019\Logos\Utah Jazz\201011 - 2015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03" y="548680"/>
            <a:ext cx="7891774" cy="571172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573167" y="6381328"/>
            <a:ext cx="1936749" cy="369332"/>
          </a:xfrm>
          <a:prstGeom prst="rect">
            <a:avLst/>
          </a:prstGeom>
        </p:spPr>
        <p:txBody>
          <a:bodyPr wrap="none">
            <a:spAutoFit/>
          </a:bodyPr>
          <a:lstStyle/>
          <a:p>
            <a:r>
              <a:rPr lang="es-ES" dirty="0" smtClean="0"/>
              <a:t>2010/11– 2015/16</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nstitut Badalona VII\Curs 2018-2019\Logos\Utah Jazz\201617 - P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547813"/>
            <a:ext cx="8620125" cy="376237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573167" y="5517232"/>
            <a:ext cx="1910779" cy="369332"/>
          </a:xfrm>
          <a:prstGeom prst="rect">
            <a:avLst/>
          </a:prstGeom>
        </p:spPr>
        <p:txBody>
          <a:bodyPr wrap="none">
            <a:spAutoFit/>
          </a:bodyPr>
          <a:lstStyle/>
          <a:p>
            <a:r>
              <a:rPr lang="es-ES" dirty="0" smtClean="0"/>
              <a:t>2016/17 – </a:t>
            </a:r>
            <a:r>
              <a:rPr lang="es-ES" dirty="0" err="1" smtClean="0"/>
              <a:t>Present</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3167" y="5805264"/>
            <a:ext cx="1944763" cy="369332"/>
          </a:xfrm>
          <a:prstGeom prst="rect">
            <a:avLst/>
          </a:prstGeom>
        </p:spPr>
        <p:txBody>
          <a:bodyPr wrap="none">
            <a:spAutoFit/>
          </a:bodyPr>
          <a:lstStyle/>
          <a:p>
            <a:r>
              <a:rPr lang="es-ES" dirty="0" smtClean="0"/>
              <a:t>1979/80 - 1995/96</a:t>
            </a:r>
            <a:endParaRPr lang="es-ES" dirty="0"/>
          </a:p>
        </p:txBody>
      </p:sp>
      <p:pic>
        <p:nvPicPr>
          <p:cNvPr id="6146" name="Picture 2" descr="F:\Institut Badalona VII\Curs 2018-2019\Logos\Utah Jazz\197980 - 199596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508" y="1562100"/>
            <a:ext cx="57531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131840" y="764704"/>
            <a:ext cx="3074303" cy="369332"/>
          </a:xfrm>
          <a:prstGeom prst="rect">
            <a:avLst/>
          </a:prstGeom>
        </p:spPr>
        <p:txBody>
          <a:bodyPr wrap="none">
            <a:spAutoFit/>
          </a:bodyPr>
          <a:lstStyle/>
          <a:p>
            <a:r>
              <a:rPr lang="es-ES" dirty="0"/>
              <a:t>Utah </a:t>
            </a:r>
            <a:r>
              <a:rPr lang="es-ES" dirty="0" smtClean="0"/>
              <a:t>Jazz. </a:t>
            </a:r>
            <a:r>
              <a:rPr lang="ca-ES" dirty="0" smtClean="0"/>
              <a:t>Logotips alternatius.</a:t>
            </a:r>
            <a:endParaRPr lang="ca-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nstitut Badalona VII\Curs 2018-2019\Logos\Utah Jazz\199697 - 200304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86" y="1412776"/>
            <a:ext cx="3057525"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573167" y="5733256"/>
            <a:ext cx="1838965" cy="369332"/>
          </a:xfrm>
          <a:prstGeom prst="rect">
            <a:avLst/>
          </a:prstGeom>
        </p:spPr>
        <p:txBody>
          <a:bodyPr wrap="none">
            <a:spAutoFit/>
          </a:bodyPr>
          <a:lstStyle/>
          <a:p>
            <a:r>
              <a:rPr lang="es-ES" dirty="0" smtClean="0"/>
              <a:t>1996/97-2003/04</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a:bodyPr>
          <a:lstStyle/>
          <a:p>
            <a:r>
              <a:rPr lang="ca-ES" sz="4000" dirty="0">
                <a:solidFill>
                  <a:schemeClr val="bg2">
                    <a:lumMod val="25000"/>
                  </a:schemeClr>
                </a:solidFill>
              </a:rPr>
              <a:t>Fonaments del Disseny Gràfic</a:t>
            </a:r>
            <a:r>
              <a:rPr lang="ca-ES" sz="4000" dirty="0" smtClean="0">
                <a:solidFill>
                  <a:schemeClr val="bg2">
                    <a:lumMod val="25000"/>
                  </a:schemeClr>
                </a:solidFill>
              </a:rPr>
              <a:t>.</a:t>
            </a:r>
            <a:endParaRPr lang="es-ES" sz="4000" dirty="0">
              <a:solidFill>
                <a:schemeClr val="bg2">
                  <a:lumMod val="25000"/>
                </a:schemeClr>
              </a:solidFill>
            </a:endParaRPr>
          </a:p>
        </p:txBody>
      </p:sp>
      <p:sp>
        <p:nvSpPr>
          <p:cNvPr id="3" name="2 Marcador de contenido"/>
          <p:cNvSpPr>
            <a:spLocks noGrp="1"/>
          </p:cNvSpPr>
          <p:nvPr>
            <p:ph idx="1"/>
          </p:nvPr>
        </p:nvSpPr>
        <p:spPr>
          <a:xfrm>
            <a:off x="467544" y="2708920"/>
            <a:ext cx="8229600" cy="2736304"/>
          </a:xfrm>
        </p:spPr>
        <p:txBody>
          <a:bodyPr>
            <a:normAutofit/>
          </a:bodyPr>
          <a:lstStyle/>
          <a:p>
            <a:pPr marL="0" indent="0" algn="just">
              <a:buNone/>
            </a:pPr>
            <a:r>
              <a:rPr lang="ca-ES" sz="1800" dirty="0" smtClean="0"/>
              <a:t>Perquè un logotip resulti congruent i exitós, ha d’estar dissenyat conforme al principi fonamental del disseny on «</a:t>
            </a:r>
            <a:r>
              <a:rPr lang="ca-ES" sz="1800" i="1" dirty="0" smtClean="0"/>
              <a:t>menys és més</a:t>
            </a:r>
            <a:r>
              <a:rPr lang="ca-ES" sz="1800" dirty="0" smtClean="0"/>
              <a:t>». Dita simplicitat permet que sigui:</a:t>
            </a:r>
          </a:p>
          <a:p>
            <a:pPr marL="0" indent="0" algn="just">
              <a:buNone/>
            </a:pPr>
            <a:endParaRPr lang="es-ES" sz="1800" dirty="0"/>
          </a:p>
          <a:p>
            <a:pPr marL="0" indent="0" algn="just">
              <a:buNone/>
            </a:pPr>
            <a:r>
              <a:rPr lang="ca-ES" sz="1800" dirty="0" smtClean="0"/>
              <a:t>-Llegible – fins a la mida més petita.</a:t>
            </a:r>
          </a:p>
          <a:p>
            <a:pPr marL="0" indent="0" algn="just">
              <a:buNone/>
            </a:pPr>
            <a:r>
              <a:rPr lang="ca-ES" sz="1800" dirty="0" smtClean="0"/>
              <a:t>-Escalable - a qualsevol mida requerida.</a:t>
            </a:r>
          </a:p>
          <a:p>
            <a:pPr marL="0" indent="0" algn="just">
              <a:buNone/>
            </a:pPr>
            <a:r>
              <a:rPr lang="ca-ES" sz="1800" dirty="0" smtClean="0"/>
              <a:t>-Reproduïble - sense restriccions materials.</a:t>
            </a:r>
          </a:p>
          <a:p>
            <a:pPr marL="0" indent="0" algn="just">
              <a:buNone/>
            </a:pPr>
            <a:r>
              <a:rPr lang="ca-ES" sz="1800" dirty="0" smtClean="0"/>
              <a:t>-Distingible - tant en positiu com en negatiu.</a:t>
            </a:r>
          </a:p>
          <a:p>
            <a:pPr marL="0" indent="0" algn="just">
              <a:buNone/>
            </a:pPr>
            <a:r>
              <a:rPr lang="ca-ES" sz="1800" dirty="0" smtClean="0"/>
              <a:t>-Memorable - que impacti i no s’oblidi.</a:t>
            </a:r>
          </a:p>
          <a:p>
            <a:pPr marL="0" indent="0">
              <a:buNone/>
            </a:pPr>
            <a:endParaRPr lang="es-ES" dirty="0"/>
          </a:p>
        </p:txBody>
      </p:sp>
      <p:sp>
        <p:nvSpPr>
          <p:cNvPr id="4" name="1 Título"/>
          <p:cNvSpPr txBox="1">
            <a:spLocks/>
          </p:cNvSpPr>
          <p:nvPr/>
        </p:nvSpPr>
        <p:spPr>
          <a:xfrm>
            <a:off x="3059832" y="1516224"/>
            <a:ext cx="267464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dirty="0" smtClean="0">
                <a:solidFill>
                  <a:schemeClr val="bg2">
                    <a:lumMod val="50000"/>
                  </a:schemeClr>
                </a:solidFill>
              </a:rPr>
              <a:t>El logotip*</a:t>
            </a:r>
            <a:endParaRPr lang="es-ES" sz="3600" dirty="0">
              <a:solidFill>
                <a:schemeClr val="bg2">
                  <a:lumMod val="50000"/>
                </a:schemeClr>
              </a:solidFill>
            </a:endParaRPr>
          </a:p>
        </p:txBody>
      </p:sp>
    </p:spTree>
    <p:extLst>
      <p:ext uri="{BB962C8B-B14F-4D97-AF65-F5344CB8AC3E}">
        <p14:creationId xmlns:p14="http://schemas.microsoft.com/office/powerpoint/2010/main" val="1694391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nstitut Badalona VII\Curs 2018-2019\Logos\Utah Jazz\199697 - 200304  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526" y="1052736"/>
            <a:ext cx="4314825" cy="42005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471096" y="5739733"/>
            <a:ext cx="2223686" cy="369332"/>
          </a:xfrm>
          <a:prstGeom prst="rect">
            <a:avLst/>
          </a:prstGeom>
        </p:spPr>
        <p:txBody>
          <a:bodyPr wrap="none">
            <a:spAutoFit/>
          </a:bodyPr>
          <a:lstStyle/>
          <a:p>
            <a:r>
              <a:rPr lang="es-ES" dirty="0" smtClean="0"/>
              <a:t>1996/1997 – 2003/04</a:t>
            </a:r>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nstitut Badalona VII\Curs 2018-2019\Logos\Utah Jazz\200405 - 2007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73075"/>
            <a:ext cx="5191125" cy="50196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429538" y="5877272"/>
            <a:ext cx="1989647" cy="369332"/>
          </a:xfrm>
          <a:prstGeom prst="rect">
            <a:avLst/>
          </a:prstGeom>
        </p:spPr>
        <p:txBody>
          <a:bodyPr wrap="none">
            <a:spAutoFit/>
          </a:bodyPr>
          <a:lstStyle/>
          <a:p>
            <a:r>
              <a:rPr lang="es-ES" dirty="0" smtClean="0"/>
              <a:t>2004/05 – 2007/08</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nstitut Badalona VII\Curs 2018-2019\Logos\Utah Jazz\200405 - 200910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1788"/>
            <a:ext cx="4724400" cy="51911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877968" y="5877272"/>
            <a:ext cx="1989647" cy="369332"/>
          </a:xfrm>
          <a:prstGeom prst="rect">
            <a:avLst/>
          </a:prstGeom>
        </p:spPr>
        <p:txBody>
          <a:bodyPr wrap="none">
            <a:spAutoFit/>
          </a:bodyPr>
          <a:lstStyle/>
          <a:p>
            <a:r>
              <a:rPr lang="es-ES" dirty="0"/>
              <a:t>2004/05 </a:t>
            </a:r>
            <a:r>
              <a:rPr lang="es-ES" dirty="0" smtClean="0"/>
              <a:t>– 2009/10</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nstitut Badalona VII\Curs 2018-2019\Logos\Utah Jazz\200809 - 200910  ev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5521350" cy="388760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620656" y="5476582"/>
            <a:ext cx="2095445" cy="369332"/>
          </a:xfrm>
          <a:prstGeom prst="rect">
            <a:avLst/>
          </a:prstGeom>
        </p:spPr>
        <p:txBody>
          <a:bodyPr wrap="none">
            <a:spAutoFit/>
          </a:bodyPr>
          <a:lstStyle/>
          <a:p>
            <a:r>
              <a:rPr lang="es-ES" dirty="0" smtClean="0"/>
              <a:t>2008/09 – 2009/10  </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nstitut Badalona VII\Curs 2018-2019\Logos\Utah Jazz\201011 - 201516 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56" y="1412776"/>
            <a:ext cx="8620125"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562629" y="5949280"/>
            <a:ext cx="1989647" cy="369332"/>
          </a:xfrm>
          <a:prstGeom prst="rect">
            <a:avLst/>
          </a:prstGeom>
        </p:spPr>
        <p:txBody>
          <a:bodyPr wrap="none">
            <a:spAutoFit/>
          </a:bodyPr>
          <a:lstStyle/>
          <a:p>
            <a:r>
              <a:rPr lang="es-ES" dirty="0" smtClean="0"/>
              <a:t>2010/11 – 2015/16</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nstitut Badalona VII\Curs 2018-2019\Logos\Utah Jazz\201011 - 201516 tjed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8840"/>
            <a:ext cx="6048375" cy="27527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451340" y="5589240"/>
            <a:ext cx="1989647" cy="369332"/>
          </a:xfrm>
          <a:prstGeom prst="rect">
            <a:avLst/>
          </a:prstGeom>
        </p:spPr>
        <p:txBody>
          <a:bodyPr wrap="none">
            <a:spAutoFit/>
          </a:bodyPr>
          <a:lstStyle/>
          <a:p>
            <a:r>
              <a:rPr lang="es-ES" dirty="0" smtClean="0"/>
              <a:t>2010/11 – 2015/16</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nstitut Badalona VII\Curs 2018-2019\Logos\Utah Jazz\201011 - 201516 vev4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620125" cy="57626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612316" y="6167289"/>
            <a:ext cx="2042547" cy="369332"/>
          </a:xfrm>
          <a:prstGeom prst="rect">
            <a:avLst/>
          </a:prstGeom>
        </p:spPr>
        <p:txBody>
          <a:bodyPr wrap="none">
            <a:spAutoFit/>
          </a:bodyPr>
          <a:lstStyle/>
          <a:p>
            <a:r>
              <a:rPr lang="es-ES" dirty="0" smtClean="0"/>
              <a:t>2010/11 – 2015/16 </a:t>
            </a: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nstitut Badalona VII\Curs 2018-2019\Logos\Utah Jazz\201617 - Pres egw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914400"/>
            <a:ext cx="8620125" cy="395287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869700" y="5949280"/>
            <a:ext cx="1553823" cy="369332"/>
          </a:xfrm>
          <a:prstGeom prst="rect">
            <a:avLst/>
          </a:prstGeom>
        </p:spPr>
        <p:txBody>
          <a:bodyPr wrap="none">
            <a:spAutoFit/>
          </a:bodyPr>
          <a:lstStyle/>
          <a:p>
            <a:r>
              <a:rPr lang="es-ES" dirty="0" smtClean="0"/>
              <a:t>2016/17 </a:t>
            </a:r>
            <a:r>
              <a:rPr lang="es-ES" dirty="0"/>
              <a:t>- </a:t>
            </a:r>
            <a:r>
              <a:rPr lang="es-ES" dirty="0" smtClean="0"/>
              <a:t>Pres</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nstitut Badalona VII\Curs 2018-2019\Logos\Utah Jazz\201617 - Pres rw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77" y="260648"/>
            <a:ext cx="8620125" cy="576262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572688" y="6237312"/>
            <a:ext cx="1553823" cy="369332"/>
          </a:xfrm>
          <a:prstGeom prst="rect">
            <a:avLst/>
          </a:prstGeom>
        </p:spPr>
        <p:txBody>
          <a:bodyPr wrap="none">
            <a:spAutoFit/>
          </a:bodyPr>
          <a:lstStyle/>
          <a:p>
            <a:r>
              <a:rPr lang="es-ES" dirty="0" smtClean="0"/>
              <a:t>2016/17 </a:t>
            </a:r>
            <a:r>
              <a:rPr lang="es-ES" dirty="0"/>
              <a:t>- </a:t>
            </a:r>
            <a:r>
              <a:rPr lang="es-ES" dirty="0" smtClean="0"/>
              <a:t>Pres</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nstitut Badalona VII\Curs 2018-2019\Logos\Utah Jazz\201617 - Pres beb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6192687"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723079" y="6309320"/>
            <a:ext cx="1553823" cy="369332"/>
          </a:xfrm>
          <a:prstGeom prst="rect">
            <a:avLst/>
          </a:prstGeom>
        </p:spPr>
        <p:txBody>
          <a:bodyPr wrap="none">
            <a:spAutoFit/>
          </a:bodyPr>
          <a:lstStyle/>
          <a:p>
            <a:r>
              <a:rPr lang="es-ES" dirty="0" smtClean="0"/>
              <a:t>2016/17 </a:t>
            </a:r>
            <a:r>
              <a:rPr lang="es-ES" dirty="0"/>
              <a:t>- </a:t>
            </a:r>
            <a:r>
              <a:rPr lang="es-ES" dirty="0" smtClean="0"/>
              <a:t>Pres</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7920880" cy="782960"/>
          </a:xfrm>
        </p:spPr>
        <p:txBody>
          <a:bodyPr>
            <a:normAutofit fontScale="90000"/>
          </a:bodyPr>
          <a:lstStyle/>
          <a:p>
            <a:r>
              <a:rPr lang="ca-ES" b="1" dirty="0" smtClean="0"/>
              <a:t/>
            </a:r>
            <a:br>
              <a:rPr lang="ca-ES" b="1" dirty="0" smtClean="0"/>
            </a:br>
            <a:r>
              <a:rPr lang="ca-ES" sz="3100" b="1" dirty="0" smtClean="0">
                <a:solidFill>
                  <a:schemeClr val="bg2">
                    <a:lumMod val="50000"/>
                  </a:schemeClr>
                </a:solidFill>
              </a:rPr>
              <a:t>*Diferència </a:t>
            </a:r>
            <a:r>
              <a:rPr lang="ca-ES" sz="3100" b="1" dirty="0">
                <a:solidFill>
                  <a:schemeClr val="bg2">
                    <a:lumMod val="50000"/>
                  </a:schemeClr>
                </a:solidFill>
              </a:rPr>
              <a:t>entre Logotip i marca: errors habituals</a:t>
            </a:r>
            <a:r>
              <a:rPr lang="ca-ES" b="1" dirty="0">
                <a:solidFill>
                  <a:schemeClr val="bg2">
                    <a:lumMod val="50000"/>
                  </a:schemeClr>
                </a:solidFill>
              </a:rPr>
              <a:t/>
            </a:r>
            <a:br>
              <a:rPr lang="ca-ES" b="1" dirty="0">
                <a:solidFill>
                  <a:schemeClr val="bg2">
                    <a:lumMod val="50000"/>
                  </a:schemeClr>
                </a:solidFill>
              </a:rPr>
            </a:br>
            <a:endParaRPr lang="ca-ES" dirty="0">
              <a:solidFill>
                <a:schemeClr val="bg2">
                  <a:lumMod val="50000"/>
                </a:schemeClr>
              </a:solidFill>
            </a:endParaRPr>
          </a:p>
        </p:txBody>
      </p:sp>
      <p:sp>
        <p:nvSpPr>
          <p:cNvPr id="3" name="2 Marcador de contenido"/>
          <p:cNvSpPr>
            <a:spLocks noGrp="1"/>
          </p:cNvSpPr>
          <p:nvPr>
            <p:ph idx="1"/>
          </p:nvPr>
        </p:nvSpPr>
        <p:spPr/>
        <p:txBody>
          <a:bodyPr>
            <a:normAutofit fontScale="55000" lnSpcReduction="20000"/>
          </a:bodyPr>
          <a:lstStyle/>
          <a:p>
            <a:pPr marL="0" indent="0" algn="just">
              <a:buNone/>
            </a:pPr>
            <a:endParaRPr lang="ca-ES" b="1" dirty="0"/>
          </a:p>
          <a:p>
            <a:pPr marL="0" indent="0" algn="just">
              <a:buNone/>
            </a:pPr>
            <a:r>
              <a:rPr lang="ca-ES" sz="3300" dirty="0"/>
              <a:t>Hi ha dos termes en disseny que, encara que a priori semblen senzills, resulten confusos. Ens referim a ‘marca’ i ‘logotip’ perquè, què implica cadascun d’ells? Creiem que les diferències entre tots dos són importants i que és fonamental conèixer-les, així que esperem que aquesta nota us ajudi</a:t>
            </a:r>
            <a:r>
              <a:rPr lang="ca-ES" sz="3300" dirty="0" smtClean="0"/>
              <a:t>.</a:t>
            </a:r>
          </a:p>
          <a:p>
            <a:pPr marL="0" indent="0" algn="just">
              <a:buNone/>
            </a:pPr>
            <a:endParaRPr lang="ca-ES" sz="3300" dirty="0"/>
          </a:p>
          <a:p>
            <a:pPr marL="0" indent="0" algn="just">
              <a:buNone/>
            </a:pPr>
            <a:r>
              <a:rPr lang="ca-ES" sz="3300" dirty="0"/>
              <a:t>D’una banda, </a:t>
            </a:r>
            <a:r>
              <a:rPr lang="ca-ES" sz="3300" b="1" dirty="0"/>
              <a:t>s’entén per marca tot el conjunt de qualitats i actius d’una companyia, és a dir, el tangible</a:t>
            </a:r>
            <a:r>
              <a:rPr lang="ca-ES" sz="3300" dirty="0"/>
              <a:t> –equip, seus, serveis, productes, </a:t>
            </a:r>
            <a:r>
              <a:rPr lang="ca-ES" sz="3300" dirty="0" err="1"/>
              <a:t>etc</a:t>
            </a:r>
            <a:r>
              <a:rPr lang="ca-ES" sz="3300" dirty="0"/>
              <a:t>…– </a:t>
            </a:r>
            <a:r>
              <a:rPr lang="ca-ES" sz="3300" b="1" dirty="0"/>
              <a:t>i intangibles</a:t>
            </a:r>
            <a:r>
              <a:rPr lang="ca-ES" sz="3300" dirty="0"/>
              <a:t> –personalitat, valors, filosofia, </a:t>
            </a:r>
            <a:r>
              <a:rPr lang="ca-ES" sz="3300" dirty="0" smtClean="0"/>
              <a:t>etc.–. </a:t>
            </a:r>
            <a:r>
              <a:rPr lang="ca-ES" sz="3300" dirty="0"/>
              <a:t>La marca, per tant, és un tot, un conjunt d’elements que va més enllà la representació visual de la marca. D’altra banda </a:t>
            </a:r>
            <a:r>
              <a:rPr lang="ca-ES" sz="3300" b="1" dirty="0"/>
              <a:t>el logotip es refereix a aquesta </a:t>
            </a:r>
            <a:r>
              <a:rPr lang="ca-ES" sz="3300" b="1" u="sng" dirty="0"/>
              <a:t>representació visual de la marca</a:t>
            </a:r>
            <a:r>
              <a:rPr lang="ca-ES" sz="3300" dirty="0"/>
              <a:t>. El logotip és la màxima expressió de </a:t>
            </a:r>
            <a:r>
              <a:rPr lang="ca-ES" sz="3300" dirty="0" smtClean="0"/>
              <a:t>la identitat visual corporativa i </a:t>
            </a:r>
            <a:r>
              <a:rPr lang="ca-ES" sz="3300" dirty="0"/>
              <a:t>forma part de la marca però no ho és per si mateixa</a:t>
            </a:r>
            <a:r>
              <a:rPr lang="ca-ES" sz="3300" dirty="0" smtClean="0"/>
              <a:t>.</a:t>
            </a:r>
          </a:p>
          <a:p>
            <a:pPr marL="0" indent="0" algn="just">
              <a:buNone/>
            </a:pPr>
            <a:endParaRPr lang="ca-ES" sz="3300" dirty="0"/>
          </a:p>
          <a:p>
            <a:pPr marL="0" indent="0" algn="just">
              <a:buNone/>
            </a:pPr>
            <a:r>
              <a:rPr lang="ca-ES" sz="3300" dirty="0"/>
              <a:t>Tal com us </a:t>
            </a:r>
            <a:r>
              <a:rPr lang="ca-ES" sz="3300" dirty="0" smtClean="0"/>
              <a:t>expliquem, </a:t>
            </a:r>
            <a:r>
              <a:rPr lang="ca-ES" sz="3300" dirty="0"/>
              <a:t>existeixen diversos models de disseny de logotips però l’únic model que admet aquesta accepció són els </a:t>
            </a:r>
            <a:r>
              <a:rPr lang="ca-ES" sz="3300" dirty="0" smtClean="0"/>
              <a:t>‘</a:t>
            </a:r>
            <a:r>
              <a:rPr lang="ca-ES" sz="3300" i="1" dirty="0" smtClean="0"/>
              <a:t>Word </a:t>
            </a:r>
            <a:r>
              <a:rPr lang="ca-ES" sz="3300" i="1" dirty="0" err="1" smtClean="0"/>
              <a:t>marks</a:t>
            </a:r>
            <a:r>
              <a:rPr lang="ca-ES" sz="3300" i="1" dirty="0" smtClean="0"/>
              <a:t>’</a:t>
            </a:r>
            <a:r>
              <a:rPr lang="ca-ES" sz="3300" dirty="0" smtClean="0"/>
              <a:t>. </a:t>
            </a:r>
            <a:r>
              <a:rPr lang="ca-ES" sz="3300" dirty="0"/>
              <a:t>I, per referir-nos a la resta de models, hauríem d’utilitzar els termes monogrames, isotips i </a:t>
            </a:r>
            <a:r>
              <a:rPr lang="ca-ES" sz="3300" dirty="0" err="1"/>
              <a:t>imagotips</a:t>
            </a:r>
            <a:r>
              <a:rPr lang="ca-ES" sz="3300" dirty="0"/>
              <a:t> depenent del tipus de disseny que presentin.</a:t>
            </a:r>
          </a:p>
          <a:p>
            <a:pPr marL="0" indent="0">
              <a:buNone/>
            </a:pPr>
            <a:endParaRPr lang="ca-ES" dirty="0"/>
          </a:p>
        </p:txBody>
      </p:sp>
    </p:spTree>
    <p:extLst>
      <p:ext uri="{BB962C8B-B14F-4D97-AF65-F5344CB8AC3E}">
        <p14:creationId xmlns:p14="http://schemas.microsoft.com/office/powerpoint/2010/main" val="1184006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nstitut Badalona VII\Curs 2018-2019\Logos\Utah Jazz\201617 - Pres gt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999" y="202851"/>
            <a:ext cx="6170414" cy="617041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797729" y="6373266"/>
            <a:ext cx="1553823" cy="369332"/>
          </a:xfrm>
          <a:prstGeom prst="rect">
            <a:avLst/>
          </a:prstGeom>
        </p:spPr>
        <p:txBody>
          <a:bodyPr wrap="none">
            <a:spAutoFit/>
          </a:bodyPr>
          <a:lstStyle/>
          <a:p>
            <a:r>
              <a:rPr lang="es-ES" dirty="0" smtClean="0"/>
              <a:t>2016/17 </a:t>
            </a:r>
            <a:r>
              <a:rPr lang="es-ES" dirty="0"/>
              <a:t>- </a:t>
            </a:r>
            <a:r>
              <a:rPr lang="es-ES" dirty="0" smtClean="0"/>
              <a:t>Pres</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908720"/>
            <a:ext cx="3104632" cy="369332"/>
          </a:xfrm>
          <a:prstGeom prst="rect">
            <a:avLst/>
          </a:prstGeom>
        </p:spPr>
        <p:txBody>
          <a:bodyPr wrap="none">
            <a:spAutoFit/>
          </a:bodyPr>
          <a:lstStyle/>
          <a:p>
            <a:r>
              <a:rPr lang="es-ES" dirty="0"/>
              <a:t>Utah </a:t>
            </a:r>
            <a:r>
              <a:rPr lang="es-ES" dirty="0" smtClean="0"/>
              <a:t>Jazz. </a:t>
            </a:r>
            <a:r>
              <a:rPr lang="ca-ES" dirty="0" smtClean="0"/>
              <a:t>Logotips tipogràfics.</a:t>
            </a:r>
            <a:endParaRPr lang="ca-ES" dirty="0"/>
          </a:p>
        </p:txBody>
      </p:sp>
      <p:pic>
        <p:nvPicPr>
          <p:cNvPr id="19458" name="Picture 2" descr="F:\Institut Badalona VII\Curs 2018-2019\Logos\Utah Jazz\199697 - 200304 e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157159"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545316" y="5805264"/>
            <a:ext cx="1989647" cy="369332"/>
          </a:xfrm>
          <a:prstGeom prst="rect">
            <a:avLst/>
          </a:prstGeom>
        </p:spPr>
        <p:txBody>
          <a:bodyPr wrap="none">
            <a:spAutoFit/>
          </a:bodyPr>
          <a:lstStyle/>
          <a:p>
            <a:r>
              <a:rPr lang="es-ES" dirty="0" smtClean="0"/>
              <a:t>1996/97 – 2003/04</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nstitut Badalona VII\Curs 2018-2019\Logos\Utah Jazz\200405 - 200910  ewgb3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62" y="2060848"/>
            <a:ext cx="720080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531139" y="5949280"/>
            <a:ext cx="1989647" cy="369332"/>
          </a:xfrm>
          <a:prstGeom prst="rect">
            <a:avLst/>
          </a:prstGeom>
        </p:spPr>
        <p:txBody>
          <a:bodyPr wrap="none">
            <a:spAutoFit/>
          </a:bodyPr>
          <a:lstStyle/>
          <a:p>
            <a:r>
              <a:rPr lang="es-ES" dirty="0" smtClean="0"/>
              <a:t>2004/05 – 2009/10</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nstitut Badalona VII\Curs 2018-2019\Logos\Utah Jazz\uzayx5o6nvwxf7frgeh84hz9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5" y="1484784"/>
            <a:ext cx="7514753" cy="382178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04779" y="5877272"/>
            <a:ext cx="2042547" cy="369332"/>
          </a:xfrm>
          <a:prstGeom prst="rect">
            <a:avLst/>
          </a:prstGeom>
        </p:spPr>
        <p:txBody>
          <a:bodyPr wrap="none">
            <a:spAutoFit/>
          </a:bodyPr>
          <a:lstStyle/>
          <a:p>
            <a:r>
              <a:rPr lang="es-ES" dirty="0" smtClean="0"/>
              <a:t>2004/05 – 2009/10 </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nstitut Badalona VII\Curs 2018-2019\Logos\Utah Jazz\200607 - 200910 e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661800" cy="392940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777416" y="5660371"/>
            <a:ext cx="1989647" cy="369332"/>
          </a:xfrm>
          <a:prstGeom prst="rect">
            <a:avLst/>
          </a:prstGeom>
        </p:spPr>
        <p:txBody>
          <a:bodyPr wrap="none">
            <a:spAutoFit/>
          </a:bodyPr>
          <a:lstStyle/>
          <a:p>
            <a:r>
              <a:rPr lang="es-ES" dirty="0" smtClean="0"/>
              <a:t>2006/07 – 2009/10</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nstitut Badalona VII\Curs 2018-2019\Logos\Utah Jazz\201011 - 201516 he4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85993"/>
            <a:ext cx="7096125"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68854" y="5485175"/>
            <a:ext cx="1989647" cy="369332"/>
          </a:xfrm>
          <a:prstGeom prst="rect">
            <a:avLst/>
          </a:prstGeom>
        </p:spPr>
        <p:txBody>
          <a:bodyPr wrap="none">
            <a:spAutoFit/>
          </a:bodyPr>
          <a:lstStyle/>
          <a:p>
            <a:r>
              <a:rPr lang="es-ES" dirty="0" smtClean="0"/>
              <a:t>2010/11 – 2015/16</a:t>
            </a:r>
            <a:endParaRPr lang="es-ES" dirty="0"/>
          </a:p>
        </p:txBody>
      </p:sp>
    </p:spTree>
    <p:extLst>
      <p:ext uri="{BB962C8B-B14F-4D97-AF65-F5344CB8AC3E}">
        <p14:creationId xmlns:p14="http://schemas.microsoft.com/office/powerpoint/2010/main" val="3576545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nstitut Badalona VII\Curs 2018-2019\Logos\Utah Jazz\201011 - 201516 tf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096125" cy="351472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596846" y="5517232"/>
            <a:ext cx="1989647" cy="369332"/>
          </a:xfrm>
          <a:prstGeom prst="rect">
            <a:avLst/>
          </a:prstGeom>
        </p:spPr>
        <p:txBody>
          <a:bodyPr wrap="none">
            <a:spAutoFit/>
          </a:bodyPr>
          <a:lstStyle/>
          <a:p>
            <a:r>
              <a:rPr lang="es-ES" dirty="0" smtClean="0"/>
              <a:t>2010/11 – 2015/16</a:t>
            </a:r>
            <a:endParaRPr lang="es-ES" dirty="0"/>
          </a:p>
        </p:txBody>
      </p:sp>
    </p:spTree>
    <p:extLst>
      <p:ext uri="{BB962C8B-B14F-4D97-AF65-F5344CB8AC3E}">
        <p14:creationId xmlns:p14="http://schemas.microsoft.com/office/powerpoint/2010/main" val="805541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nstitut Badalona VII\Curs 2018-2019\Logos\Utah Jazz\201011 - 201516 heh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96" y="1124744"/>
            <a:ext cx="7868645" cy="415084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35896" y="5826798"/>
            <a:ext cx="1989647" cy="369332"/>
          </a:xfrm>
          <a:prstGeom prst="rect">
            <a:avLst/>
          </a:prstGeom>
        </p:spPr>
        <p:txBody>
          <a:bodyPr wrap="none">
            <a:spAutoFit/>
          </a:bodyPr>
          <a:lstStyle/>
          <a:p>
            <a:r>
              <a:rPr lang="es-ES" dirty="0" smtClean="0"/>
              <a:t>2010/11 – 2015/16</a:t>
            </a:r>
            <a:endParaRPr lang="es-ES" dirty="0"/>
          </a:p>
        </p:txBody>
      </p:sp>
    </p:spTree>
    <p:extLst>
      <p:ext uri="{BB962C8B-B14F-4D97-AF65-F5344CB8AC3E}">
        <p14:creationId xmlns:p14="http://schemas.microsoft.com/office/powerpoint/2010/main" val="805541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50726" y="5908630"/>
            <a:ext cx="2042547" cy="369332"/>
          </a:xfrm>
          <a:prstGeom prst="rect">
            <a:avLst/>
          </a:prstGeom>
        </p:spPr>
        <p:txBody>
          <a:bodyPr wrap="none">
            <a:spAutoFit/>
          </a:bodyPr>
          <a:lstStyle/>
          <a:p>
            <a:r>
              <a:rPr lang="es-ES" dirty="0" smtClean="0"/>
              <a:t>1967/68 – 1969/70 </a:t>
            </a:r>
            <a:endParaRPr lang="es-ES" dirty="0"/>
          </a:p>
        </p:txBody>
      </p:sp>
      <p:pic>
        <p:nvPicPr>
          <p:cNvPr id="1026" name="Picture 2" descr="F:\Institut Badalona VII\Curs 2018-2019\Logos\Seattle Supersonics\1967.68 - 1969.7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404938"/>
            <a:ext cx="5981700"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843808" y="692696"/>
            <a:ext cx="3784113" cy="369332"/>
          </a:xfrm>
          <a:prstGeom prst="rect">
            <a:avLst/>
          </a:prstGeom>
        </p:spPr>
        <p:txBody>
          <a:bodyPr wrap="none">
            <a:spAutoFit/>
          </a:bodyPr>
          <a:lstStyle/>
          <a:p>
            <a:r>
              <a:rPr lang="es-ES" dirty="0"/>
              <a:t>Seattle </a:t>
            </a:r>
            <a:r>
              <a:rPr lang="en-CA" dirty="0" smtClean="0"/>
              <a:t>Supersonics.</a:t>
            </a:r>
            <a:r>
              <a:rPr lang="es-ES" dirty="0" smtClean="0"/>
              <a:t> </a:t>
            </a:r>
            <a:r>
              <a:rPr lang="ca-ES" dirty="0" smtClean="0"/>
              <a:t>Logotips primaris.</a:t>
            </a:r>
            <a:endParaRPr lang="ca-ES" dirty="0"/>
          </a:p>
        </p:txBody>
      </p:sp>
    </p:spTree>
    <p:extLst>
      <p:ext uri="{BB962C8B-B14F-4D97-AF65-F5344CB8AC3E}">
        <p14:creationId xmlns:p14="http://schemas.microsoft.com/office/powerpoint/2010/main" val="537433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51920" y="5949280"/>
            <a:ext cx="1029449" cy="369332"/>
          </a:xfrm>
          <a:prstGeom prst="rect">
            <a:avLst/>
          </a:prstGeom>
        </p:spPr>
        <p:txBody>
          <a:bodyPr wrap="none">
            <a:spAutoFit/>
          </a:bodyPr>
          <a:lstStyle/>
          <a:p>
            <a:r>
              <a:rPr lang="es-ES" dirty="0" smtClean="0"/>
              <a:t>1970/71 </a:t>
            </a:r>
            <a:endParaRPr lang="es-ES" dirty="0"/>
          </a:p>
        </p:txBody>
      </p:sp>
      <p:pic>
        <p:nvPicPr>
          <p:cNvPr id="2050" name="Picture 2" descr="F:\Institut Badalona VII\Curs 2018-2019\Logos\Seattle Supersonics\1970.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1524000"/>
            <a:ext cx="38004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041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sz="4000" b="1" dirty="0" smtClean="0"/>
              <a:t/>
            </a:r>
            <a:br>
              <a:rPr lang="ca-ES" sz="4000" b="1" dirty="0" smtClean="0"/>
            </a:br>
            <a:r>
              <a:rPr lang="ca-ES" sz="4000" b="1" dirty="0" smtClean="0">
                <a:solidFill>
                  <a:schemeClr val="bg2">
                    <a:lumMod val="50000"/>
                  </a:schemeClr>
                </a:solidFill>
              </a:rPr>
              <a:t>Quants </a:t>
            </a:r>
            <a:r>
              <a:rPr lang="ca-ES" sz="4000" b="1" dirty="0">
                <a:solidFill>
                  <a:schemeClr val="bg2">
                    <a:lumMod val="50000"/>
                  </a:schemeClr>
                </a:solidFill>
              </a:rPr>
              <a:t>tipus de logotips existeixen?</a:t>
            </a:r>
            <a:r>
              <a:rPr lang="ca-ES" b="1" dirty="0">
                <a:solidFill>
                  <a:schemeClr val="bg2">
                    <a:lumMod val="50000"/>
                  </a:schemeClr>
                </a:solidFill>
              </a:rPr>
              <a:t/>
            </a:r>
            <a:br>
              <a:rPr lang="ca-ES" b="1" dirty="0">
                <a:solidFill>
                  <a:schemeClr val="bg2">
                    <a:lumMod val="50000"/>
                  </a:schemeClr>
                </a:solidFill>
              </a:rPr>
            </a:br>
            <a:endParaRPr lang="es-ES" dirty="0">
              <a:solidFill>
                <a:schemeClr val="bg2">
                  <a:lumMod val="50000"/>
                </a:schemeClr>
              </a:solidFill>
            </a:endParaRPr>
          </a:p>
        </p:txBody>
      </p:sp>
      <p:sp>
        <p:nvSpPr>
          <p:cNvPr id="3" name="2 Marcador de contenido"/>
          <p:cNvSpPr>
            <a:spLocks noGrp="1"/>
          </p:cNvSpPr>
          <p:nvPr>
            <p:ph idx="1"/>
          </p:nvPr>
        </p:nvSpPr>
        <p:spPr>
          <a:xfrm>
            <a:off x="467544" y="2348880"/>
            <a:ext cx="8229600" cy="2692896"/>
          </a:xfrm>
        </p:spPr>
        <p:txBody>
          <a:bodyPr>
            <a:normAutofit/>
          </a:bodyPr>
          <a:lstStyle/>
          <a:p>
            <a:pPr marL="0" indent="0">
              <a:buNone/>
            </a:pPr>
            <a:endParaRPr lang="ca-ES" sz="2000" b="1" dirty="0" smtClean="0">
              <a:solidFill>
                <a:schemeClr val="bg2">
                  <a:lumMod val="75000"/>
                </a:schemeClr>
              </a:solidFill>
            </a:endParaRPr>
          </a:p>
          <a:p>
            <a:pPr marL="0" indent="0">
              <a:buNone/>
            </a:pPr>
            <a:r>
              <a:rPr lang="ca-ES" sz="1800" b="1" dirty="0" smtClean="0">
                <a:solidFill>
                  <a:schemeClr val="bg2">
                    <a:lumMod val="75000"/>
                  </a:schemeClr>
                </a:solidFill>
              </a:rPr>
              <a:t>Quins </a:t>
            </a:r>
            <a:r>
              <a:rPr lang="ca-ES" sz="1800" b="1" dirty="0">
                <a:solidFill>
                  <a:schemeClr val="bg2">
                    <a:lumMod val="75000"/>
                  </a:schemeClr>
                </a:solidFill>
              </a:rPr>
              <a:t>tipus de </a:t>
            </a:r>
            <a:r>
              <a:rPr lang="ca-ES" sz="1800" b="1" dirty="0" smtClean="0">
                <a:solidFill>
                  <a:schemeClr val="bg2">
                    <a:lumMod val="75000"/>
                  </a:schemeClr>
                </a:solidFill>
              </a:rPr>
              <a:t>logotips </a:t>
            </a:r>
            <a:r>
              <a:rPr lang="ca-ES" sz="1800" b="1" dirty="0">
                <a:solidFill>
                  <a:schemeClr val="bg2">
                    <a:lumMod val="75000"/>
                  </a:schemeClr>
                </a:solidFill>
              </a:rPr>
              <a:t>existeixen</a:t>
            </a:r>
            <a:r>
              <a:rPr lang="ca-ES" sz="1800" b="1" dirty="0" smtClean="0">
                <a:solidFill>
                  <a:schemeClr val="bg2">
                    <a:lumMod val="75000"/>
                  </a:schemeClr>
                </a:solidFill>
              </a:rPr>
              <a:t>?</a:t>
            </a:r>
          </a:p>
          <a:p>
            <a:pPr marL="0" indent="0">
              <a:buNone/>
            </a:pPr>
            <a:endParaRPr lang="ca-ES" sz="1800" b="1" dirty="0">
              <a:solidFill>
                <a:schemeClr val="bg2">
                  <a:lumMod val="75000"/>
                </a:schemeClr>
              </a:solidFill>
            </a:endParaRPr>
          </a:p>
          <a:p>
            <a:pPr marL="0" indent="0" algn="just">
              <a:buNone/>
            </a:pPr>
            <a:r>
              <a:rPr lang="ca-ES" sz="1800" dirty="0" smtClean="0"/>
              <a:t>Tot i que existeixen determinades contradiccions envers als tipus de logotips i la seva classificació podem afirmar que la </a:t>
            </a:r>
            <a:r>
              <a:rPr lang="ca-ES" sz="1800" dirty="0"/>
              <a:t>història del disseny ens mostra que, en resum, hi </a:t>
            </a:r>
            <a:r>
              <a:rPr lang="ca-ES" sz="1800"/>
              <a:t>ha </a:t>
            </a:r>
            <a:r>
              <a:rPr lang="ca-ES" sz="1800" u="sng" smtClean="0"/>
              <a:t>cinc</a:t>
            </a:r>
            <a:r>
              <a:rPr lang="ca-ES" sz="1800" smtClean="0"/>
              <a:t> </a:t>
            </a:r>
            <a:r>
              <a:rPr lang="ca-ES" sz="1800" dirty="0"/>
              <a:t>tipus de dissenys de </a:t>
            </a:r>
            <a:r>
              <a:rPr lang="ca-ES" sz="1800" dirty="0" smtClean="0"/>
              <a:t>logotips.  És important i útil </a:t>
            </a:r>
            <a:r>
              <a:rPr lang="ca-ES" sz="1800" dirty="0" err="1" smtClean="0"/>
              <a:t>coneixe’ls</a:t>
            </a:r>
            <a:r>
              <a:rPr lang="ca-ES" sz="1800" dirty="0" smtClean="0"/>
              <a:t> perquè aquest </a:t>
            </a:r>
            <a:r>
              <a:rPr lang="ca-ES" sz="1800" dirty="0"/>
              <a:t>tipus d’informació ens ajuda a entendre el passat i el present del disseny </a:t>
            </a:r>
            <a:r>
              <a:rPr lang="ca-ES" sz="1800" dirty="0" smtClean="0"/>
              <a:t>gràfic, la identitat corporativa i la identitat visual.  </a:t>
            </a:r>
            <a:endParaRPr lang="ca-ES" sz="1800" dirty="0"/>
          </a:p>
          <a:p>
            <a:pPr marL="0" indent="0">
              <a:buNone/>
            </a:pPr>
            <a:endParaRPr lang="ca-ES" sz="2100" dirty="0"/>
          </a:p>
          <a:p>
            <a:pPr marL="0" indent="0">
              <a:buNone/>
            </a:pPr>
            <a:endParaRPr lang="es-ES" dirty="0"/>
          </a:p>
        </p:txBody>
      </p:sp>
    </p:spTree>
    <p:extLst>
      <p:ext uri="{BB962C8B-B14F-4D97-AF65-F5344CB8AC3E}">
        <p14:creationId xmlns:p14="http://schemas.microsoft.com/office/powerpoint/2010/main" val="1721896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79912" y="4437112"/>
            <a:ext cx="2042547" cy="369332"/>
          </a:xfrm>
          <a:prstGeom prst="rect">
            <a:avLst/>
          </a:prstGeom>
        </p:spPr>
        <p:txBody>
          <a:bodyPr wrap="none">
            <a:spAutoFit/>
          </a:bodyPr>
          <a:lstStyle/>
          <a:p>
            <a:r>
              <a:rPr lang="es-ES" dirty="0" smtClean="0"/>
              <a:t>1971/72 – 1974/75 </a:t>
            </a:r>
            <a:endParaRPr lang="es-ES" dirty="0"/>
          </a:p>
        </p:txBody>
      </p:sp>
      <p:pic>
        <p:nvPicPr>
          <p:cNvPr id="3074" name="Picture 2" descr="F:\Institut Badalona VII\Curs 2018-2019\Logos\Seattle Supersonics\1971.72 - 1974.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132856"/>
            <a:ext cx="61722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06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9872" y="6165304"/>
            <a:ext cx="2042547" cy="369332"/>
          </a:xfrm>
          <a:prstGeom prst="rect">
            <a:avLst/>
          </a:prstGeom>
        </p:spPr>
        <p:txBody>
          <a:bodyPr wrap="none">
            <a:spAutoFit/>
          </a:bodyPr>
          <a:lstStyle/>
          <a:p>
            <a:r>
              <a:rPr lang="es-ES" dirty="0" smtClean="0"/>
              <a:t>1975/76 – 1994/95 </a:t>
            </a:r>
            <a:endParaRPr lang="es-ES" dirty="0"/>
          </a:p>
        </p:txBody>
      </p:sp>
      <p:pic>
        <p:nvPicPr>
          <p:cNvPr id="4098" name="Picture 2" descr="F:\Institut Badalona VII\Curs 2018-2019\Logos\Seattle Supersonics\1975.76 - 1994.9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362075"/>
            <a:ext cx="59912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41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36525" y="6284372"/>
            <a:ext cx="2042547" cy="369332"/>
          </a:xfrm>
          <a:prstGeom prst="rect">
            <a:avLst/>
          </a:prstGeom>
        </p:spPr>
        <p:txBody>
          <a:bodyPr wrap="none">
            <a:spAutoFit/>
          </a:bodyPr>
          <a:lstStyle/>
          <a:p>
            <a:r>
              <a:rPr lang="es-ES" dirty="0" smtClean="0"/>
              <a:t>1995/96 – 2000/01 </a:t>
            </a:r>
            <a:endParaRPr lang="es-ES" dirty="0"/>
          </a:p>
        </p:txBody>
      </p:sp>
      <p:pic>
        <p:nvPicPr>
          <p:cNvPr id="5122" name="Picture 2" descr="F:\Institut Badalona VII\Curs 2018-2019\Logos\Seattle Supersonics\1995.96 - 2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03" y="260648"/>
            <a:ext cx="6667500" cy="589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74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05228" y="6237312"/>
            <a:ext cx="2023311" cy="369332"/>
          </a:xfrm>
          <a:prstGeom prst="rect">
            <a:avLst/>
          </a:prstGeom>
        </p:spPr>
        <p:txBody>
          <a:bodyPr wrap="none">
            <a:spAutoFit/>
          </a:bodyPr>
          <a:lstStyle/>
          <a:p>
            <a:r>
              <a:rPr lang="es-ES" dirty="0" smtClean="0"/>
              <a:t>2001/02 – 2007/08 </a:t>
            </a:r>
            <a:endParaRPr lang="es-ES" dirty="0"/>
          </a:p>
        </p:txBody>
      </p:sp>
      <p:pic>
        <p:nvPicPr>
          <p:cNvPr id="6146" name="Picture 2" descr="F:\Institut Badalona VII\Curs 2018-2019\Logos\Seattle Supersonics\2001.02 - 2007.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428" y="405383"/>
            <a:ext cx="5440910" cy="575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74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720374"/>
            <a:ext cx="4016741" cy="369332"/>
          </a:xfrm>
          <a:prstGeom prst="rect">
            <a:avLst/>
          </a:prstGeom>
        </p:spPr>
        <p:txBody>
          <a:bodyPr wrap="none">
            <a:spAutoFit/>
          </a:bodyPr>
          <a:lstStyle/>
          <a:p>
            <a:r>
              <a:rPr lang="es-ES" dirty="0"/>
              <a:t>Seattle </a:t>
            </a:r>
            <a:r>
              <a:rPr lang="en-CA" dirty="0" smtClean="0"/>
              <a:t>Supersonics.</a:t>
            </a:r>
            <a:r>
              <a:rPr lang="es-ES" dirty="0" smtClean="0"/>
              <a:t> </a:t>
            </a:r>
            <a:r>
              <a:rPr lang="ca-ES" dirty="0" smtClean="0"/>
              <a:t>Logotips alternatius.</a:t>
            </a:r>
            <a:endParaRPr lang="ca-ES" dirty="0"/>
          </a:p>
        </p:txBody>
      </p:sp>
      <p:pic>
        <p:nvPicPr>
          <p:cNvPr id="7170" name="Picture 2" descr="F:\Institut Badalona VII\Curs 2018-2019\Logos\Seattle Supersonics\Logotips Alternatius\1995.96 - 200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3740011" cy="381839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444064" y="5318287"/>
            <a:ext cx="1989647" cy="369332"/>
          </a:xfrm>
          <a:prstGeom prst="rect">
            <a:avLst/>
          </a:prstGeom>
        </p:spPr>
        <p:txBody>
          <a:bodyPr wrap="none">
            <a:spAutoFit/>
          </a:bodyPr>
          <a:lstStyle/>
          <a:p>
            <a:r>
              <a:rPr lang="es-ES" dirty="0" smtClean="0"/>
              <a:t>1995/96 – 2000/01</a:t>
            </a:r>
            <a:endParaRPr lang="es-ES" dirty="0"/>
          </a:p>
        </p:txBody>
      </p:sp>
    </p:spTree>
    <p:extLst>
      <p:ext uri="{BB962C8B-B14F-4D97-AF65-F5344CB8AC3E}">
        <p14:creationId xmlns:p14="http://schemas.microsoft.com/office/powerpoint/2010/main" val="4176674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nstitut Badalona VII\Curs 2018-2019\Logos\Seattle Supersonics\Logotips Alternatius\2001.02 - 2007.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53380"/>
            <a:ext cx="5343525" cy="52959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414176" y="6133946"/>
            <a:ext cx="2042547" cy="369332"/>
          </a:xfrm>
          <a:prstGeom prst="rect">
            <a:avLst/>
          </a:prstGeom>
        </p:spPr>
        <p:txBody>
          <a:bodyPr wrap="none">
            <a:spAutoFit/>
          </a:bodyPr>
          <a:lstStyle/>
          <a:p>
            <a:r>
              <a:rPr lang="es-ES" dirty="0" smtClean="0"/>
              <a:t>2001/02 – 2007/08 </a:t>
            </a:r>
            <a:endParaRPr lang="es-ES" dirty="0"/>
          </a:p>
        </p:txBody>
      </p:sp>
    </p:spTree>
    <p:extLst>
      <p:ext uri="{BB962C8B-B14F-4D97-AF65-F5344CB8AC3E}">
        <p14:creationId xmlns:p14="http://schemas.microsoft.com/office/powerpoint/2010/main" val="1218521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nstitut Badalona VII\Curs 2018-2019\Logos\Seattle Supersonics\Logotips Alternatius\2001.02 - 2007.08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18" y="620688"/>
            <a:ext cx="4977011" cy="526726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518951" y="6021288"/>
            <a:ext cx="2042547" cy="369332"/>
          </a:xfrm>
          <a:prstGeom prst="rect">
            <a:avLst/>
          </a:prstGeom>
        </p:spPr>
        <p:txBody>
          <a:bodyPr wrap="none">
            <a:spAutoFit/>
          </a:bodyPr>
          <a:lstStyle/>
          <a:p>
            <a:r>
              <a:rPr lang="es-ES" dirty="0" smtClean="0"/>
              <a:t>2001/02 – 2007/08 </a:t>
            </a:r>
            <a:endParaRPr lang="es-ES" dirty="0"/>
          </a:p>
        </p:txBody>
      </p:sp>
    </p:spTree>
    <p:extLst>
      <p:ext uri="{BB962C8B-B14F-4D97-AF65-F5344CB8AC3E}">
        <p14:creationId xmlns:p14="http://schemas.microsoft.com/office/powerpoint/2010/main" val="3157853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nstitut Badalona VII\Curs 2018-2019\Logos\Seattle Supersonics\Logotips Alternatius\2001.02 - 2007.08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53" y="18864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491880" y="6021288"/>
            <a:ext cx="2042547" cy="369332"/>
          </a:xfrm>
          <a:prstGeom prst="rect">
            <a:avLst/>
          </a:prstGeom>
        </p:spPr>
        <p:txBody>
          <a:bodyPr wrap="none">
            <a:spAutoFit/>
          </a:bodyPr>
          <a:lstStyle/>
          <a:p>
            <a:r>
              <a:rPr lang="es-ES" dirty="0" smtClean="0"/>
              <a:t>2001/02 – 2007/08 </a:t>
            </a:r>
            <a:endParaRPr lang="es-ES" dirty="0"/>
          </a:p>
        </p:txBody>
      </p:sp>
    </p:spTree>
    <p:extLst>
      <p:ext uri="{BB962C8B-B14F-4D97-AF65-F5344CB8AC3E}">
        <p14:creationId xmlns:p14="http://schemas.microsoft.com/office/powerpoint/2010/main" val="3157853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nstitut Badalona VII\Curs 2018-2019\Logos\Seattle Supersonics\Wordmark Logos\1994.95 - 200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12" y="764704"/>
            <a:ext cx="6257925" cy="470535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75856" y="5761038"/>
            <a:ext cx="2042547" cy="369332"/>
          </a:xfrm>
          <a:prstGeom prst="rect">
            <a:avLst/>
          </a:prstGeom>
        </p:spPr>
        <p:txBody>
          <a:bodyPr wrap="none">
            <a:spAutoFit/>
          </a:bodyPr>
          <a:lstStyle/>
          <a:p>
            <a:r>
              <a:rPr lang="es-ES" dirty="0" smtClean="0"/>
              <a:t>1994/95 – 2000/01 </a:t>
            </a:r>
            <a:endParaRPr lang="es-ES" dirty="0"/>
          </a:p>
        </p:txBody>
      </p:sp>
    </p:spTree>
    <p:extLst>
      <p:ext uri="{BB962C8B-B14F-4D97-AF65-F5344CB8AC3E}">
        <p14:creationId xmlns:p14="http://schemas.microsoft.com/office/powerpoint/2010/main" val="31578531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nstitut Badalona VII\Curs 2018-2019\Logos\Seattle Supersonics\Wordmark Logos\2001.02 - 2007.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271" y="2636912"/>
            <a:ext cx="519112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11562" y="4293096"/>
            <a:ext cx="2042547" cy="369332"/>
          </a:xfrm>
          <a:prstGeom prst="rect">
            <a:avLst/>
          </a:prstGeom>
        </p:spPr>
        <p:txBody>
          <a:bodyPr wrap="none">
            <a:spAutoFit/>
          </a:bodyPr>
          <a:lstStyle/>
          <a:p>
            <a:r>
              <a:rPr lang="es-ES" dirty="0" smtClean="0"/>
              <a:t>2001/02 – 2007/08 </a:t>
            </a:r>
            <a:endParaRPr lang="es-ES" dirty="0"/>
          </a:p>
        </p:txBody>
      </p:sp>
    </p:spTree>
    <p:extLst>
      <p:ext uri="{BB962C8B-B14F-4D97-AF65-F5344CB8AC3E}">
        <p14:creationId xmlns:p14="http://schemas.microsoft.com/office/powerpoint/2010/main" val="3157853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sz="3100" b="1" dirty="0" smtClean="0"/>
              <a:t/>
            </a:r>
            <a:br>
              <a:rPr lang="ca-ES" sz="3100" b="1" dirty="0" smtClean="0"/>
            </a:br>
            <a:r>
              <a:rPr lang="ca-ES" sz="3100" b="1" dirty="0" smtClean="0">
                <a:solidFill>
                  <a:schemeClr val="bg2">
                    <a:lumMod val="50000"/>
                  </a:schemeClr>
                </a:solidFill>
              </a:rPr>
              <a:t>·</a:t>
            </a:r>
            <a:r>
              <a:rPr lang="ca-ES" sz="4000" b="1" dirty="0" smtClean="0">
                <a:solidFill>
                  <a:schemeClr val="bg2">
                    <a:lumMod val="50000"/>
                  </a:schemeClr>
                </a:solidFill>
              </a:rPr>
              <a:t>Els </a:t>
            </a:r>
            <a:r>
              <a:rPr lang="ca-ES" sz="4000" b="1" dirty="0">
                <a:solidFill>
                  <a:schemeClr val="bg2">
                    <a:lumMod val="50000"/>
                  </a:schemeClr>
                </a:solidFill>
              </a:rPr>
              <a:t>isotips: </a:t>
            </a:r>
            <a:r>
              <a:rPr lang="ca-ES" sz="4000" b="1" dirty="0">
                <a:solidFill>
                  <a:schemeClr val="bg2">
                    <a:lumMod val="75000"/>
                  </a:schemeClr>
                </a:solidFill>
              </a:rPr>
              <a:t>apostar per un símbol</a:t>
            </a:r>
            <a:r>
              <a:rPr lang="ca-ES" sz="4000" b="1" dirty="0"/>
              <a:t/>
            </a:r>
            <a:br>
              <a:rPr lang="ca-ES" sz="4000" b="1" dirty="0"/>
            </a:br>
            <a:endParaRPr lang="es-ES" sz="4000" dirty="0"/>
          </a:p>
        </p:txBody>
      </p:sp>
      <p:sp>
        <p:nvSpPr>
          <p:cNvPr id="3" name="2 Marcador de contenido"/>
          <p:cNvSpPr>
            <a:spLocks noGrp="1"/>
          </p:cNvSpPr>
          <p:nvPr>
            <p:ph idx="1"/>
          </p:nvPr>
        </p:nvSpPr>
        <p:spPr>
          <a:xfrm>
            <a:off x="467544" y="1772816"/>
            <a:ext cx="8229600" cy="4277072"/>
          </a:xfrm>
        </p:spPr>
        <p:txBody>
          <a:bodyPr>
            <a:normAutofit/>
          </a:bodyPr>
          <a:lstStyle/>
          <a:p>
            <a:pPr marL="0" indent="0" algn="just">
              <a:buNone/>
            </a:pPr>
            <a:r>
              <a:rPr lang="ca-ES" sz="1800" dirty="0" smtClean="0"/>
              <a:t>L’isotip </a:t>
            </a:r>
            <a:r>
              <a:rPr lang="ca-ES" sz="1800" dirty="0"/>
              <a:t>és el primer model de marca que podem trobar. </a:t>
            </a:r>
            <a:r>
              <a:rPr lang="ca-ES" sz="1800" b="1" dirty="0"/>
              <a:t>Isotip és el que té com a protagonista un símbol</a:t>
            </a:r>
            <a:r>
              <a:rPr lang="ca-ES" sz="1800" dirty="0"/>
              <a:t> </a:t>
            </a:r>
            <a:r>
              <a:rPr lang="ca-ES" sz="1800" dirty="0" smtClean="0"/>
              <a:t>o una </a:t>
            </a:r>
            <a:r>
              <a:rPr lang="ca-ES" sz="1800" dirty="0"/>
              <a:t>imatge abstracta o pictòrica que evoca un concepte</a:t>
            </a:r>
            <a:r>
              <a:rPr lang="ca-ES" sz="1800" dirty="0" smtClean="0"/>
              <a:t>.</a:t>
            </a:r>
          </a:p>
          <a:p>
            <a:pPr marL="0" indent="0" algn="just">
              <a:buNone/>
            </a:pPr>
            <a:endParaRPr lang="ca-ES" sz="1800" dirty="0"/>
          </a:p>
          <a:p>
            <a:pPr marL="0" indent="0" algn="just">
              <a:buNone/>
            </a:pPr>
            <a:r>
              <a:rPr lang="ca-ES" sz="1800" dirty="0"/>
              <a:t>Està demostrat que la nostra ment recorda millor les coses senzilles i les formes simples. Per tant, si el disseny del símbol d’una companyia reuneix aquestes característiques, s’assegura que aquesta marca </a:t>
            </a:r>
            <a:r>
              <a:rPr lang="ca-ES" sz="1800" dirty="0" smtClean="0"/>
              <a:t>sigui recordada </a:t>
            </a:r>
            <a:r>
              <a:rPr lang="ca-ES" sz="1800" dirty="0"/>
              <a:t>en el temps i habiti en la memòria </a:t>
            </a:r>
            <a:r>
              <a:rPr lang="ca-ES" sz="1800" dirty="0" smtClean="0"/>
              <a:t>col·lectiva </a:t>
            </a:r>
            <a:r>
              <a:rPr lang="ca-ES" sz="1800" dirty="0"/>
              <a:t>ja que els símbols ajuden a sintetitzar la filosofia de la companyia en un plànol metafòric i a comunicar l’essència de la marca</a:t>
            </a:r>
            <a:r>
              <a:rPr lang="ca-ES" sz="1800" dirty="0" smtClean="0"/>
              <a:t>.</a:t>
            </a:r>
          </a:p>
          <a:p>
            <a:pPr marL="0" indent="0" algn="just">
              <a:buNone/>
            </a:pPr>
            <a:endParaRPr lang="ca-ES" sz="1800" dirty="0"/>
          </a:p>
          <a:p>
            <a:pPr marL="0" indent="0" algn="just">
              <a:buNone/>
            </a:pPr>
            <a:r>
              <a:rPr lang="ca-ES" sz="1800" dirty="0"/>
              <a:t>Grans companyies aposten pels isotips, ja sigui amb símbols abstractes com </a:t>
            </a:r>
            <a:r>
              <a:rPr lang="ca-ES" sz="1800" b="1" dirty="0"/>
              <a:t>HSBC</a:t>
            </a:r>
            <a:r>
              <a:rPr lang="ca-ES" sz="1800" dirty="0"/>
              <a:t> i </a:t>
            </a:r>
            <a:r>
              <a:rPr lang="ca-ES" sz="1800" b="1" dirty="0" err="1"/>
              <a:t>Chase</a:t>
            </a:r>
            <a:r>
              <a:rPr lang="ca-ES" sz="1800" dirty="0"/>
              <a:t> o amb símbols pictòrics com la corporació petroquímica </a:t>
            </a:r>
            <a:r>
              <a:rPr lang="ca-ES" sz="1800" b="1" dirty="0"/>
              <a:t>Shell</a:t>
            </a:r>
            <a:r>
              <a:rPr lang="ca-ES" sz="1800" dirty="0"/>
              <a:t> que, des de 1900, ha </a:t>
            </a:r>
            <a:r>
              <a:rPr lang="ca-ES" sz="1800" dirty="0" smtClean="0"/>
              <a:t>utilitzat </a:t>
            </a:r>
            <a:r>
              <a:rPr lang="ca-ES" sz="1800" dirty="0"/>
              <a:t>una petxina com a símbol de l’empresa. La identitat de Shell forma part de la història del </a:t>
            </a:r>
            <a:r>
              <a:rPr lang="ca-ES" sz="1800" dirty="0" smtClean="0"/>
              <a:t>‘</a:t>
            </a:r>
            <a:r>
              <a:rPr lang="ca-ES" sz="1800" i="1" dirty="0" err="1" smtClean="0"/>
              <a:t>branding</a:t>
            </a:r>
            <a:r>
              <a:rPr lang="ca-ES" sz="1800" i="1" dirty="0" smtClean="0"/>
              <a:t>’</a:t>
            </a:r>
            <a:r>
              <a:rPr lang="ca-ES" sz="1800" dirty="0" smtClean="0"/>
              <a:t> </a:t>
            </a:r>
            <a:r>
              <a:rPr lang="ca-ES" sz="1800" dirty="0"/>
              <a:t>i la identitat visual però altres companyies també poden exemplificar aquest model com </a:t>
            </a:r>
            <a:r>
              <a:rPr lang="ca-ES" sz="1800" b="1" dirty="0" err="1"/>
              <a:t>Apple</a:t>
            </a:r>
            <a:r>
              <a:rPr lang="ca-ES" sz="1800" dirty="0"/>
              <a:t> i la seva poma o </a:t>
            </a:r>
            <a:r>
              <a:rPr lang="ca-ES" sz="1800" b="1" dirty="0"/>
              <a:t>Mercedes Benz</a:t>
            </a:r>
            <a:r>
              <a:rPr lang="ca-ES" sz="1800" dirty="0"/>
              <a:t> i el seu estel</a:t>
            </a:r>
            <a:r>
              <a:rPr lang="ca-ES" sz="1800" dirty="0" smtClean="0"/>
              <a:t>.</a:t>
            </a:r>
          </a:p>
          <a:p>
            <a:pPr marL="0" indent="0">
              <a:buNone/>
            </a:pPr>
            <a:endParaRPr lang="ca-ES" dirty="0"/>
          </a:p>
          <a:p>
            <a:pPr marL="0" indent="0">
              <a:buNone/>
            </a:pPr>
            <a:endParaRPr lang="ca-ES" dirty="0"/>
          </a:p>
          <a:p>
            <a:pPr marL="0" indent="0">
              <a:buNone/>
            </a:pPr>
            <a:endParaRPr lang="es-ES" dirty="0"/>
          </a:p>
        </p:txBody>
      </p:sp>
    </p:spTree>
    <p:extLst>
      <p:ext uri="{BB962C8B-B14F-4D97-AF65-F5344CB8AC3E}">
        <p14:creationId xmlns:p14="http://schemas.microsoft.com/office/powerpoint/2010/main" val="31174368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nstitut Badalona VII\Curs 2018-2019\Logos\Seattle Supersonics\Wordmark Logos\2001.02 - 2007.08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2069104"/>
            <a:ext cx="6667500" cy="256222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320539" y="4639922"/>
            <a:ext cx="2042547" cy="369332"/>
          </a:xfrm>
          <a:prstGeom prst="rect">
            <a:avLst/>
          </a:prstGeom>
        </p:spPr>
        <p:txBody>
          <a:bodyPr wrap="none">
            <a:spAutoFit/>
          </a:bodyPr>
          <a:lstStyle/>
          <a:p>
            <a:r>
              <a:rPr lang="es-ES" dirty="0" smtClean="0"/>
              <a:t>2001/02 – 2007/08 </a:t>
            </a:r>
            <a:endParaRPr lang="es-ES" dirty="0"/>
          </a:p>
        </p:txBody>
      </p:sp>
    </p:spTree>
    <p:extLst>
      <p:ext uri="{BB962C8B-B14F-4D97-AF65-F5344CB8AC3E}">
        <p14:creationId xmlns:p14="http://schemas.microsoft.com/office/powerpoint/2010/main" val="2312328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nstitut Badalona VII\Curs 2018-2019\Logos\Seattle Supersonics\Wordmark Logos\2001.02 - 2007.08  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751" y="1700808"/>
            <a:ext cx="6667500"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05228" y="5157192"/>
            <a:ext cx="2042547" cy="369332"/>
          </a:xfrm>
          <a:prstGeom prst="rect">
            <a:avLst/>
          </a:prstGeom>
        </p:spPr>
        <p:txBody>
          <a:bodyPr wrap="none">
            <a:spAutoFit/>
          </a:bodyPr>
          <a:lstStyle/>
          <a:p>
            <a:r>
              <a:rPr lang="es-ES" dirty="0" smtClean="0"/>
              <a:t>2001/02 – 2007/08 </a:t>
            </a:r>
            <a:endParaRPr lang="es-ES" dirty="0"/>
          </a:p>
        </p:txBody>
      </p:sp>
    </p:spTree>
    <p:extLst>
      <p:ext uri="{BB962C8B-B14F-4D97-AF65-F5344CB8AC3E}">
        <p14:creationId xmlns:p14="http://schemas.microsoft.com/office/powerpoint/2010/main" val="2312328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stitut Badalona VII\Curs 2018-2019\Logos\Cleveland Indians\Logotips alternatius\2014 - Pres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784"/>
            <a:ext cx="4608512" cy="603592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844824" y="6218919"/>
            <a:ext cx="5166320" cy="369332"/>
          </a:xfrm>
          <a:prstGeom prst="rect">
            <a:avLst/>
          </a:prstGeom>
        </p:spPr>
        <p:txBody>
          <a:bodyPr wrap="square">
            <a:spAutoFit/>
          </a:bodyPr>
          <a:lstStyle/>
          <a:p>
            <a:r>
              <a:rPr lang="es-ES" dirty="0">
                <a:hlinkClick r:id="rId3"/>
              </a:rPr>
              <a:t>https://www.youtube.com/watch?v=OuqxuXG-zkA</a:t>
            </a:r>
            <a:endParaRPr lang="es-ES" dirty="0"/>
          </a:p>
        </p:txBody>
      </p:sp>
    </p:spTree>
    <p:extLst>
      <p:ext uri="{BB962C8B-B14F-4D97-AF65-F5344CB8AC3E}">
        <p14:creationId xmlns:p14="http://schemas.microsoft.com/office/powerpoint/2010/main" val="2312328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95936" y="6165304"/>
            <a:ext cx="1297150" cy="369332"/>
          </a:xfrm>
          <a:prstGeom prst="rect">
            <a:avLst/>
          </a:prstGeom>
        </p:spPr>
        <p:txBody>
          <a:bodyPr wrap="none">
            <a:spAutoFit/>
          </a:bodyPr>
          <a:lstStyle/>
          <a:p>
            <a:r>
              <a:rPr lang="es-ES" dirty="0"/>
              <a:t>1915 - 1920</a:t>
            </a:r>
          </a:p>
        </p:txBody>
      </p:sp>
      <p:sp>
        <p:nvSpPr>
          <p:cNvPr id="3" name="2 Rectángulo"/>
          <p:cNvSpPr/>
          <p:nvPr/>
        </p:nvSpPr>
        <p:spPr>
          <a:xfrm>
            <a:off x="2838439" y="692696"/>
            <a:ext cx="3612143" cy="369332"/>
          </a:xfrm>
          <a:prstGeom prst="rect">
            <a:avLst/>
          </a:prstGeom>
        </p:spPr>
        <p:txBody>
          <a:bodyPr wrap="none">
            <a:spAutoFit/>
          </a:bodyPr>
          <a:lstStyle/>
          <a:p>
            <a:r>
              <a:rPr lang="es-ES" dirty="0" smtClean="0"/>
              <a:t>Cleveland </a:t>
            </a:r>
            <a:r>
              <a:rPr lang="en-AU" dirty="0" smtClean="0"/>
              <a:t>Indians. </a:t>
            </a:r>
            <a:r>
              <a:rPr lang="ca-ES" dirty="0" smtClean="0"/>
              <a:t>Logotips primaris.</a:t>
            </a:r>
            <a:endParaRPr lang="ca-ES" dirty="0"/>
          </a:p>
        </p:txBody>
      </p:sp>
      <p:pic>
        <p:nvPicPr>
          <p:cNvPr id="3074" name="Picture 2" descr="F:\Institut Badalona VII\Curs 2018-2019\Logos\Cleveland Indians\Logotips principals\1915 - 19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95970"/>
            <a:ext cx="4368527" cy="48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425" y="6165304"/>
            <a:ext cx="1297150" cy="369332"/>
          </a:xfrm>
          <a:prstGeom prst="rect">
            <a:avLst/>
          </a:prstGeom>
        </p:spPr>
        <p:txBody>
          <a:bodyPr wrap="none">
            <a:spAutoFit/>
          </a:bodyPr>
          <a:lstStyle/>
          <a:p>
            <a:r>
              <a:rPr lang="es-ES" dirty="0"/>
              <a:t>1921 - 1927</a:t>
            </a:r>
          </a:p>
        </p:txBody>
      </p:sp>
      <p:pic>
        <p:nvPicPr>
          <p:cNvPr id="4098" name="Picture 2" descr="F:\Institut Badalona VII\Curs 2018-2019\Logos\Cleveland Indians\Logotips principals\1921 - 19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696" y="430525"/>
            <a:ext cx="5088607" cy="573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45628" y="6165304"/>
            <a:ext cx="652743" cy="369332"/>
          </a:xfrm>
          <a:prstGeom prst="rect">
            <a:avLst/>
          </a:prstGeom>
        </p:spPr>
        <p:txBody>
          <a:bodyPr wrap="none">
            <a:spAutoFit/>
          </a:bodyPr>
          <a:lstStyle/>
          <a:p>
            <a:r>
              <a:rPr lang="es-ES" dirty="0"/>
              <a:t>1928</a:t>
            </a:r>
          </a:p>
        </p:txBody>
      </p:sp>
      <p:pic>
        <p:nvPicPr>
          <p:cNvPr id="5122" name="Picture 2" descr="F:\Institut Badalona VII\Curs 2018-2019\Logos\Cleveland Indians\Logotips principals\19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038225"/>
            <a:ext cx="5153025"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425" y="5075892"/>
            <a:ext cx="1297150" cy="369332"/>
          </a:xfrm>
          <a:prstGeom prst="rect">
            <a:avLst/>
          </a:prstGeom>
        </p:spPr>
        <p:txBody>
          <a:bodyPr wrap="none">
            <a:spAutoFit/>
          </a:bodyPr>
          <a:lstStyle/>
          <a:p>
            <a:r>
              <a:rPr lang="es-ES" dirty="0"/>
              <a:t>1929 - 1932</a:t>
            </a:r>
          </a:p>
        </p:txBody>
      </p:sp>
      <p:pic>
        <p:nvPicPr>
          <p:cNvPr id="6146" name="Picture 2" descr="F:\Institut Badalona VII\Curs 2018-2019\Logos\Cleveland Indians\Logotips principals\1929 - 19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8" y="1772816"/>
            <a:ext cx="29146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36249" y="6195301"/>
            <a:ext cx="1297150" cy="369332"/>
          </a:xfrm>
          <a:prstGeom prst="rect">
            <a:avLst/>
          </a:prstGeom>
        </p:spPr>
        <p:txBody>
          <a:bodyPr wrap="none">
            <a:spAutoFit/>
          </a:bodyPr>
          <a:lstStyle/>
          <a:p>
            <a:r>
              <a:rPr lang="es-ES" dirty="0"/>
              <a:t>1933 - 1938</a:t>
            </a:r>
          </a:p>
        </p:txBody>
      </p:sp>
      <p:pic>
        <p:nvPicPr>
          <p:cNvPr id="7170" name="Picture 2" descr="F:\Institut Badalona VII\Curs 2018-2019\Logos\Cleveland Indians\Logotips principals\1933 - 19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29" y="332656"/>
            <a:ext cx="3965891" cy="58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32483" y="5908630"/>
            <a:ext cx="1297150" cy="369332"/>
          </a:xfrm>
          <a:prstGeom prst="rect">
            <a:avLst/>
          </a:prstGeom>
        </p:spPr>
        <p:txBody>
          <a:bodyPr wrap="none">
            <a:spAutoFit/>
          </a:bodyPr>
          <a:lstStyle/>
          <a:p>
            <a:r>
              <a:rPr lang="es-ES" dirty="0"/>
              <a:t>1939 - 1945</a:t>
            </a:r>
          </a:p>
        </p:txBody>
      </p:sp>
      <p:pic>
        <p:nvPicPr>
          <p:cNvPr id="8194" name="Picture 2" descr="F:\Institut Badalona VII\Curs 2018-2019\Logos\Cleveland Indians\Logotips principals\1939 - 19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097" y="1196752"/>
            <a:ext cx="4549094" cy="441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03069" y="6214369"/>
            <a:ext cx="1297150" cy="369332"/>
          </a:xfrm>
          <a:prstGeom prst="rect">
            <a:avLst/>
          </a:prstGeom>
        </p:spPr>
        <p:txBody>
          <a:bodyPr wrap="none">
            <a:spAutoFit/>
          </a:bodyPr>
          <a:lstStyle/>
          <a:p>
            <a:r>
              <a:rPr lang="es-ES" dirty="0"/>
              <a:t>1946 - 1947</a:t>
            </a:r>
          </a:p>
        </p:txBody>
      </p:sp>
      <p:pic>
        <p:nvPicPr>
          <p:cNvPr id="9218" name="Picture 2" descr="F:\Institut Badalona VII\Curs 2018-2019\Logos\Cleveland Indians\Logotips principals\1946 - 19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599" y="582149"/>
            <a:ext cx="4370090" cy="562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stitut Badalona VII\Curs 2018-2019\Logos\logotipos-isotipos-SH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0906"/>
            <a:ext cx="9144000" cy="523630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23528" y="5574431"/>
            <a:ext cx="8568952" cy="461665"/>
          </a:xfrm>
          <a:prstGeom prst="rect">
            <a:avLst/>
          </a:prstGeom>
        </p:spPr>
        <p:txBody>
          <a:bodyPr wrap="square">
            <a:spAutoFit/>
          </a:bodyPr>
          <a:lstStyle/>
          <a:p>
            <a:pPr algn="just"/>
            <a:r>
              <a:rPr lang="ca-ES" sz="1200" dirty="0"/>
              <a:t>La petxina de Shell va néixer en 1900 i en la seva llarga vida ha sofert diversos processos de millora i </a:t>
            </a:r>
            <a:r>
              <a:rPr lang="ca-ES" sz="1200" dirty="0" err="1"/>
              <a:t>redissenys</a:t>
            </a:r>
            <a:r>
              <a:rPr lang="ca-ES" sz="1200" dirty="0"/>
              <a:t>, passant dels estils inicials realistes a altres figuratius, sintètics i contemporanis.</a:t>
            </a:r>
          </a:p>
        </p:txBody>
      </p:sp>
    </p:spTree>
    <p:extLst>
      <p:ext uri="{BB962C8B-B14F-4D97-AF65-F5344CB8AC3E}">
        <p14:creationId xmlns:p14="http://schemas.microsoft.com/office/powerpoint/2010/main" val="31174368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50043" y="5949280"/>
            <a:ext cx="652743" cy="369332"/>
          </a:xfrm>
          <a:prstGeom prst="rect">
            <a:avLst/>
          </a:prstGeom>
        </p:spPr>
        <p:txBody>
          <a:bodyPr wrap="none">
            <a:spAutoFit/>
          </a:bodyPr>
          <a:lstStyle/>
          <a:p>
            <a:r>
              <a:rPr lang="es-ES" dirty="0"/>
              <a:t>1948</a:t>
            </a:r>
          </a:p>
        </p:txBody>
      </p:sp>
      <p:pic>
        <p:nvPicPr>
          <p:cNvPr id="10242" name="Picture 2" descr="F:\Institut Badalona VII\Curs 2018-2019\Logos\Cleveland Indians\Logotips principals\19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04664"/>
            <a:ext cx="3465215" cy="538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95936" y="6093296"/>
            <a:ext cx="1297150" cy="369332"/>
          </a:xfrm>
          <a:prstGeom prst="rect">
            <a:avLst/>
          </a:prstGeom>
        </p:spPr>
        <p:txBody>
          <a:bodyPr wrap="none">
            <a:spAutoFit/>
          </a:bodyPr>
          <a:lstStyle/>
          <a:p>
            <a:r>
              <a:rPr lang="es-ES" dirty="0"/>
              <a:t>1949 - 1972</a:t>
            </a:r>
          </a:p>
        </p:txBody>
      </p:sp>
      <p:pic>
        <p:nvPicPr>
          <p:cNvPr id="11266" name="Picture 2" descr="F:\Institut Badalona VII\Curs 2018-2019\Logos\Cleveland Indians\Logotips principals\1949 - 19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262" y="332656"/>
            <a:ext cx="4610497" cy="556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425" y="6165304"/>
            <a:ext cx="1297150" cy="369332"/>
          </a:xfrm>
          <a:prstGeom prst="rect">
            <a:avLst/>
          </a:prstGeom>
        </p:spPr>
        <p:txBody>
          <a:bodyPr wrap="none">
            <a:spAutoFit/>
          </a:bodyPr>
          <a:lstStyle/>
          <a:p>
            <a:r>
              <a:rPr lang="es-ES" dirty="0"/>
              <a:t>1973 - 1978</a:t>
            </a:r>
          </a:p>
        </p:txBody>
      </p:sp>
      <p:pic>
        <p:nvPicPr>
          <p:cNvPr id="12290" name="Picture 2" descr="F:\Institut Badalona VII\Curs 2018-2019\Logos\Cleveland Indians\Logotips principals\1973 - 19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334" y="332656"/>
            <a:ext cx="5155332" cy="567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425" y="6093296"/>
            <a:ext cx="1297150" cy="369332"/>
          </a:xfrm>
          <a:prstGeom prst="rect">
            <a:avLst/>
          </a:prstGeom>
        </p:spPr>
        <p:txBody>
          <a:bodyPr wrap="none">
            <a:spAutoFit/>
          </a:bodyPr>
          <a:lstStyle/>
          <a:p>
            <a:r>
              <a:rPr lang="es-ES" dirty="0"/>
              <a:t>1979 - 1985</a:t>
            </a:r>
          </a:p>
        </p:txBody>
      </p:sp>
      <p:pic>
        <p:nvPicPr>
          <p:cNvPr id="13314" name="Picture 2" descr="F:\Institut Badalona VII\Curs 2018-2019\Logos\Cleveland Indians\Logotips principals\1979 - 19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50" y="620688"/>
            <a:ext cx="4105300" cy="536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425" y="6165304"/>
            <a:ext cx="1297150" cy="369332"/>
          </a:xfrm>
          <a:prstGeom prst="rect">
            <a:avLst/>
          </a:prstGeom>
        </p:spPr>
        <p:txBody>
          <a:bodyPr wrap="none">
            <a:spAutoFit/>
          </a:bodyPr>
          <a:lstStyle/>
          <a:p>
            <a:r>
              <a:rPr lang="es-ES" dirty="0"/>
              <a:t>1986 - 2013</a:t>
            </a:r>
          </a:p>
        </p:txBody>
      </p:sp>
      <p:pic>
        <p:nvPicPr>
          <p:cNvPr id="14338" name="Picture 2" descr="F:\Institut Badalona VII\Curs 2018-2019\Logos\Cleveland Indians\Logotips principals\1986 - 2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8640"/>
            <a:ext cx="4393332" cy="5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86070" y="6205954"/>
            <a:ext cx="1542089" cy="369332"/>
          </a:xfrm>
          <a:prstGeom prst="rect">
            <a:avLst/>
          </a:prstGeom>
        </p:spPr>
        <p:txBody>
          <a:bodyPr wrap="none">
            <a:spAutoFit/>
          </a:bodyPr>
          <a:lstStyle/>
          <a:p>
            <a:r>
              <a:rPr lang="es-ES" dirty="0"/>
              <a:t>2014 </a:t>
            </a:r>
            <a:r>
              <a:rPr lang="ca-ES" dirty="0" smtClean="0"/>
              <a:t>- Present</a:t>
            </a:r>
            <a:endParaRPr lang="ca-ES" dirty="0"/>
          </a:p>
        </p:txBody>
      </p:sp>
      <p:pic>
        <p:nvPicPr>
          <p:cNvPr id="15362" name="Picture 2" descr="F:\Institut Badalona VII\Curs 2018-2019\Logos\Cleveland Indians\Logotips principals\2014 - Pres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36004"/>
            <a:ext cx="4514106" cy="573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99792" y="526471"/>
            <a:ext cx="3844770" cy="369332"/>
          </a:xfrm>
          <a:prstGeom prst="rect">
            <a:avLst/>
          </a:prstGeom>
        </p:spPr>
        <p:txBody>
          <a:bodyPr wrap="none">
            <a:spAutoFit/>
          </a:bodyPr>
          <a:lstStyle/>
          <a:p>
            <a:r>
              <a:rPr lang="es-ES" dirty="0" smtClean="0"/>
              <a:t>Cleveland </a:t>
            </a:r>
            <a:r>
              <a:rPr lang="en-AU" dirty="0" smtClean="0"/>
              <a:t>Indians. </a:t>
            </a:r>
            <a:r>
              <a:rPr lang="ca-ES" dirty="0" smtClean="0"/>
              <a:t>Logotips alternatius.</a:t>
            </a:r>
            <a:endParaRPr lang="ca-ES" dirty="0"/>
          </a:p>
        </p:txBody>
      </p:sp>
      <p:sp>
        <p:nvSpPr>
          <p:cNvPr id="3" name="2 Rectángulo"/>
          <p:cNvSpPr/>
          <p:nvPr/>
        </p:nvSpPr>
        <p:spPr>
          <a:xfrm>
            <a:off x="3923425" y="6205954"/>
            <a:ext cx="1297150" cy="369332"/>
          </a:xfrm>
          <a:prstGeom prst="rect">
            <a:avLst/>
          </a:prstGeom>
        </p:spPr>
        <p:txBody>
          <a:bodyPr wrap="none">
            <a:spAutoFit/>
          </a:bodyPr>
          <a:lstStyle/>
          <a:p>
            <a:r>
              <a:rPr lang="es-ES" dirty="0"/>
              <a:t>1947 - 1950</a:t>
            </a:r>
          </a:p>
        </p:txBody>
      </p:sp>
      <p:pic>
        <p:nvPicPr>
          <p:cNvPr id="16386" name="Picture 2" descr="F:\Institut Badalona VII\Curs 2018-2019\Logos\Cleveland Indians\Logotips alternatius\1947 - 19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952" y="1108288"/>
            <a:ext cx="3870450" cy="509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36249" y="6237312"/>
            <a:ext cx="1297150" cy="369332"/>
          </a:xfrm>
          <a:prstGeom prst="rect">
            <a:avLst/>
          </a:prstGeom>
        </p:spPr>
        <p:txBody>
          <a:bodyPr wrap="none">
            <a:spAutoFit/>
          </a:bodyPr>
          <a:lstStyle/>
          <a:p>
            <a:r>
              <a:rPr lang="es-ES" dirty="0"/>
              <a:t>1949 - 1955</a:t>
            </a:r>
          </a:p>
        </p:txBody>
      </p:sp>
      <p:pic>
        <p:nvPicPr>
          <p:cNvPr id="17410" name="Picture 2" descr="F:\Institut Badalona VII\Curs 2018-2019\Logos\Cleveland Indians\Logotips alternatius\1949 - 19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779" y="287063"/>
            <a:ext cx="5132090" cy="595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3425" y="6021288"/>
            <a:ext cx="1297150" cy="369332"/>
          </a:xfrm>
          <a:prstGeom prst="rect">
            <a:avLst/>
          </a:prstGeom>
        </p:spPr>
        <p:txBody>
          <a:bodyPr wrap="none">
            <a:spAutoFit/>
          </a:bodyPr>
          <a:lstStyle/>
          <a:p>
            <a:r>
              <a:rPr lang="es-ES" dirty="0"/>
              <a:t>1951 - 1962</a:t>
            </a:r>
          </a:p>
        </p:txBody>
      </p:sp>
      <p:pic>
        <p:nvPicPr>
          <p:cNvPr id="18434" name="Picture 2" descr="F:\Institut Badalona VII\Curs 2018-2019\Logos\Cleveland Indians\Logotips alternatius\1951 - 19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637" y="146676"/>
            <a:ext cx="4870723" cy="587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2661" y="6237312"/>
            <a:ext cx="1297150" cy="369332"/>
          </a:xfrm>
          <a:prstGeom prst="rect">
            <a:avLst/>
          </a:prstGeom>
        </p:spPr>
        <p:txBody>
          <a:bodyPr wrap="none">
            <a:spAutoFit/>
          </a:bodyPr>
          <a:lstStyle/>
          <a:p>
            <a:r>
              <a:rPr lang="es-ES" dirty="0"/>
              <a:t>1973 - 1978</a:t>
            </a:r>
          </a:p>
        </p:txBody>
      </p:sp>
      <p:pic>
        <p:nvPicPr>
          <p:cNvPr id="19458" name="Picture 2" descr="F:\Institut Badalona VII\Curs 2018-2019\Logos\Cleveland Indians\Logotips alternatius\1973 - 19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16" y="332656"/>
            <a:ext cx="5760640" cy="576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2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ca-ES" sz="3100" b="1" dirty="0" smtClean="0"/>
              <a:t/>
            </a:r>
            <a:br>
              <a:rPr lang="ca-ES" sz="3100" b="1" dirty="0" smtClean="0"/>
            </a:br>
            <a:r>
              <a:rPr lang="ca-ES" sz="4000" b="1" dirty="0" smtClean="0">
                <a:solidFill>
                  <a:schemeClr val="bg2">
                    <a:lumMod val="50000"/>
                  </a:schemeClr>
                </a:solidFill>
              </a:rPr>
              <a:t>·‘</a:t>
            </a:r>
            <a:r>
              <a:rPr lang="ca-ES" sz="4000" b="1" i="1" dirty="0" err="1">
                <a:solidFill>
                  <a:schemeClr val="bg2">
                    <a:lumMod val="50000"/>
                  </a:schemeClr>
                </a:solidFill>
              </a:rPr>
              <a:t>Letter</a:t>
            </a:r>
            <a:r>
              <a:rPr lang="ca-ES" sz="4000" b="1" i="1" dirty="0">
                <a:solidFill>
                  <a:schemeClr val="bg2">
                    <a:lumMod val="50000"/>
                  </a:schemeClr>
                </a:solidFill>
              </a:rPr>
              <a:t> </a:t>
            </a:r>
            <a:r>
              <a:rPr lang="ca-ES" sz="4000" b="1" i="1" dirty="0" err="1">
                <a:solidFill>
                  <a:schemeClr val="bg2">
                    <a:lumMod val="50000"/>
                  </a:schemeClr>
                </a:solidFill>
              </a:rPr>
              <a:t>marks</a:t>
            </a:r>
            <a:r>
              <a:rPr lang="ca-ES" sz="4000" b="1" i="1" dirty="0">
                <a:solidFill>
                  <a:schemeClr val="bg2">
                    <a:lumMod val="50000"/>
                  </a:schemeClr>
                </a:solidFill>
              </a:rPr>
              <a:t>’</a:t>
            </a:r>
            <a:r>
              <a:rPr lang="ca-ES" sz="4000" b="1" dirty="0">
                <a:solidFill>
                  <a:schemeClr val="bg2">
                    <a:lumMod val="50000"/>
                  </a:schemeClr>
                </a:solidFill>
              </a:rPr>
              <a:t> o </a:t>
            </a:r>
            <a:r>
              <a:rPr lang="ca-ES" sz="4000" b="1" dirty="0" smtClean="0">
                <a:solidFill>
                  <a:schemeClr val="bg2">
                    <a:lumMod val="50000"/>
                  </a:schemeClr>
                </a:solidFill>
              </a:rPr>
              <a:t>monogrames: </a:t>
            </a:r>
            <a:r>
              <a:rPr lang="ca-ES" sz="4000" b="1" dirty="0" smtClean="0">
                <a:solidFill>
                  <a:schemeClr val="bg2">
                    <a:lumMod val="75000"/>
                  </a:schemeClr>
                </a:solidFill>
              </a:rPr>
              <a:t>les </a:t>
            </a:r>
            <a:r>
              <a:rPr lang="ca-ES" sz="4000" b="1" dirty="0">
                <a:solidFill>
                  <a:schemeClr val="bg2">
                    <a:lumMod val="75000"/>
                  </a:schemeClr>
                </a:solidFill>
              </a:rPr>
              <a:t>inicials com a </a:t>
            </a:r>
            <a:r>
              <a:rPr lang="ca-ES" sz="4000" b="1" dirty="0" smtClean="0">
                <a:solidFill>
                  <a:schemeClr val="bg2">
                    <a:lumMod val="75000"/>
                  </a:schemeClr>
                </a:solidFill>
              </a:rPr>
              <a:t>protagonistes</a:t>
            </a:r>
            <a:r>
              <a:rPr lang="ca-ES" b="1" dirty="0"/>
              <a:t/>
            </a:r>
            <a:br>
              <a:rPr lang="ca-ES" b="1" dirty="0"/>
            </a:br>
            <a:endParaRPr lang="es-ES" dirty="0"/>
          </a:p>
        </p:txBody>
      </p:sp>
      <p:sp>
        <p:nvSpPr>
          <p:cNvPr id="3" name="2 Marcador de contenido"/>
          <p:cNvSpPr>
            <a:spLocks noGrp="1"/>
          </p:cNvSpPr>
          <p:nvPr>
            <p:ph idx="1"/>
          </p:nvPr>
        </p:nvSpPr>
        <p:spPr>
          <a:xfrm>
            <a:off x="467544" y="2564904"/>
            <a:ext cx="8229600" cy="1800200"/>
          </a:xfrm>
        </p:spPr>
        <p:txBody>
          <a:bodyPr>
            <a:normAutofit/>
          </a:bodyPr>
          <a:lstStyle/>
          <a:p>
            <a:pPr marL="0" indent="0" algn="just">
              <a:buNone/>
            </a:pPr>
            <a:r>
              <a:rPr lang="ca-ES" sz="1800" dirty="0" smtClean="0"/>
              <a:t>Un </a:t>
            </a:r>
            <a:r>
              <a:rPr lang="ca-ES" sz="1800" dirty="0"/>
              <a:t>altre model són els denominats </a:t>
            </a:r>
            <a:r>
              <a:rPr lang="ca-ES" sz="1800" dirty="0" smtClean="0"/>
              <a:t>‘</a:t>
            </a:r>
            <a:r>
              <a:rPr lang="ca-ES" sz="1800" i="1" dirty="0" err="1" smtClean="0"/>
              <a:t>letter</a:t>
            </a:r>
            <a:r>
              <a:rPr lang="ca-ES" sz="1800" i="1" dirty="0" smtClean="0"/>
              <a:t> </a:t>
            </a:r>
            <a:r>
              <a:rPr lang="ca-ES" sz="1800" i="1" dirty="0" err="1" smtClean="0"/>
              <a:t>marks</a:t>
            </a:r>
            <a:r>
              <a:rPr lang="ca-ES" sz="1800" i="1" dirty="0" smtClean="0"/>
              <a:t>’</a:t>
            </a:r>
            <a:r>
              <a:rPr lang="ca-ES" sz="1800" dirty="0" smtClean="0"/>
              <a:t> </a:t>
            </a:r>
            <a:r>
              <a:rPr lang="ca-ES" sz="1800" dirty="0"/>
              <a:t>que es podrien traduir com a monogrames. </a:t>
            </a:r>
            <a:r>
              <a:rPr lang="ca-ES" sz="1800" b="1" dirty="0"/>
              <a:t>Els monogrames consisteixen en símbols que neixen d’una o dues lletres, generalment de les inicials de la marca.</a:t>
            </a:r>
            <a:r>
              <a:rPr lang="ca-ES" sz="1800" dirty="0"/>
              <a:t> Aquest model de logotip és habitual en l’univers de la moda i el luxe ja que, integrar el monograma en els seus productes és un valor afegit. Bons exemples d’aquest model són </a:t>
            </a:r>
            <a:r>
              <a:rPr lang="ca-ES" sz="1800" b="1" dirty="0" err="1"/>
              <a:t>Chanel</a:t>
            </a:r>
            <a:r>
              <a:rPr lang="ca-ES" sz="1800" b="1" dirty="0"/>
              <a:t> (CC)</a:t>
            </a:r>
            <a:r>
              <a:rPr lang="ca-ES" sz="1800" dirty="0"/>
              <a:t>, </a:t>
            </a:r>
            <a:r>
              <a:rPr lang="ca-ES" sz="1800" b="1" dirty="0"/>
              <a:t>Louis </a:t>
            </a:r>
            <a:r>
              <a:rPr lang="ca-ES" sz="1800" b="1" dirty="0" err="1"/>
              <a:t>Vuitton</a:t>
            </a:r>
            <a:r>
              <a:rPr lang="ca-ES" sz="1800" b="1" dirty="0"/>
              <a:t> (LV)</a:t>
            </a:r>
            <a:r>
              <a:rPr lang="ca-ES" sz="1800" dirty="0"/>
              <a:t> o </a:t>
            </a:r>
            <a:r>
              <a:rPr lang="ca-ES" sz="1800" b="1" dirty="0" err="1"/>
              <a:t>Yves</a:t>
            </a:r>
            <a:r>
              <a:rPr lang="ca-ES" sz="1800" b="1" dirty="0"/>
              <a:t> Saint </a:t>
            </a:r>
            <a:r>
              <a:rPr lang="ca-ES" sz="1800" b="1" dirty="0" err="1"/>
              <a:t>Laurent</a:t>
            </a:r>
            <a:r>
              <a:rPr lang="ca-ES" sz="1800" b="1" dirty="0"/>
              <a:t> (YSL)</a:t>
            </a:r>
            <a:r>
              <a:rPr lang="ca-ES" sz="1800" dirty="0"/>
              <a:t>.</a:t>
            </a:r>
          </a:p>
          <a:p>
            <a:pPr marL="0" indent="0">
              <a:buNone/>
            </a:pPr>
            <a:endParaRPr lang="es-ES" dirty="0"/>
          </a:p>
        </p:txBody>
      </p:sp>
    </p:spTree>
    <p:extLst>
      <p:ext uri="{BB962C8B-B14F-4D97-AF65-F5344CB8AC3E}">
        <p14:creationId xmlns:p14="http://schemas.microsoft.com/office/powerpoint/2010/main" val="31174368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36249" y="6237312"/>
            <a:ext cx="1297150" cy="369332"/>
          </a:xfrm>
          <a:prstGeom prst="rect">
            <a:avLst/>
          </a:prstGeom>
        </p:spPr>
        <p:txBody>
          <a:bodyPr wrap="none">
            <a:spAutoFit/>
          </a:bodyPr>
          <a:lstStyle/>
          <a:p>
            <a:r>
              <a:rPr lang="es-ES" dirty="0"/>
              <a:t>1979 - 1985</a:t>
            </a:r>
          </a:p>
        </p:txBody>
      </p:sp>
      <p:pic>
        <p:nvPicPr>
          <p:cNvPr id="20482" name="Picture 2" descr="F:\Institut Badalona VII\Curs 2018-2019\Logos\Cleveland Indians\Logotips alternatius\1979 - 19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77" y="332656"/>
            <a:ext cx="4445293" cy="577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09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6605" y="6165304"/>
            <a:ext cx="1297150" cy="369332"/>
          </a:xfrm>
          <a:prstGeom prst="rect">
            <a:avLst/>
          </a:prstGeom>
        </p:spPr>
        <p:txBody>
          <a:bodyPr wrap="none">
            <a:spAutoFit/>
          </a:bodyPr>
          <a:lstStyle/>
          <a:p>
            <a:r>
              <a:rPr lang="es-ES" dirty="0"/>
              <a:t>2002 - 2007</a:t>
            </a:r>
          </a:p>
        </p:txBody>
      </p:sp>
      <p:pic>
        <p:nvPicPr>
          <p:cNvPr id="21506" name="Picture 2" descr="F:\Institut Badalona VII\Curs 2018-2019\Logos\Cleveland Indians\Logotips alternatius\2002 - 2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8308"/>
            <a:ext cx="4666497" cy="596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09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08129" y="6237312"/>
            <a:ext cx="1542089" cy="369332"/>
          </a:xfrm>
          <a:prstGeom prst="rect">
            <a:avLst/>
          </a:prstGeom>
        </p:spPr>
        <p:txBody>
          <a:bodyPr wrap="none">
            <a:spAutoFit/>
          </a:bodyPr>
          <a:lstStyle/>
          <a:p>
            <a:r>
              <a:rPr lang="es-ES" dirty="0"/>
              <a:t>2014 - </a:t>
            </a:r>
            <a:r>
              <a:rPr lang="ca-ES" dirty="0" smtClean="0"/>
              <a:t>Present</a:t>
            </a:r>
            <a:endParaRPr lang="ca-ES" dirty="0"/>
          </a:p>
        </p:txBody>
      </p:sp>
      <p:pic>
        <p:nvPicPr>
          <p:cNvPr id="22530" name="Picture 2" descr="F:\Institut Badalona VII\Curs 2018-2019\Logos\Cleveland Indians\Logotips alternatius\2014 - Pres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081" y="242517"/>
            <a:ext cx="4498186" cy="589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09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stitut Badalona VII\Curs 2018-2019\Logos\Barcelona Dragons\4257dd1ef2ecb9826419c60d63ce5ac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302249"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624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stitut Badalona VII\Curs 2018-2019\Logos\Barcelona Dragons\55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714281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624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nstitut Badalona VII\Curs 2018-2019\Logos\Barcelona Dragons\Barcelona_Dragons_helm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2696"/>
            <a:ext cx="5427953" cy="558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624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nstitut Badalona VII\Curs 2018-2019\Logos\Barcelona Dragons\barcelona_dragons_helmet_by_chenglor55-d9qhn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60938"/>
            <a:ext cx="7392863" cy="561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624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marL="0" indent="0">
              <a:buNone/>
            </a:pPr>
            <a:r>
              <a:rPr lang="es-ES" dirty="0">
                <a:hlinkClick r:id="rId2"/>
              </a:rPr>
              <a:t>http://www.sportslogos.net/logos/list_by_team/57/Cleveland_Indians</a:t>
            </a:r>
            <a:r>
              <a:rPr lang="es-ES" dirty="0" smtClean="0">
                <a:hlinkClick r:id="rId2"/>
              </a:rPr>
              <a:t>/</a:t>
            </a:r>
            <a:endParaRPr lang="es-ES" dirty="0" smtClean="0"/>
          </a:p>
          <a:p>
            <a:pPr marL="0" indent="0">
              <a:buNone/>
            </a:pPr>
            <a:endParaRPr lang="es-ES" dirty="0"/>
          </a:p>
          <a:p>
            <a:pPr marL="0" indent="0">
              <a:buNone/>
            </a:pPr>
            <a:r>
              <a:rPr lang="es-ES" dirty="0">
                <a:hlinkClick r:id="rId3"/>
              </a:rPr>
              <a:t>https://</a:t>
            </a:r>
            <a:r>
              <a:rPr lang="es-ES" dirty="0" smtClean="0">
                <a:hlinkClick r:id="rId3"/>
              </a:rPr>
              <a:t>www.youtube.com/watch?v=OuqxuXG-zkA</a:t>
            </a:r>
            <a:endParaRPr lang="es-ES" dirty="0" smtClean="0"/>
          </a:p>
          <a:p>
            <a:pPr marL="0" indent="0">
              <a:buNone/>
            </a:pPr>
            <a:endParaRPr lang="es-ES" dirty="0"/>
          </a:p>
          <a:p>
            <a:pPr marL="0" indent="0">
              <a:buNone/>
            </a:pPr>
            <a:r>
              <a:rPr lang="es-ES" dirty="0">
                <a:hlinkClick r:id="rId4"/>
              </a:rPr>
              <a:t>http://www.sportslogos.net/logos/list_by_team/232/Minnesota_Timberwolves</a:t>
            </a:r>
            <a:r>
              <a:rPr lang="es-ES" dirty="0" smtClean="0">
                <a:hlinkClick r:id="rId4"/>
              </a:rPr>
              <a:t>/</a:t>
            </a:r>
            <a:endParaRPr lang="es-ES" dirty="0" smtClean="0"/>
          </a:p>
          <a:p>
            <a:pPr marL="0" indent="0">
              <a:buNone/>
            </a:pPr>
            <a:endParaRPr lang="es-ES" dirty="0"/>
          </a:p>
          <a:p>
            <a:pPr marL="0" indent="0">
              <a:buNone/>
            </a:pPr>
            <a:endParaRPr lang="es-ES" dirty="0"/>
          </a:p>
          <a:p>
            <a:pPr marL="0" indent="0">
              <a:buNone/>
            </a:pPr>
            <a:endParaRPr lang="es-ES" dirty="0"/>
          </a:p>
        </p:txBody>
      </p:sp>
    </p:spTree>
    <p:extLst>
      <p:ext uri="{BB962C8B-B14F-4D97-AF65-F5344CB8AC3E}">
        <p14:creationId xmlns:p14="http://schemas.microsoft.com/office/powerpoint/2010/main" val="330461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268"/>
            <a:ext cx="8229600" cy="1143000"/>
          </a:xfrm>
        </p:spPr>
        <p:txBody>
          <a:bodyPr>
            <a:normAutofit/>
          </a:bodyPr>
          <a:lstStyle/>
          <a:p>
            <a:r>
              <a:rPr lang="ca-ES" sz="4000" dirty="0" smtClean="0"/>
              <a:t>Activitat 1</a:t>
            </a:r>
            <a:endParaRPr lang="ca-ES" sz="4000" dirty="0"/>
          </a:p>
        </p:txBody>
      </p:sp>
      <p:sp>
        <p:nvSpPr>
          <p:cNvPr id="3" name="2 Marcador de contenido"/>
          <p:cNvSpPr>
            <a:spLocks noGrp="1"/>
          </p:cNvSpPr>
          <p:nvPr>
            <p:ph idx="1"/>
          </p:nvPr>
        </p:nvSpPr>
        <p:spPr>
          <a:xfrm>
            <a:off x="467544" y="1196752"/>
            <a:ext cx="8229600" cy="5328592"/>
          </a:xfrm>
        </p:spPr>
        <p:txBody>
          <a:bodyPr>
            <a:noAutofit/>
          </a:bodyPr>
          <a:lstStyle/>
          <a:p>
            <a:pPr marL="0" indent="0">
              <a:buNone/>
            </a:pPr>
            <a:r>
              <a:rPr lang="ca-ES" sz="1200" b="1" dirty="0" smtClean="0"/>
              <a:t>PROPOSTA DE REALITZACIÓ DE SÍNTESI D'INICIALS</a:t>
            </a:r>
          </a:p>
          <a:p>
            <a:pPr marL="0" indent="0">
              <a:buNone/>
            </a:pPr>
            <a:endParaRPr lang="ca-ES" sz="1200" b="1" dirty="0" smtClean="0"/>
          </a:p>
          <a:p>
            <a:pPr marL="0" indent="0">
              <a:buNone/>
            </a:pPr>
            <a:r>
              <a:rPr lang="ca-ES" sz="1200" dirty="0" smtClean="0"/>
              <a:t>Feu un logotip </a:t>
            </a:r>
            <a:r>
              <a:rPr lang="ca-ES" sz="1200" i="1" dirty="0" smtClean="0"/>
              <a:t>‘</a:t>
            </a:r>
            <a:r>
              <a:rPr lang="en-US" sz="1200" i="1" dirty="0" smtClean="0"/>
              <a:t>Letter marks’ </a:t>
            </a:r>
            <a:r>
              <a:rPr lang="ca-ES" sz="1200" dirty="0" smtClean="0">
                <a:solidFill>
                  <a:srgbClr val="FF0000"/>
                </a:solidFill>
              </a:rPr>
              <a:t>a partir de la síntesi d'inicials del vostre nom i cognoms</a:t>
            </a:r>
            <a:r>
              <a:rPr lang="ca-ES" sz="1200" dirty="0" smtClean="0"/>
              <a:t>. Temptegeu totes les possibilitats combinatòries i varieu el tipus de lletres per a enriquir l'experimentació:</a:t>
            </a:r>
            <a:br>
              <a:rPr lang="ca-ES" sz="1200" dirty="0" smtClean="0"/>
            </a:br>
            <a:r>
              <a:rPr lang="ca-ES" sz="1200" dirty="0" smtClean="0"/>
              <a:t/>
            </a:r>
            <a:br>
              <a:rPr lang="ca-ES" sz="1200" dirty="0" smtClean="0"/>
            </a:br>
            <a:r>
              <a:rPr lang="ca-ES" sz="1200" dirty="0" smtClean="0"/>
              <a:t>Algunes de les estratègies que podeu provar:</a:t>
            </a:r>
          </a:p>
          <a:p>
            <a:pPr marL="0" indent="0">
              <a:buNone/>
            </a:pPr>
            <a:r>
              <a:rPr lang="ca-ES" sz="1200" dirty="0" smtClean="0"/>
              <a:t>-Enganxar les cues de les lletres</a:t>
            </a:r>
            <a:br>
              <a:rPr lang="ca-ES" sz="1200" dirty="0" smtClean="0"/>
            </a:br>
            <a:r>
              <a:rPr lang="ca-ES" sz="1200" dirty="0" smtClean="0"/>
              <a:t>-Unir-les a partir d'una part d'una d'elles</a:t>
            </a:r>
            <a:br>
              <a:rPr lang="ca-ES" sz="1200" dirty="0" smtClean="0"/>
            </a:br>
            <a:r>
              <a:rPr lang="ca-ES" sz="1200" dirty="0" smtClean="0"/>
              <a:t>-Unir-les incorporant-hi un altre elements</a:t>
            </a:r>
            <a:br>
              <a:rPr lang="ca-ES" sz="1200" dirty="0" smtClean="0"/>
            </a:br>
            <a:r>
              <a:rPr lang="ca-ES" sz="1200" dirty="0" smtClean="0"/>
              <a:t>-Variar la seva col·locació i orientació</a:t>
            </a:r>
            <a:br>
              <a:rPr lang="ca-ES" sz="1200" dirty="0" smtClean="0"/>
            </a:br>
            <a:r>
              <a:rPr lang="ca-ES" sz="1200" dirty="0" smtClean="0"/>
              <a:t>-Jugar amb tres tipus de lletres diferents</a:t>
            </a:r>
            <a:br>
              <a:rPr lang="ca-ES" sz="1200" dirty="0" smtClean="0"/>
            </a:br>
            <a:r>
              <a:rPr lang="ca-ES" sz="1200" dirty="0" smtClean="0"/>
              <a:t>-Sobreposar-les</a:t>
            </a:r>
            <a:br>
              <a:rPr lang="ca-ES" sz="1200" dirty="0" smtClean="0"/>
            </a:br>
            <a:r>
              <a:rPr lang="ca-ES" sz="1200" dirty="0" smtClean="0"/>
              <a:t>...</a:t>
            </a:r>
            <a:br>
              <a:rPr lang="ca-ES" sz="1200" dirty="0" smtClean="0"/>
            </a:br>
            <a:endParaRPr lang="ca-ES" sz="1200" dirty="0" smtClean="0"/>
          </a:p>
          <a:p>
            <a:pPr marL="0" indent="0">
              <a:buNone/>
            </a:pPr>
            <a:r>
              <a:rPr lang="ca-ES" sz="1200" b="1" dirty="0" smtClean="0"/>
              <a:t>PRESENTACIÓ</a:t>
            </a:r>
          </a:p>
          <a:p>
            <a:pPr marL="0" indent="0">
              <a:buNone/>
            </a:pPr>
            <a:r>
              <a:rPr lang="ca-ES" sz="1200" dirty="0" smtClean="0"/>
              <a:t/>
            </a:r>
            <a:br>
              <a:rPr lang="ca-ES" sz="1200" dirty="0" smtClean="0"/>
            </a:br>
            <a:r>
              <a:rPr lang="ca-ES" sz="1200" dirty="0" smtClean="0">
                <a:solidFill>
                  <a:srgbClr val="FF0000"/>
                </a:solidFill>
              </a:rPr>
              <a:t>A part de lliurar tots els esbossos i proves realitzades, el disseny definitiu s'ha de presentar seguint aquestes especificacions:</a:t>
            </a:r>
            <a:br>
              <a:rPr lang="ca-ES" sz="1200" dirty="0" smtClean="0">
                <a:solidFill>
                  <a:srgbClr val="FF0000"/>
                </a:solidFill>
              </a:rPr>
            </a:br>
            <a:r>
              <a:rPr lang="ca-ES" sz="1200" dirty="0" smtClean="0">
                <a:solidFill>
                  <a:srgbClr val="FF0000"/>
                </a:solidFill>
              </a:rPr>
              <a:t/>
            </a:r>
            <a:br>
              <a:rPr lang="ca-ES" sz="1200" dirty="0" smtClean="0">
                <a:solidFill>
                  <a:srgbClr val="FF0000"/>
                </a:solidFill>
              </a:rPr>
            </a:br>
            <a:r>
              <a:rPr lang="ca-ES" sz="1200" dirty="0" smtClean="0">
                <a:solidFill>
                  <a:srgbClr val="FF0000"/>
                </a:solidFill>
              </a:rPr>
              <a:t>Heu de presentar un llibret de dues fulles (una cartolina doblegada) amb el següent contingut:</a:t>
            </a:r>
            <a:br>
              <a:rPr lang="ca-ES" sz="1200" dirty="0" smtClean="0">
                <a:solidFill>
                  <a:srgbClr val="FF0000"/>
                </a:solidFill>
              </a:rPr>
            </a:br>
            <a:r>
              <a:rPr lang="ca-ES" sz="1200" dirty="0" smtClean="0">
                <a:solidFill>
                  <a:srgbClr val="FF0000"/>
                </a:solidFill>
              </a:rPr>
              <a:t>-Al davant del llibret hi ha d'anar el logotip</a:t>
            </a:r>
            <a:br>
              <a:rPr lang="ca-ES" sz="1200" dirty="0" smtClean="0">
                <a:solidFill>
                  <a:srgbClr val="FF0000"/>
                </a:solidFill>
              </a:rPr>
            </a:br>
            <a:r>
              <a:rPr lang="ca-ES" sz="1200" dirty="0" smtClean="0">
                <a:solidFill>
                  <a:srgbClr val="FF0000"/>
                </a:solidFill>
              </a:rPr>
              <a:t>-A dins en un costat hi heu de col·locar un sobre que dugui imprès el vostre logotip, el nom i la vostra adreça.</a:t>
            </a:r>
            <a:br>
              <a:rPr lang="ca-ES" sz="1200" dirty="0" smtClean="0">
                <a:solidFill>
                  <a:srgbClr val="FF0000"/>
                </a:solidFill>
              </a:rPr>
            </a:br>
            <a:r>
              <a:rPr lang="ca-ES" sz="1200" dirty="0" smtClean="0">
                <a:solidFill>
                  <a:srgbClr val="FF0000"/>
                </a:solidFill>
              </a:rPr>
              <a:t>-A dins la carta hi heu de col·locar un paper de carta, ja doblegat, imprès amb el logotip, el vostre nom i les vostres dades. </a:t>
            </a:r>
            <a:br>
              <a:rPr lang="ca-ES" sz="1200" dirty="0" smtClean="0">
                <a:solidFill>
                  <a:srgbClr val="FF0000"/>
                </a:solidFill>
              </a:rPr>
            </a:br>
            <a:r>
              <a:rPr lang="ca-ES" sz="1200" dirty="0" smtClean="0">
                <a:solidFill>
                  <a:srgbClr val="FF0000"/>
                </a:solidFill>
              </a:rPr>
              <a:t>-A dins però a l'altre costat una targeta de presentació amb el vostre logotip, nom i dades. </a:t>
            </a:r>
            <a:br>
              <a:rPr lang="ca-ES" sz="1200" dirty="0" smtClean="0">
                <a:solidFill>
                  <a:srgbClr val="FF0000"/>
                </a:solidFill>
              </a:rPr>
            </a:br>
            <a:r>
              <a:rPr lang="ca-ES" sz="1200" dirty="0" smtClean="0">
                <a:solidFill>
                  <a:srgbClr val="FF0000"/>
                </a:solidFill>
              </a:rPr>
              <a:t/>
            </a:r>
            <a:br>
              <a:rPr lang="ca-ES" sz="1200" dirty="0" smtClean="0">
                <a:solidFill>
                  <a:srgbClr val="FF0000"/>
                </a:solidFill>
              </a:rPr>
            </a:br>
            <a:r>
              <a:rPr lang="ca-ES" sz="1200" dirty="0" smtClean="0">
                <a:solidFill>
                  <a:srgbClr val="FF0000"/>
                </a:solidFill>
              </a:rPr>
              <a:t>El logotip es pot escanejar i imprimir en el sobre la targeta i el paper de carta i sobre el llibret, o bé podeu reproduir-lo manualment. </a:t>
            </a:r>
          </a:p>
          <a:p>
            <a:pPr marL="0" indent="0">
              <a:buNone/>
            </a:pPr>
            <a:endParaRPr lang="es-ES" sz="1200" dirty="0" smtClean="0"/>
          </a:p>
          <a:p>
            <a:pPr marL="0" indent="0">
              <a:buNone/>
            </a:pPr>
            <a:endParaRPr lang="es-ES" sz="1200" dirty="0"/>
          </a:p>
        </p:txBody>
      </p:sp>
    </p:spTree>
    <p:extLst>
      <p:ext uri="{BB962C8B-B14F-4D97-AF65-F5344CB8AC3E}">
        <p14:creationId xmlns:p14="http://schemas.microsoft.com/office/powerpoint/2010/main" val="301489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tángulo"/>
          <p:cNvSpPr/>
          <p:nvPr/>
        </p:nvSpPr>
        <p:spPr>
          <a:xfrm>
            <a:off x="467544" y="376985"/>
            <a:ext cx="2469266" cy="369332"/>
          </a:xfrm>
          <a:prstGeom prst="rect">
            <a:avLst/>
          </a:prstGeom>
        </p:spPr>
        <p:txBody>
          <a:bodyPr wrap="none">
            <a:spAutoFit/>
          </a:bodyPr>
          <a:lstStyle/>
          <a:p>
            <a:r>
              <a:rPr lang="es-ES" b="1" dirty="0"/>
              <a:t>EXEMPLES DE TREBALLS</a:t>
            </a:r>
            <a:endParaRPr lang="es-ES" dirty="0"/>
          </a:p>
        </p:txBody>
      </p:sp>
      <p:pic>
        <p:nvPicPr>
          <p:cNvPr id="4099" name="Picture 3" descr="http://www.xtec.cat/~mplanel4/disseny/corporativa/no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045" y="1114282"/>
            <a:ext cx="14573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xtec.cat/~mplanel4/disseny/corporativa/no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57145"/>
            <a:ext cx="9144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xtec.cat/~mplanel4/disseny/corporativa/n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77" y="1088882"/>
            <a:ext cx="1152525"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99842" y="2492896"/>
            <a:ext cx="2064668" cy="276999"/>
          </a:xfrm>
          <a:prstGeom prst="rect">
            <a:avLst/>
          </a:prstGeom>
        </p:spPr>
        <p:txBody>
          <a:bodyPr wrap="none">
            <a:spAutoFit/>
          </a:bodyPr>
          <a:lstStyle/>
          <a:p>
            <a:r>
              <a:rPr lang="es-ES" sz="1200" b="1" dirty="0"/>
              <a:t>1.</a:t>
            </a:r>
            <a:r>
              <a:rPr lang="es-ES" sz="1200" dirty="0"/>
              <a:t> Joan </a:t>
            </a:r>
            <a:r>
              <a:rPr lang="es-ES" sz="1200" dirty="0" err="1"/>
              <a:t>Trias</a:t>
            </a:r>
            <a:r>
              <a:rPr lang="es-ES" sz="1200" dirty="0"/>
              <a:t> </a:t>
            </a:r>
            <a:r>
              <a:rPr lang="es-ES" sz="1200" dirty="0" err="1"/>
              <a:t>Serradesantferm</a:t>
            </a:r>
            <a:r>
              <a:rPr lang="es-ES" sz="1200" dirty="0"/>
              <a:t>.</a:t>
            </a:r>
          </a:p>
        </p:txBody>
      </p:sp>
      <p:sp>
        <p:nvSpPr>
          <p:cNvPr id="10" name="9 Rectángulo"/>
          <p:cNvSpPr/>
          <p:nvPr/>
        </p:nvSpPr>
        <p:spPr>
          <a:xfrm>
            <a:off x="4076932" y="2500497"/>
            <a:ext cx="755335" cy="276999"/>
          </a:xfrm>
          <a:prstGeom prst="rect">
            <a:avLst/>
          </a:prstGeom>
        </p:spPr>
        <p:txBody>
          <a:bodyPr wrap="none">
            <a:spAutoFit/>
          </a:bodyPr>
          <a:lstStyle/>
          <a:p>
            <a:r>
              <a:rPr lang="es-ES" sz="1200" b="1" dirty="0"/>
              <a:t>2.</a:t>
            </a:r>
            <a:r>
              <a:rPr lang="es-ES" sz="1200" dirty="0"/>
              <a:t> </a:t>
            </a:r>
            <a:r>
              <a:rPr lang="es-ES" sz="1200" dirty="0" err="1"/>
              <a:t>Glòria</a:t>
            </a:r>
            <a:r>
              <a:rPr lang="es-ES" sz="1200" dirty="0"/>
              <a:t>.</a:t>
            </a:r>
          </a:p>
        </p:txBody>
      </p:sp>
      <p:sp>
        <p:nvSpPr>
          <p:cNvPr id="11" name="10 Rectángulo"/>
          <p:cNvSpPr/>
          <p:nvPr/>
        </p:nvSpPr>
        <p:spPr>
          <a:xfrm>
            <a:off x="7119782" y="2483551"/>
            <a:ext cx="1291444" cy="276999"/>
          </a:xfrm>
          <a:prstGeom prst="rect">
            <a:avLst/>
          </a:prstGeom>
        </p:spPr>
        <p:txBody>
          <a:bodyPr wrap="none">
            <a:spAutoFit/>
          </a:bodyPr>
          <a:lstStyle/>
          <a:p>
            <a:r>
              <a:rPr lang="es-ES" sz="1200" b="1" dirty="0"/>
              <a:t>3. </a:t>
            </a:r>
            <a:r>
              <a:rPr lang="es-ES" sz="1200" dirty="0"/>
              <a:t>Xavier </a:t>
            </a:r>
            <a:r>
              <a:rPr lang="es-ES" sz="1200" dirty="0" err="1"/>
              <a:t>Coll</a:t>
            </a:r>
            <a:r>
              <a:rPr lang="es-ES" sz="1200" dirty="0"/>
              <a:t> Ros.</a:t>
            </a:r>
          </a:p>
        </p:txBody>
      </p:sp>
      <p:pic>
        <p:nvPicPr>
          <p:cNvPr id="4103" name="Picture 7" descr="http://www.xtec.cat/~mplanel4/disseny/corporativa/nom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212" y="3869853"/>
            <a:ext cx="12477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xtec.cat/~mplanel4/disseny/corporativa/xicup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741936"/>
            <a:ext cx="13906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xtec.cat/~mplanel4/disseny/corporativa/nom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933056"/>
            <a:ext cx="1752600" cy="952501"/>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559109" y="5206487"/>
            <a:ext cx="1569469" cy="276999"/>
          </a:xfrm>
          <a:prstGeom prst="rect">
            <a:avLst/>
          </a:prstGeom>
        </p:spPr>
        <p:txBody>
          <a:bodyPr wrap="none">
            <a:spAutoFit/>
          </a:bodyPr>
          <a:lstStyle/>
          <a:p>
            <a:r>
              <a:rPr lang="es-ES" sz="1200" b="1" dirty="0"/>
              <a:t>4. </a:t>
            </a:r>
            <a:r>
              <a:rPr lang="es-ES" sz="1200" dirty="0"/>
              <a:t>Jordi </a:t>
            </a:r>
            <a:r>
              <a:rPr lang="es-ES" sz="1200" dirty="0" err="1"/>
              <a:t>Juanola</a:t>
            </a:r>
            <a:r>
              <a:rPr lang="es-ES" sz="1200" dirty="0"/>
              <a:t> </a:t>
            </a:r>
            <a:r>
              <a:rPr lang="es-ES" sz="1200" dirty="0" err="1"/>
              <a:t>Juncà</a:t>
            </a:r>
            <a:r>
              <a:rPr lang="es-ES" sz="1200" dirty="0"/>
              <a:t>.</a:t>
            </a:r>
          </a:p>
        </p:txBody>
      </p:sp>
      <p:sp>
        <p:nvSpPr>
          <p:cNvPr id="14" name="13 Rectángulo"/>
          <p:cNvSpPr/>
          <p:nvPr/>
        </p:nvSpPr>
        <p:spPr>
          <a:xfrm>
            <a:off x="4067731" y="5206486"/>
            <a:ext cx="1353256" cy="276999"/>
          </a:xfrm>
          <a:prstGeom prst="rect">
            <a:avLst/>
          </a:prstGeom>
        </p:spPr>
        <p:txBody>
          <a:bodyPr wrap="none">
            <a:spAutoFit/>
          </a:bodyPr>
          <a:lstStyle/>
          <a:p>
            <a:r>
              <a:rPr lang="es-ES" sz="1200" b="1" dirty="0"/>
              <a:t>5.</a:t>
            </a:r>
            <a:r>
              <a:rPr lang="es-ES" sz="1200" dirty="0"/>
              <a:t> Joan </a:t>
            </a:r>
            <a:r>
              <a:rPr lang="es-ES" sz="1200" dirty="0" err="1"/>
              <a:t>Freixa</a:t>
            </a:r>
            <a:r>
              <a:rPr lang="es-ES" sz="1200" dirty="0"/>
              <a:t> Illes.</a:t>
            </a:r>
          </a:p>
        </p:txBody>
      </p:sp>
      <p:sp>
        <p:nvSpPr>
          <p:cNvPr id="15" name="14 Rectángulo"/>
          <p:cNvSpPr/>
          <p:nvPr/>
        </p:nvSpPr>
        <p:spPr>
          <a:xfrm>
            <a:off x="6428581" y="5206486"/>
            <a:ext cx="2286000" cy="276999"/>
          </a:xfrm>
          <a:prstGeom prst="rect">
            <a:avLst/>
          </a:prstGeom>
        </p:spPr>
        <p:txBody>
          <a:bodyPr wrap="square">
            <a:spAutoFit/>
          </a:bodyPr>
          <a:lstStyle/>
          <a:p>
            <a:r>
              <a:rPr lang="es-ES" sz="1200" b="1" dirty="0"/>
              <a:t>6.</a:t>
            </a:r>
            <a:r>
              <a:rPr lang="es-ES" sz="1200" dirty="0"/>
              <a:t> Francesc </a:t>
            </a:r>
            <a:r>
              <a:rPr lang="es-ES" sz="1200" dirty="0" err="1"/>
              <a:t>Planella</a:t>
            </a:r>
            <a:r>
              <a:rPr lang="es-ES" sz="1200" dirty="0"/>
              <a:t> </a:t>
            </a:r>
            <a:r>
              <a:rPr lang="es-ES" sz="1200" dirty="0" err="1"/>
              <a:t>Domènech</a:t>
            </a:r>
            <a:r>
              <a:rPr lang="es-ES" sz="1200" dirty="0" smtClean="0"/>
              <a:t>.</a:t>
            </a:r>
            <a:endParaRPr lang="es-ES" dirty="0"/>
          </a:p>
        </p:txBody>
      </p:sp>
    </p:spTree>
    <p:extLst>
      <p:ext uri="{BB962C8B-B14F-4D97-AF65-F5344CB8AC3E}">
        <p14:creationId xmlns:p14="http://schemas.microsoft.com/office/powerpoint/2010/main" val="250983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stitut Badalona VII\Curs 2018-2019\Logos\logotipos-MONOGRAMAS-MO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 y="1772816"/>
            <a:ext cx="9133225" cy="312247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07000" y="5740807"/>
            <a:ext cx="8856984" cy="646331"/>
          </a:xfrm>
          <a:prstGeom prst="rect">
            <a:avLst/>
          </a:prstGeom>
        </p:spPr>
        <p:txBody>
          <a:bodyPr wrap="square">
            <a:spAutoFit/>
          </a:bodyPr>
          <a:lstStyle/>
          <a:p>
            <a:r>
              <a:rPr lang="ca-ES" dirty="0"/>
              <a:t>Els monogrames per identificar les cases de moda són habituals com també ho és portar-los als accessoris i convertir-los en protagonistes dels seus dissenys.</a:t>
            </a:r>
          </a:p>
        </p:txBody>
      </p:sp>
      <p:sp>
        <p:nvSpPr>
          <p:cNvPr id="5" name="4 Rectángulo"/>
          <p:cNvSpPr/>
          <p:nvPr/>
        </p:nvSpPr>
        <p:spPr>
          <a:xfrm>
            <a:off x="251520" y="4725144"/>
            <a:ext cx="8712968" cy="923330"/>
          </a:xfrm>
          <a:prstGeom prst="rect">
            <a:avLst/>
          </a:prstGeom>
        </p:spPr>
        <p:txBody>
          <a:bodyPr wrap="square">
            <a:spAutoFit/>
          </a:bodyPr>
          <a:lstStyle/>
          <a:p>
            <a:r>
              <a:rPr lang="ca-ES" dirty="0"/>
              <a:t>Però els monogrames també els usen companyies d’altres sectors. Un exemple és </a:t>
            </a:r>
            <a:r>
              <a:rPr lang="ca-ES" b="1" dirty="0"/>
              <a:t>General Electric</a:t>
            </a:r>
            <a:r>
              <a:rPr lang="ca-ES" dirty="0"/>
              <a:t> i el seu monograma </a:t>
            </a:r>
            <a:r>
              <a:rPr lang="ca-ES" b="1" dirty="0"/>
              <a:t>GE</a:t>
            </a:r>
            <a:r>
              <a:rPr lang="ca-ES" dirty="0"/>
              <a:t> i </a:t>
            </a:r>
            <a:r>
              <a:rPr lang="ca-ES" b="1" dirty="0"/>
              <a:t>Hewlett-Packard</a:t>
            </a:r>
            <a:r>
              <a:rPr lang="ca-ES" dirty="0"/>
              <a:t> que des dels seus inicis ha usat les inicials </a:t>
            </a:r>
            <a:r>
              <a:rPr lang="ca-ES" b="1" dirty="0"/>
              <a:t>HP</a:t>
            </a:r>
            <a:r>
              <a:rPr lang="ca-ES" dirty="0"/>
              <a:t>.</a:t>
            </a:r>
          </a:p>
        </p:txBody>
      </p:sp>
    </p:spTree>
    <p:extLst>
      <p:ext uri="{BB962C8B-B14F-4D97-AF65-F5344CB8AC3E}">
        <p14:creationId xmlns:p14="http://schemas.microsoft.com/office/powerpoint/2010/main" val="3117436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3" name="Picture 3" descr="http://www.xtec.cat/~mplanel4/disseny/corporativa/inicialsim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827" y="476672"/>
            <a:ext cx="153457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xtec.cat/~mplanel4/disseny/corporativa/inicialsimm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913284"/>
            <a:ext cx="25431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xtec.cat/~mplanel4/disseny/corporativa/inicialsimm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76672"/>
            <a:ext cx="1467363"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691651" y="2714436"/>
            <a:ext cx="1678921" cy="276999"/>
          </a:xfrm>
          <a:prstGeom prst="rect">
            <a:avLst/>
          </a:prstGeom>
        </p:spPr>
        <p:txBody>
          <a:bodyPr wrap="none">
            <a:spAutoFit/>
          </a:bodyPr>
          <a:lstStyle/>
          <a:p>
            <a:r>
              <a:rPr lang="es-ES" sz="1200" b="1" dirty="0" smtClean="0"/>
              <a:t>7. </a:t>
            </a:r>
            <a:r>
              <a:rPr lang="es-ES" sz="1200" dirty="0" err="1" smtClean="0"/>
              <a:t>Imma</a:t>
            </a:r>
            <a:r>
              <a:rPr lang="es-ES" sz="1200" dirty="0" smtClean="0"/>
              <a:t> </a:t>
            </a:r>
            <a:r>
              <a:rPr lang="es-ES" sz="1200" dirty="0"/>
              <a:t>Gallego Marcó</a:t>
            </a:r>
          </a:p>
        </p:txBody>
      </p:sp>
      <p:pic>
        <p:nvPicPr>
          <p:cNvPr id="5126" name="Picture 6" descr="http://www.xtec.cat/~mplanel4/disseny/corporativa/inicialsmar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625" y="3176693"/>
            <a:ext cx="41529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xtec.cat/~mplanel4/disseny/corporativa/inicialsmar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896" y="4891194"/>
            <a:ext cx="1876425" cy="11430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820570" y="6182691"/>
            <a:ext cx="1477827" cy="276999"/>
          </a:xfrm>
          <a:prstGeom prst="rect">
            <a:avLst/>
          </a:prstGeom>
        </p:spPr>
        <p:txBody>
          <a:bodyPr wrap="square">
            <a:spAutoFit/>
          </a:bodyPr>
          <a:lstStyle/>
          <a:p>
            <a:r>
              <a:rPr lang="es-ES" sz="1200" b="1" dirty="0" smtClean="0"/>
              <a:t>8. </a:t>
            </a:r>
            <a:r>
              <a:rPr lang="es-ES" sz="1200" dirty="0" smtClean="0"/>
              <a:t>Marc </a:t>
            </a:r>
            <a:r>
              <a:rPr lang="es-ES" sz="1200" dirty="0"/>
              <a:t>López </a:t>
            </a:r>
            <a:r>
              <a:rPr lang="es-ES" sz="1200" dirty="0" err="1" smtClean="0"/>
              <a:t>Roura</a:t>
            </a:r>
            <a:endParaRPr lang="es-ES" dirty="0"/>
          </a:p>
        </p:txBody>
      </p:sp>
    </p:spTree>
    <p:extLst>
      <p:ext uri="{BB962C8B-B14F-4D97-AF65-F5344CB8AC3E}">
        <p14:creationId xmlns:p14="http://schemas.microsoft.com/office/powerpoint/2010/main" val="247227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648072"/>
          </a:xfrm>
        </p:spPr>
        <p:txBody>
          <a:bodyPr>
            <a:normAutofit fontScale="90000"/>
          </a:bodyPr>
          <a:lstStyle/>
          <a:p>
            <a:r>
              <a:rPr lang="ca-ES" sz="4000" dirty="0"/>
              <a:t>Activitat 2</a:t>
            </a:r>
            <a:endParaRPr lang="es-ES" sz="4000" dirty="0"/>
          </a:p>
        </p:txBody>
      </p:sp>
      <p:sp>
        <p:nvSpPr>
          <p:cNvPr id="3" name="2 Marcador de contenido"/>
          <p:cNvSpPr>
            <a:spLocks noGrp="1"/>
          </p:cNvSpPr>
          <p:nvPr>
            <p:ph idx="1"/>
          </p:nvPr>
        </p:nvSpPr>
        <p:spPr/>
        <p:txBody>
          <a:bodyPr/>
          <a:lstStyle/>
          <a:p>
            <a:pPr marL="0" indent="0">
              <a:buNone/>
            </a:pPr>
            <a:endParaRPr lang="es-ES" dirty="0"/>
          </a:p>
        </p:txBody>
      </p:sp>
    </p:spTree>
    <p:extLst>
      <p:ext uri="{BB962C8B-B14F-4D97-AF65-F5344CB8AC3E}">
        <p14:creationId xmlns:p14="http://schemas.microsoft.com/office/powerpoint/2010/main" val="241370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648072"/>
          </a:xfrm>
        </p:spPr>
        <p:txBody>
          <a:bodyPr>
            <a:normAutofit fontScale="90000"/>
          </a:bodyPr>
          <a:lstStyle/>
          <a:p>
            <a:r>
              <a:rPr lang="ca-ES" sz="4000" dirty="0"/>
              <a:t>Activitat </a:t>
            </a:r>
            <a:r>
              <a:rPr lang="ca-ES" sz="4000" dirty="0" smtClean="0"/>
              <a:t>3</a:t>
            </a:r>
            <a:endParaRPr lang="es-ES" sz="4000" dirty="0"/>
          </a:p>
        </p:txBody>
      </p:sp>
      <p:sp>
        <p:nvSpPr>
          <p:cNvPr id="3" name="2 Marcador de contenido"/>
          <p:cNvSpPr>
            <a:spLocks noGrp="1"/>
          </p:cNvSpPr>
          <p:nvPr>
            <p:ph idx="1"/>
          </p:nvPr>
        </p:nvSpPr>
        <p:spPr/>
        <p:txBody>
          <a:bodyPr/>
          <a:lstStyle/>
          <a:p>
            <a:pPr marL="0" indent="0">
              <a:buNone/>
            </a:pPr>
            <a:endParaRPr lang="es-ES" dirty="0"/>
          </a:p>
        </p:txBody>
      </p:sp>
    </p:spTree>
    <p:extLst>
      <p:ext uri="{BB962C8B-B14F-4D97-AF65-F5344CB8AC3E}">
        <p14:creationId xmlns:p14="http://schemas.microsoft.com/office/powerpoint/2010/main" val="364513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648072"/>
          </a:xfrm>
        </p:spPr>
        <p:txBody>
          <a:bodyPr>
            <a:normAutofit fontScale="90000"/>
          </a:bodyPr>
          <a:lstStyle/>
          <a:p>
            <a:r>
              <a:rPr lang="ca-ES" sz="4000" dirty="0"/>
              <a:t>Activitat </a:t>
            </a:r>
            <a:r>
              <a:rPr lang="ca-ES" sz="4000" dirty="0" smtClean="0"/>
              <a:t>4</a:t>
            </a:r>
            <a:endParaRPr lang="es-ES" sz="4000" dirty="0"/>
          </a:p>
        </p:txBody>
      </p:sp>
      <p:sp>
        <p:nvSpPr>
          <p:cNvPr id="3" name="2 Marcador de contenido"/>
          <p:cNvSpPr>
            <a:spLocks noGrp="1"/>
          </p:cNvSpPr>
          <p:nvPr>
            <p:ph idx="1"/>
          </p:nvPr>
        </p:nvSpPr>
        <p:spPr/>
        <p:txBody>
          <a:bodyPr/>
          <a:lstStyle/>
          <a:p>
            <a:pPr marL="0" indent="0">
              <a:buNone/>
            </a:pPr>
            <a:endParaRPr lang="es-ES" dirty="0"/>
          </a:p>
        </p:txBody>
      </p:sp>
    </p:spTree>
    <p:extLst>
      <p:ext uri="{BB962C8B-B14F-4D97-AF65-F5344CB8AC3E}">
        <p14:creationId xmlns:p14="http://schemas.microsoft.com/office/powerpoint/2010/main" val="364513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lstStyle/>
          <a:p>
            <a:pPr marL="0" indent="0" algn="just">
              <a:buNone/>
            </a:pPr>
            <a:r>
              <a:rPr lang="ca-ES" sz="1800" dirty="0" smtClean="0"/>
              <a:t>Aquest projecte de disseny gràfic consisteix en realitzar una sèrie de dissenys de diferents tipus de logotips. Abans d’entrar a la fase del disseny, hauràs de pensar en el nom d’un equip fictici, aquest equip pot ser de qualsevol esport de la teva preferència, bàsquet, rugbi, futbol americà, futbol, handbol, etc. Un cop triat el nom pensa que hauràs de definir una proposta per a cada tipus de logotip estudiat anteriorment.   </a:t>
            </a:r>
          </a:p>
          <a:p>
            <a:pPr marL="0" indent="0">
              <a:buNone/>
            </a:pPr>
            <a:endParaRPr lang="ca-ES" sz="1800" dirty="0" smtClean="0"/>
          </a:p>
          <a:p>
            <a:pPr marL="0" indent="0">
              <a:buNone/>
            </a:pPr>
            <a:r>
              <a:rPr lang="ca-ES" sz="1800" dirty="0" smtClean="0"/>
              <a:t>·Disseny d’un Isotip.</a:t>
            </a:r>
          </a:p>
          <a:p>
            <a:pPr marL="0" indent="0">
              <a:buNone/>
            </a:pPr>
            <a:r>
              <a:rPr lang="ca-ES" sz="1800" dirty="0" smtClean="0"/>
              <a:t>·Disseny de </a:t>
            </a:r>
            <a:r>
              <a:rPr lang="en-GB" sz="1800" i="1" dirty="0" smtClean="0"/>
              <a:t>‘Letter Marks’.</a:t>
            </a:r>
          </a:p>
          <a:p>
            <a:pPr marL="0" indent="0">
              <a:buNone/>
            </a:pPr>
            <a:r>
              <a:rPr lang="ca-ES" sz="1800" dirty="0" smtClean="0"/>
              <a:t>·Disseny de </a:t>
            </a:r>
            <a:r>
              <a:rPr lang="en-GB" sz="1800" i="1" dirty="0" smtClean="0"/>
              <a:t>‘</a:t>
            </a:r>
            <a:r>
              <a:rPr lang="en-GB" sz="1800" i="1" dirty="0" err="1" smtClean="0"/>
              <a:t>Wordmarks</a:t>
            </a:r>
            <a:r>
              <a:rPr lang="en-GB" sz="1800" i="1" dirty="0" smtClean="0"/>
              <a:t>’.</a:t>
            </a:r>
          </a:p>
          <a:p>
            <a:pPr marL="0" indent="0">
              <a:buNone/>
            </a:pPr>
            <a:r>
              <a:rPr lang="ca-ES" sz="1800" dirty="0" smtClean="0"/>
              <a:t>·Disseny d’un </a:t>
            </a:r>
            <a:r>
              <a:rPr lang="ca-ES" sz="1800" dirty="0" err="1" smtClean="0"/>
              <a:t>Imagotip</a:t>
            </a:r>
            <a:r>
              <a:rPr lang="ca-ES" sz="1800" dirty="0" smtClean="0"/>
              <a:t>.</a:t>
            </a:r>
          </a:p>
          <a:p>
            <a:pPr marL="0" indent="0">
              <a:buNone/>
            </a:pPr>
            <a:r>
              <a:rPr lang="ca-ES" sz="1800" dirty="0" smtClean="0"/>
              <a:t>·Disseny d’un </a:t>
            </a:r>
            <a:r>
              <a:rPr lang="ca-ES" sz="1800" dirty="0" err="1" smtClean="0"/>
              <a:t>Isologo</a:t>
            </a:r>
            <a:r>
              <a:rPr lang="ca-ES" sz="1800" dirty="0" smtClean="0"/>
              <a:t>.</a:t>
            </a:r>
          </a:p>
          <a:p>
            <a:pPr marL="0" indent="0">
              <a:buNone/>
            </a:pPr>
            <a:r>
              <a:rPr lang="ca-ES" sz="1800" dirty="0" smtClean="0"/>
              <a:t>·Disseny del Banderí.</a:t>
            </a:r>
          </a:p>
          <a:p>
            <a:pPr marL="0" indent="0">
              <a:buNone/>
            </a:pPr>
            <a:endParaRPr lang="ca-ES" sz="1800" dirty="0"/>
          </a:p>
          <a:p>
            <a:pPr marL="0" indent="0">
              <a:buNone/>
            </a:pPr>
            <a:endParaRPr lang="ca-ES" sz="1800" dirty="0"/>
          </a:p>
        </p:txBody>
      </p:sp>
      <p:sp>
        <p:nvSpPr>
          <p:cNvPr id="4" name="1 Título"/>
          <p:cNvSpPr>
            <a:spLocks noGrp="1"/>
          </p:cNvSpPr>
          <p:nvPr>
            <p:ph type="title"/>
          </p:nvPr>
        </p:nvSpPr>
        <p:spPr>
          <a:xfrm>
            <a:off x="467544" y="116632"/>
            <a:ext cx="8229600" cy="648072"/>
          </a:xfrm>
        </p:spPr>
        <p:txBody>
          <a:bodyPr>
            <a:normAutofit fontScale="90000"/>
          </a:bodyPr>
          <a:lstStyle/>
          <a:p>
            <a:r>
              <a:rPr lang="ca-ES" sz="4000" dirty="0" smtClean="0"/>
              <a:t>Projecte Disseny Gràfic</a:t>
            </a:r>
            <a:endParaRPr lang="es-ES" sz="4000" dirty="0"/>
          </a:p>
        </p:txBody>
      </p:sp>
    </p:spTree>
    <p:extLst>
      <p:ext uri="{BB962C8B-B14F-4D97-AF65-F5344CB8AC3E}">
        <p14:creationId xmlns:p14="http://schemas.microsoft.com/office/powerpoint/2010/main" val="17192594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Institut Badalona VII\Curs 2018-2019\Logos\Plantilla dissenys de logotips tip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2615" y="1028684"/>
            <a:ext cx="3960440" cy="5565503"/>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683568" y="188640"/>
            <a:ext cx="8229600" cy="648072"/>
          </a:xfrm>
        </p:spPr>
        <p:txBody>
          <a:bodyPr>
            <a:normAutofit fontScale="90000"/>
          </a:bodyPr>
          <a:lstStyle/>
          <a:p>
            <a:r>
              <a:rPr lang="ca-ES" sz="4000" dirty="0" smtClean="0"/>
              <a:t>Plantilla disseny tipus logotips</a:t>
            </a:r>
            <a:endParaRPr lang="es-ES" sz="4000" dirty="0"/>
          </a:p>
        </p:txBody>
      </p:sp>
    </p:spTree>
    <p:extLst>
      <p:ext uri="{BB962C8B-B14F-4D97-AF65-F5344CB8AC3E}">
        <p14:creationId xmlns:p14="http://schemas.microsoft.com/office/powerpoint/2010/main" val="376037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648072"/>
          </a:xfrm>
        </p:spPr>
        <p:txBody>
          <a:bodyPr>
            <a:normAutofit fontScale="90000"/>
          </a:bodyPr>
          <a:lstStyle/>
          <a:p>
            <a:r>
              <a:rPr lang="ca-ES" sz="4000" dirty="0"/>
              <a:t>Activitat </a:t>
            </a:r>
            <a:r>
              <a:rPr lang="ca-ES" sz="4000" dirty="0" smtClean="0"/>
              <a:t>final: Disseny d’un banderí</a:t>
            </a:r>
            <a:endParaRPr lang="es-ES" sz="4000" dirty="0"/>
          </a:p>
        </p:txBody>
      </p:sp>
      <p:sp>
        <p:nvSpPr>
          <p:cNvPr id="3" name="2 Marcador de contenido"/>
          <p:cNvSpPr>
            <a:spLocks noGrp="1"/>
          </p:cNvSpPr>
          <p:nvPr>
            <p:ph idx="1"/>
          </p:nvPr>
        </p:nvSpPr>
        <p:spPr>
          <a:xfrm>
            <a:off x="467544" y="1196752"/>
            <a:ext cx="8229600" cy="5073427"/>
          </a:xfrm>
        </p:spPr>
        <p:txBody>
          <a:bodyPr>
            <a:normAutofit/>
          </a:bodyPr>
          <a:lstStyle/>
          <a:p>
            <a:pPr marL="0" indent="0" algn="just">
              <a:buNone/>
            </a:pPr>
            <a:r>
              <a:rPr lang="ca-ES" sz="1800" dirty="0" smtClean="0"/>
              <a:t>En aquesta activitat hauràs de realitzar el disseny d’un banderí per a aquest equip fictici (bàsquet, rugbi, futbol americà, futbol, etc.). Hauràs de seleccionar un dels tipus dels logotips estudiats anteriorment i realitzar el logotip que formarà part d’aquest banderí, pots buscar referències que et puguin ser d’ajut, no oblidis de realitzar esbossos  que t’ajudin a definir la proposta final del disseny. L’aplicació del color ha de ser amb </a:t>
            </a:r>
            <a:r>
              <a:rPr lang="ca-ES" sz="1800" u="sng" dirty="0" smtClean="0"/>
              <a:t>pintures</a:t>
            </a:r>
            <a:r>
              <a:rPr lang="ca-ES" sz="1800" dirty="0" smtClean="0"/>
              <a:t> i s’han de repassar</a:t>
            </a:r>
          </a:p>
          <a:p>
            <a:pPr marL="0" indent="0" algn="just">
              <a:buNone/>
            </a:pPr>
            <a:r>
              <a:rPr lang="ca-ES" sz="1800" dirty="0" smtClean="0"/>
              <a:t>els contorns amb </a:t>
            </a:r>
            <a:r>
              <a:rPr lang="ca-ES" sz="1800" u="sng" dirty="0" smtClean="0"/>
              <a:t>retoladors negres </a:t>
            </a:r>
          </a:p>
          <a:p>
            <a:pPr marL="0" indent="0" algn="just">
              <a:buNone/>
            </a:pPr>
            <a:r>
              <a:rPr lang="ca-ES" sz="1800" u="sng" dirty="0" smtClean="0"/>
              <a:t>de punta fina.</a:t>
            </a:r>
          </a:p>
          <a:p>
            <a:pPr marL="0" indent="0" algn="just">
              <a:buNone/>
            </a:pPr>
            <a:endParaRPr lang="ca-ES" sz="1800" dirty="0" smtClean="0"/>
          </a:p>
          <a:p>
            <a:pPr marL="0" indent="0" algn="just">
              <a:buNone/>
            </a:pPr>
            <a:endParaRPr lang="ca-ES" sz="1800" dirty="0"/>
          </a:p>
          <a:p>
            <a:pPr marL="0" indent="0" algn="just">
              <a:buNone/>
            </a:pPr>
            <a:r>
              <a:rPr lang="ca-ES" sz="1800" u="sng" dirty="0" smtClean="0"/>
              <a:t>Materials:</a:t>
            </a:r>
            <a:r>
              <a:rPr lang="ca-ES" sz="1800" dirty="0" smtClean="0"/>
              <a:t> Folis DIN-A4 (Realització</a:t>
            </a:r>
          </a:p>
          <a:p>
            <a:pPr marL="0" indent="0" algn="just">
              <a:buNone/>
            </a:pPr>
            <a:r>
              <a:rPr lang="ca-ES" sz="1800" dirty="0" smtClean="0"/>
              <a:t>esbossos), cartolines DIN-A2 (Producte</a:t>
            </a:r>
          </a:p>
          <a:p>
            <a:pPr marL="0" indent="0" algn="just">
              <a:buNone/>
            </a:pPr>
            <a:r>
              <a:rPr lang="ca-ES" sz="1800" dirty="0" smtClean="0"/>
              <a:t>final), llapis HB, goma, maquineta, </a:t>
            </a:r>
          </a:p>
          <a:p>
            <a:pPr marL="0" indent="0" algn="just">
              <a:buNone/>
            </a:pPr>
            <a:r>
              <a:rPr lang="ca-ES" sz="1800" dirty="0" smtClean="0"/>
              <a:t>pintures, pinzells, retoladors negres</a:t>
            </a:r>
          </a:p>
          <a:p>
            <a:pPr marL="0" indent="0" algn="just">
              <a:buNone/>
            </a:pPr>
            <a:r>
              <a:rPr lang="ca-ES" sz="1800" dirty="0" smtClean="0"/>
              <a:t>punta fina i mànecs cilíndrics de fusta. </a:t>
            </a:r>
          </a:p>
          <a:p>
            <a:pPr marL="0" indent="0" algn="just">
              <a:buNone/>
            </a:pPr>
            <a:endParaRPr lang="ca-ES" sz="1800" dirty="0"/>
          </a:p>
          <a:p>
            <a:pPr marL="0" indent="0" algn="just">
              <a:buNone/>
            </a:pPr>
            <a:endParaRPr lang="ca-ES" sz="1800" dirty="0" smtClean="0"/>
          </a:p>
          <a:p>
            <a:pPr marL="0" indent="0" algn="just">
              <a:buNone/>
            </a:pPr>
            <a:endParaRPr lang="ca-ES" sz="1800" dirty="0"/>
          </a:p>
          <a:p>
            <a:pPr marL="0" indent="0" algn="just">
              <a:buNone/>
            </a:pPr>
            <a:endParaRPr lang="ca-ES" sz="1800" dirty="0" smtClean="0"/>
          </a:p>
          <a:p>
            <a:pPr marL="0" indent="0" algn="just">
              <a:buNone/>
            </a:pPr>
            <a:endParaRPr lang="ca-ES" sz="1800" dirty="0"/>
          </a:p>
          <a:p>
            <a:pPr marL="0" indent="0" algn="just">
              <a:buNone/>
            </a:pPr>
            <a:endParaRPr lang="ca-ES" sz="1800" dirty="0"/>
          </a:p>
        </p:txBody>
      </p:sp>
      <p:pic>
        <p:nvPicPr>
          <p:cNvPr id="23554" name="Picture 2" descr="F:\Institut Badalona VII\Curs 2018-2019\Logos\79849_bi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448" y="2636912"/>
            <a:ext cx="4930552" cy="433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75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nstitut Badalona VII\Curs 2018-2019\Logo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895131" cy="414206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467544" y="116632"/>
            <a:ext cx="8229600" cy="648072"/>
          </a:xfrm>
        </p:spPr>
        <p:txBody>
          <a:bodyPr>
            <a:normAutofit fontScale="90000"/>
          </a:bodyPr>
          <a:lstStyle/>
          <a:p>
            <a:r>
              <a:rPr lang="ca-ES" sz="4000" dirty="0" smtClean="0"/>
              <a:t>Alguns exemples de banderins:</a:t>
            </a:r>
            <a:endParaRPr lang="es-ES" sz="4000" dirty="0"/>
          </a:p>
        </p:txBody>
      </p:sp>
      <p:sp>
        <p:nvSpPr>
          <p:cNvPr id="4" name="1 Título"/>
          <p:cNvSpPr txBox="1">
            <a:spLocks/>
          </p:cNvSpPr>
          <p:nvPr/>
        </p:nvSpPr>
        <p:spPr>
          <a:xfrm>
            <a:off x="440269" y="5661248"/>
            <a:ext cx="8229600" cy="3240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1200" dirty="0" smtClean="0"/>
              <a:t>Banderí Barcelona Dragons. </a:t>
            </a:r>
            <a:r>
              <a:rPr lang="ca-ES" sz="1200" dirty="0" err="1" smtClean="0"/>
              <a:t>Wincraft</a:t>
            </a:r>
            <a:r>
              <a:rPr lang="ca-ES" sz="1200" dirty="0" smtClean="0"/>
              <a:t> /USA, 1995.</a:t>
            </a:r>
            <a:endParaRPr lang="es-ES" sz="1200" dirty="0"/>
          </a:p>
        </p:txBody>
      </p:sp>
    </p:spTree>
    <p:extLst>
      <p:ext uri="{BB962C8B-B14F-4D97-AF65-F5344CB8AC3E}">
        <p14:creationId xmlns:p14="http://schemas.microsoft.com/office/powerpoint/2010/main" val="4798776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nstitut Badalona VII\Curs 2018-2019\Logos\Banderí Oakland Raiders. Wincraft USA 1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3152"/>
            <a:ext cx="8928992" cy="4687722"/>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40269" y="5993877"/>
            <a:ext cx="8229600" cy="3240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1200" dirty="0" smtClean="0"/>
              <a:t>Banderí Oakland </a:t>
            </a:r>
            <a:r>
              <a:rPr lang="en-AU" sz="1200" dirty="0" smtClean="0"/>
              <a:t>Raiders.</a:t>
            </a:r>
            <a:r>
              <a:rPr lang="ca-ES" sz="1200" dirty="0" smtClean="0"/>
              <a:t> </a:t>
            </a:r>
            <a:r>
              <a:rPr lang="ca-ES" sz="1200" dirty="0" err="1" smtClean="0"/>
              <a:t>Wincraft</a:t>
            </a:r>
            <a:r>
              <a:rPr lang="ca-ES" sz="1200" dirty="0" smtClean="0"/>
              <a:t> /USA, 1995.</a:t>
            </a:r>
            <a:endParaRPr lang="es-ES" sz="1200" dirty="0"/>
          </a:p>
        </p:txBody>
      </p:sp>
    </p:spTree>
    <p:extLst>
      <p:ext uri="{BB962C8B-B14F-4D97-AF65-F5344CB8AC3E}">
        <p14:creationId xmlns:p14="http://schemas.microsoft.com/office/powerpoint/2010/main" val="18819985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nstitut Badalona VII\Curs 2018-2019\Logos\Banderí Minnesota Vikings. Wincraft USA 1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14585"/>
            <a:ext cx="8918848" cy="4682395"/>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29150" y="5949280"/>
            <a:ext cx="8229600" cy="3240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1200" dirty="0" smtClean="0"/>
              <a:t>Banderí </a:t>
            </a:r>
            <a:r>
              <a:rPr lang="en-AU" sz="1200" dirty="0" smtClean="0"/>
              <a:t>Minnesota Vikings. </a:t>
            </a:r>
            <a:r>
              <a:rPr lang="en-AU" sz="1200" dirty="0" err="1" smtClean="0"/>
              <a:t>Wincraft</a:t>
            </a:r>
            <a:r>
              <a:rPr lang="en-AU" sz="1200" dirty="0" smtClean="0"/>
              <a:t> </a:t>
            </a:r>
            <a:r>
              <a:rPr lang="ca-ES" sz="1200" dirty="0" smtClean="0"/>
              <a:t>/USA, 1995.</a:t>
            </a:r>
            <a:endParaRPr lang="es-ES" sz="1200" dirty="0"/>
          </a:p>
        </p:txBody>
      </p:sp>
    </p:spTree>
    <p:extLst>
      <p:ext uri="{BB962C8B-B14F-4D97-AF65-F5344CB8AC3E}">
        <p14:creationId xmlns:p14="http://schemas.microsoft.com/office/powerpoint/2010/main" val="135018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pPr algn="just"/>
            <a:r>
              <a:rPr lang="ca-ES" sz="3600" b="1" dirty="0" smtClean="0"/>
              <a:t/>
            </a:r>
            <a:br>
              <a:rPr lang="ca-ES" sz="3600" b="1" dirty="0" smtClean="0"/>
            </a:br>
            <a:r>
              <a:rPr lang="ca-ES" sz="3600" b="1" dirty="0" smtClean="0">
                <a:solidFill>
                  <a:schemeClr val="bg2">
                    <a:lumMod val="50000"/>
                  </a:schemeClr>
                </a:solidFill>
              </a:rPr>
              <a:t>·</a:t>
            </a:r>
            <a:r>
              <a:rPr lang="ca-ES" sz="4000" b="1" dirty="0" smtClean="0">
                <a:solidFill>
                  <a:schemeClr val="bg2">
                    <a:lumMod val="50000"/>
                  </a:schemeClr>
                </a:solidFill>
              </a:rPr>
              <a:t>‘</a:t>
            </a:r>
            <a:r>
              <a:rPr lang="ca-ES" sz="4000" b="1" i="1" dirty="0" smtClean="0">
                <a:solidFill>
                  <a:schemeClr val="bg2">
                    <a:lumMod val="50000"/>
                  </a:schemeClr>
                </a:solidFill>
              </a:rPr>
              <a:t>Word </a:t>
            </a:r>
            <a:r>
              <a:rPr lang="ca-ES" sz="4000" b="1" i="1" dirty="0" err="1" smtClean="0">
                <a:solidFill>
                  <a:schemeClr val="bg2">
                    <a:lumMod val="50000"/>
                  </a:schemeClr>
                </a:solidFill>
              </a:rPr>
              <a:t>marks</a:t>
            </a:r>
            <a:r>
              <a:rPr lang="ca-ES" sz="4000" b="1" i="1" dirty="0" smtClean="0">
                <a:solidFill>
                  <a:schemeClr val="bg2">
                    <a:lumMod val="50000"/>
                  </a:schemeClr>
                </a:solidFill>
              </a:rPr>
              <a:t>’</a:t>
            </a:r>
            <a:r>
              <a:rPr lang="ca-ES" sz="4000" b="1" dirty="0" smtClean="0">
                <a:solidFill>
                  <a:schemeClr val="bg2">
                    <a:lumMod val="50000"/>
                  </a:schemeClr>
                </a:solidFill>
              </a:rPr>
              <a:t> </a:t>
            </a:r>
            <a:r>
              <a:rPr lang="ca-ES" sz="4000" b="1" dirty="0">
                <a:solidFill>
                  <a:schemeClr val="bg2">
                    <a:lumMod val="50000"/>
                  </a:schemeClr>
                </a:solidFill>
              </a:rPr>
              <a:t>o logos de </a:t>
            </a:r>
            <a:r>
              <a:rPr lang="ca-ES" sz="4000" b="1" dirty="0" smtClean="0">
                <a:solidFill>
                  <a:schemeClr val="bg2">
                    <a:lumMod val="50000"/>
                  </a:schemeClr>
                </a:solidFill>
              </a:rPr>
              <a:t>paraules: </a:t>
            </a:r>
            <a:r>
              <a:rPr lang="ca-ES" sz="4000" b="1" dirty="0" smtClean="0">
                <a:solidFill>
                  <a:schemeClr val="bg2">
                    <a:lumMod val="75000"/>
                  </a:schemeClr>
                </a:solidFill>
              </a:rPr>
              <a:t>només text</a:t>
            </a:r>
            <a:r>
              <a:rPr lang="ca-ES" sz="4000" b="1" dirty="0">
                <a:solidFill>
                  <a:schemeClr val="bg2">
                    <a:lumMod val="75000"/>
                  </a:schemeClr>
                </a:solidFill>
              </a:rPr>
              <a:t/>
            </a:r>
            <a:br>
              <a:rPr lang="ca-ES" sz="4000" b="1" dirty="0">
                <a:solidFill>
                  <a:schemeClr val="bg2">
                    <a:lumMod val="75000"/>
                  </a:schemeClr>
                </a:solidFill>
              </a:rPr>
            </a:br>
            <a:endParaRPr lang="es-ES" sz="4000" dirty="0">
              <a:solidFill>
                <a:schemeClr val="bg2">
                  <a:lumMod val="75000"/>
                </a:schemeClr>
              </a:solidFill>
            </a:endParaRPr>
          </a:p>
        </p:txBody>
      </p:sp>
      <p:sp>
        <p:nvSpPr>
          <p:cNvPr id="3" name="2 Marcador de contenido"/>
          <p:cNvSpPr>
            <a:spLocks noGrp="1"/>
          </p:cNvSpPr>
          <p:nvPr>
            <p:ph idx="1"/>
          </p:nvPr>
        </p:nvSpPr>
        <p:spPr>
          <a:xfrm>
            <a:off x="467544" y="2348880"/>
            <a:ext cx="8229600" cy="3340968"/>
          </a:xfrm>
        </p:spPr>
        <p:txBody>
          <a:bodyPr>
            <a:normAutofit/>
          </a:bodyPr>
          <a:lstStyle/>
          <a:p>
            <a:pPr marL="0" indent="0" algn="just">
              <a:buNone/>
            </a:pPr>
            <a:r>
              <a:rPr lang="ca-ES" sz="1800" b="1" dirty="0"/>
              <a:t>Denominem </a:t>
            </a:r>
            <a:r>
              <a:rPr lang="ca-ES" sz="1800" b="1" dirty="0" smtClean="0"/>
              <a:t>‘W</a:t>
            </a:r>
            <a:r>
              <a:rPr lang="ca-ES" sz="1800" b="1" i="1" dirty="0" smtClean="0"/>
              <a:t>ord </a:t>
            </a:r>
            <a:r>
              <a:rPr lang="ca-ES" sz="1800" b="1" i="1" dirty="0" err="1" smtClean="0"/>
              <a:t>marks</a:t>
            </a:r>
            <a:r>
              <a:rPr lang="ca-ES" sz="1800" b="1" i="1" dirty="0" smtClean="0"/>
              <a:t>’</a:t>
            </a:r>
            <a:r>
              <a:rPr lang="ca-ES" sz="1800" b="1" dirty="0" smtClean="0"/>
              <a:t> </a:t>
            </a:r>
            <a:r>
              <a:rPr lang="ca-ES" sz="1800" b="1" dirty="0"/>
              <a:t>a aquells que es construeixen exclusivament amb text</a:t>
            </a:r>
            <a:r>
              <a:rPr lang="ca-ES" sz="1800" dirty="0"/>
              <a:t>. En aquests casos, els caràcters que les conformen tenen trets peculiars que potencien la seva personalitat. Les </a:t>
            </a:r>
            <a:r>
              <a:rPr lang="ca-ES" sz="1800" i="1" dirty="0" smtClean="0"/>
              <a:t>‘Word </a:t>
            </a:r>
            <a:r>
              <a:rPr lang="ca-ES" sz="1800" i="1" dirty="0" err="1" smtClean="0"/>
              <a:t>marks</a:t>
            </a:r>
            <a:r>
              <a:rPr lang="ca-ES" sz="1800" i="1" dirty="0" smtClean="0"/>
              <a:t>’</a:t>
            </a:r>
            <a:r>
              <a:rPr lang="ca-ES" sz="1800" dirty="0" smtClean="0"/>
              <a:t> </a:t>
            </a:r>
            <a:r>
              <a:rPr lang="ca-ES" sz="1800" dirty="0"/>
              <a:t>–que també es coneixen com a logotips– no presenten símbol, de manera que el pes del disseny del logotip recau en el conjunt de les lletres que componen </a:t>
            </a:r>
            <a:r>
              <a:rPr lang="ca-ES" sz="1800" dirty="0" smtClean="0"/>
              <a:t>el nom de l’empresa. En </a:t>
            </a:r>
            <a:r>
              <a:rPr lang="ca-ES" sz="1800" dirty="0"/>
              <a:t>aquests models, el color és fonamental ja que ajuda a concretar el disseny i, encara que hi ha molts exemples que ens ajuden a explicar aquest cas, nosaltres triem el nou logotip de </a:t>
            </a:r>
            <a:r>
              <a:rPr lang="ca-ES" sz="1800" b="1" dirty="0" err="1"/>
              <a:t>The</a:t>
            </a:r>
            <a:r>
              <a:rPr lang="ca-ES" sz="1800" b="1" dirty="0"/>
              <a:t> </a:t>
            </a:r>
            <a:r>
              <a:rPr lang="ca-ES" sz="1800" b="1" dirty="0" err="1"/>
              <a:t>Metropolitan</a:t>
            </a:r>
            <a:r>
              <a:rPr lang="ca-ES" sz="1800" b="1" dirty="0"/>
              <a:t> </a:t>
            </a:r>
            <a:r>
              <a:rPr lang="ca-ES" sz="1800" b="1" dirty="0" err="1"/>
              <a:t>Museum</a:t>
            </a:r>
            <a:r>
              <a:rPr lang="ca-ES" sz="1800" b="1" dirty="0"/>
              <a:t> of Art</a:t>
            </a:r>
            <a:r>
              <a:rPr lang="ca-ES" sz="1800" dirty="0"/>
              <a:t> i </a:t>
            </a:r>
            <a:r>
              <a:rPr lang="ca-ES" sz="1800" b="1" dirty="0"/>
              <a:t>IBM</a:t>
            </a:r>
            <a:r>
              <a:rPr lang="ca-ES" sz="1800" dirty="0"/>
              <a:t> per ser, també, una de les marques més estudiades de la història de la identitat visual.</a:t>
            </a:r>
            <a:endParaRPr lang="es-ES" sz="1800" dirty="0"/>
          </a:p>
        </p:txBody>
      </p:sp>
    </p:spTree>
    <p:extLst>
      <p:ext uri="{BB962C8B-B14F-4D97-AF65-F5344CB8AC3E}">
        <p14:creationId xmlns:p14="http://schemas.microsoft.com/office/powerpoint/2010/main" val="1847910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nstitut Badalona VII\Curs 2018-2019\Logos\Banderí Miami Dolphins. Wincraft USA 1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8" y="1196752"/>
            <a:ext cx="8925706" cy="4685996"/>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43371" y="5985284"/>
            <a:ext cx="8229600" cy="3240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1200" dirty="0" smtClean="0"/>
              <a:t>Banderí Miami </a:t>
            </a:r>
            <a:r>
              <a:rPr lang="en-AU" sz="1200" dirty="0" smtClean="0"/>
              <a:t>Dolphins</a:t>
            </a:r>
            <a:r>
              <a:rPr lang="ca-ES" sz="1200" dirty="0" smtClean="0"/>
              <a:t>. </a:t>
            </a:r>
            <a:r>
              <a:rPr lang="ca-ES" sz="1200" dirty="0" err="1" smtClean="0"/>
              <a:t>Wincraft</a:t>
            </a:r>
            <a:r>
              <a:rPr lang="ca-ES" sz="1200" dirty="0" smtClean="0"/>
              <a:t> /USA, 1995.</a:t>
            </a:r>
            <a:endParaRPr lang="es-ES" sz="1200" dirty="0"/>
          </a:p>
        </p:txBody>
      </p:sp>
    </p:spTree>
    <p:extLst>
      <p:ext uri="{BB962C8B-B14F-4D97-AF65-F5344CB8AC3E}">
        <p14:creationId xmlns:p14="http://schemas.microsoft.com/office/powerpoint/2010/main" val="39776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nstitut Badalona VII\Curs 2018-2019\Logos\Banderí New York Giants. Wincraft USA 1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11230"/>
            <a:ext cx="8928992" cy="4687720"/>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40269" y="5993877"/>
            <a:ext cx="8229600" cy="3240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1200" dirty="0" smtClean="0"/>
              <a:t>Banderí New York </a:t>
            </a:r>
            <a:r>
              <a:rPr lang="en-AU" sz="1200" dirty="0" smtClean="0"/>
              <a:t>Giants. </a:t>
            </a:r>
            <a:r>
              <a:rPr lang="en-AU" sz="1200" dirty="0" err="1" smtClean="0"/>
              <a:t>Wincraft</a:t>
            </a:r>
            <a:r>
              <a:rPr lang="en-AU" sz="1200" dirty="0" smtClean="0"/>
              <a:t> </a:t>
            </a:r>
            <a:r>
              <a:rPr lang="ca-ES" sz="1200" dirty="0" smtClean="0"/>
              <a:t>/USA, 1995.</a:t>
            </a:r>
            <a:endParaRPr lang="es-ES" sz="1200" dirty="0"/>
          </a:p>
        </p:txBody>
      </p:sp>
    </p:spTree>
    <p:extLst>
      <p:ext uri="{BB962C8B-B14F-4D97-AF65-F5344CB8AC3E}">
        <p14:creationId xmlns:p14="http://schemas.microsoft.com/office/powerpoint/2010/main" val="17914747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nstitut Badalona VII\Curs 2018-2019\Logos\Banderí Chicago Bears. Wincraft USA 1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928992" cy="4687721"/>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71907" y="5902475"/>
            <a:ext cx="8229600" cy="3240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1200" dirty="0" smtClean="0"/>
              <a:t>Banderí Chicago </a:t>
            </a:r>
            <a:r>
              <a:rPr lang="en-AU" sz="1200" dirty="0" smtClean="0"/>
              <a:t>Bears.</a:t>
            </a:r>
            <a:r>
              <a:rPr lang="ca-ES" sz="1200" dirty="0" smtClean="0"/>
              <a:t> </a:t>
            </a:r>
            <a:r>
              <a:rPr lang="ca-ES" sz="1200" dirty="0" err="1" smtClean="0"/>
              <a:t>Wincraft</a:t>
            </a:r>
            <a:r>
              <a:rPr lang="ca-ES" sz="1200" dirty="0" smtClean="0"/>
              <a:t> /USA, 1995.</a:t>
            </a:r>
            <a:endParaRPr lang="es-ES" sz="1200" dirty="0"/>
          </a:p>
        </p:txBody>
      </p:sp>
    </p:spTree>
    <p:extLst>
      <p:ext uri="{BB962C8B-B14F-4D97-AF65-F5344CB8AC3E}">
        <p14:creationId xmlns:p14="http://schemas.microsoft.com/office/powerpoint/2010/main" val="9606418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nstitut Badalona VII\Curs 2018-2019\Logos\Barcelona Dragons\Barcelona_Dragons_helm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2696"/>
            <a:ext cx="5427953" cy="5587039"/>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a:spLocks noGrp="1"/>
          </p:cNvSpPr>
          <p:nvPr>
            <p:ph type="title"/>
          </p:nvPr>
        </p:nvSpPr>
        <p:spPr>
          <a:xfrm>
            <a:off x="3059832" y="6063711"/>
            <a:ext cx="2880320" cy="432048"/>
          </a:xfrm>
        </p:spPr>
        <p:txBody>
          <a:bodyPr>
            <a:noAutofit/>
          </a:bodyPr>
          <a:lstStyle/>
          <a:p>
            <a:r>
              <a:rPr lang="ca-ES" sz="1200" dirty="0" smtClean="0"/>
              <a:t>Barcelona Dragons. Logotip tipus isotip.</a:t>
            </a:r>
            <a:endParaRPr lang="es-ES" sz="1200" dirty="0"/>
          </a:p>
        </p:txBody>
      </p:sp>
    </p:spTree>
    <p:extLst>
      <p:ext uri="{BB962C8B-B14F-4D97-AF65-F5344CB8AC3E}">
        <p14:creationId xmlns:p14="http://schemas.microsoft.com/office/powerpoint/2010/main" val="6122480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stitut Badalona VII\Curs 2018-2019\Logos\Barcelona Dragons\Word Mark Barcelona Drag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052638"/>
            <a:ext cx="8915400" cy="2752725"/>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2699792" y="4941168"/>
            <a:ext cx="3600400" cy="432048"/>
          </a:xfrm>
        </p:spPr>
        <p:txBody>
          <a:bodyPr>
            <a:normAutofit/>
          </a:bodyPr>
          <a:lstStyle/>
          <a:p>
            <a:r>
              <a:rPr lang="ca-ES" sz="1200" dirty="0" smtClean="0"/>
              <a:t>Barcelona Dragons. Logotip tipus </a:t>
            </a:r>
            <a:r>
              <a:rPr lang="ca-ES" sz="1200" i="1" dirty="0" smtClean="0"/>
              <a:t>‘Word </a:t>
            </a:r>
            <a:r>
              <a:rPr lang="ca-ES" sz="1200" i="1" dirty="0"/>
              <a:t>M</a:t>
            </a:r>
            <a:r>
              <a:rPr lang="ca-ES" sz="1200" i="1" dirty="0" smtClean="0"/>
              <a:t>arks’.</a:t>
            </a:r>
            <a:endParaRPr lang="es-ES" sz="1200" i="1" dirty="0"/>
          </a:p>
        </p:txBody>
      </p:sp>
    </p:spTree>
    <p:extLst>
      <p:ext uri="{BB962C8B-B14F-4D97-AF65-F5344CB8AC3E}">
        <p14:creationId xmlns:p14="http://schemas.microsoft.com/office/powerpoint/2010/main" val="14570260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nstitut Badalona VII\Curs 2018-2019\Logo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895131" cy="4142062"/>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40269" y="5661248"/>
            <a:ext cx="8229600"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1200" dirty="0" smtClean="0"/>
              <a:t>Banderí Barcelona Dragons. </a:t>
            </a:r>
            <a:r>
              <a:rPr lang="ca-ES" sz="1200" dirty="0" err="1" smtClean="0"/>
              <a:t>Wincraft</a:t>
            </a:r>
            <a:r>
              <a:rPr lang="ca-ES" sz="1200" dirty="0" smtClean="0"/>
              <a:t> /USA, 1995. </a:t>
            </a:r>
          </a:p>
          <a:p>
            <a:r>
              <a:rPr lang="ca-ES" sz="1200" dirty="0" smtClean="0"/>
              <a:t> Disseny realitzat a partir d’un logotip tipus isotip i un logotip tipus </a:t>
            </a:r>
            <a:r>
              <a:rPr lang="ca-ES" sz="1200" i="1" dirty="0" smtClean="0"/>
              <a:t>‘Word Marks’</a:t>
            </a:r>
            <a:r>
              <a:rPr lang="ca-ES" sz="1200" dirty="0" smtClean="0"/>
              <a:t>.</a:t>
            </a:r>
            <a:endParaRPr lang="es-ES" sz="1200" i="1" dirty="0"/>
          </a:p>
        </p:txBody>
      </p:sp>
    </p:spTree>
    <p:extLst>
      <p:ext uri="{BB962C8B-B14F-4D97-AF65-F5344CB8AC3E}">
        <p14:creationId xmlns:p14="http://schemas.microsoft.com/office/powerpoint/2010/main" val="1964365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1767</Words>
  <Application>Microsoft Office PowerPoint</Application>
  <PresentationFormat>Presentación en pantalla (4:3)</PresentationFormat>
  <Paragraphs>174</Paragraphs>
  <Slides>95</Slides>
  <Notes>0</Notes>
  <HiddenSlides>8</HiddenSlides>
  <MMClips>0</MMClips>
  <ScaleCrop>false</ScaleCrop>
  <HeadingPairs>
    <vt:vector size="4" baseType="variant">
      <vt:variant>
        <vt:lpstr>Tema</vt:lpstr>
      </vt:variant>
      <vt:variant>
        <vt:i4>1</vt:i4>
      </vt:variant>
      <vt:variant>
        <vt:lpstr>Títulos de diapositiva</vt:lpstr>
      </vt:variant>
      <vt:variant>
        <vt:i4>95</vt:i4>
      </vt:variant>
    </vt:vector>
  </HeadingPairs>
  <TitlesOfParts>
    <vt:vector size="96" baseType="lpstr">
      <vt:lpstr>Tema de Office</vt:lpstr>
      <vt:lpstr>Presentación de PowerPoint</vt:lpstr>
      <vt:lpstr>Fonaments del Disseny Gràfic.</vt:lpstr>
      <vt:lpstr> *Diferència entre Logotip i marca: errors habituals </vt:lpstr>
      <vt:lpstr> Quants tipus de logotips existeixen? </vt:lpstr>
      <vt:lpstr> ·Els isotips: apostar per un símbol </vt:lpstr>
      <vt:lpstr>Presentación de PowerPoint</vt:lpstr>
      <vt:lpstr> ·‘Letter marks’ o monogrames: les inicials com a protagonistes </vt:lpstr>
      <vt:lpstr>Presentación de PowerPoint</vt:lpstr>
      <vt:lpstr> ·‘Word marks’ o logos de paraules: només text </vt:lpstr>
      <vt:lpstr>Presentación de PowerPoint</vt:lpstr>
      <vt:lpstr> ·Imagotip: un model combinat </vt:lpstr>
      <vt:lpstr>·Isologo: difícil de diferenciar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Activitat 1</vt:lpstr>
      <vt:lpstr>Presentación de PowerPoint</vt:lpstr>
      <vt:lpstr>Presentación de PowerPoint</vt:lpstr>
      <vt:lpstr>Activitat 2</vt:lpstr>
      <vt:lpstr>Activitat 3</vt:lpstr>
      <vt:lpstr>Activitat 4</vt:lpstr>
      <vt:lpstr>Projecte Disseny Gràfic</vt:lpstr>
      <vt:lpstr>Plantilla disseny tipus logotips</vt:lpstr>
      <vt:lpstr>Activitat final: Disseny d’un banderí</vt:lpstr>
      <vt:lpstr>Alguns exemples de banderins:</vt:lpstr>
      <vt:lpstr>Presentación de PowerPoint</vt:lpstr>
      <vt:lpstr>Presentación de PowerPoint</vt:lpstr>
      <vt:lpstr>Presentación de PowerPoint</vt:lpstr>
      <vt:lpstr>Presentación de PowerPoint</vt:lpstr>
      <vt:lpstr>Presentación de PowerPoint</vt:lpstr>
      <vt:lpstr>Barcelona Dragons. Logotip tipus isotip.</vt:lpstr>
      <vt:lpstr>Barcelona Dragons. Logotip tipus ‘Word Marks’.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dc:creator>
  <cp:lastModifiedBy>Alum</cp:lastModifiedBy>
  <cp:revision>179</cp:revision>
  <dcterms:created xsi:type="dcterms:W3CDTF">2018-11-04T17:10:59Z</dcterms:created>
  <dcterms:modified xsi:type="dcterms:W3CDTF">2019-03-20T11:10:58Z</dcterms:modified>
</cp:coreProperties>
</file>