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121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ae09f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ae09f7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4cae09f7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cae09f7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cae09f7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4cae09f7c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cae09f7c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cae09f7c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4cae09f7c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cae09f7c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cae09f7c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cae09f7c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cae09f7c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cae09f7c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4cae09f7ce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c588d0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c588d0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3c588d01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c588d01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c588d01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3c588d01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cad28140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cad28140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cad28140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cad2814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cad2814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4cad281404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ad28140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ad28140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4cad281404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cad28140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cad28140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cad281404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cad28140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cad28140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cad281404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ad28140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cad28140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4cad281404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cad28140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cad28140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cad281404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/>
          <p:nvPr/>
        </p:nvSpPr>
        <p:spPr>
          <a:xfrm rot="10800000" flipH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/>
          <p:nvPr/>
        </p:nvSpPr>
        <p:spPr>
          <a:xfrm rot="10800000" flipH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dt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ft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dt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B9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B9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B9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B9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93F03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A04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93F03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A04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⚫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 rot="10800000" flipH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erialsvalencia.blogspot.com/2018/10/graella-categories-gramaticals-2n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clic.xtec.cat/quaderns/mibanez1/categories/html/index.htm?&amp;appl=http://clic.xtec.cat/qv_viewer/dist/html/appl/&amp;css=http://clic.xtec.cat/qv_viewer/dist/html/css/&amp;js=http://clic.xtec.cat/qv_viewer/dist/html/scripts/&amp;lang=null&amp;skin=default&amp;user=mibanez1&amp;assessment=categories&amp;&amp;skin=default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7.png"/><Relationship Id="rId7" Type="http://schemas.openxmlformats.org/officeDocument/2006/relationships/hyperlink" Target="http://www.auladecatala.com/la-definici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Trebuchet MS"/>
              <a:buNone/>
            </a:pPr>
            <a:r>
              <a:rPr lang="es-ES" sz="4000" b="1">
                <a:solidFill>
                  <a:srgbClr val="F2F2F2"/>
                </a:solidFill>
              </a:rPr>
              <a:t>PREPARACIÓ PROVES D’ACCÉS A GRAU MITJÀ 2019</a:t>
            </a:r>
            <a:endParaRPr sz="4000" b="1">
              <a:solidFill>
                <a:srgbClr val="F2F2F2"/>
              </a:solidFill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683568" y="4365104"/>
            <a:ext cx="6089330" cy="1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3600" b="1">
                <a:solidFill>
                  <a:srgbClr val="161616"/>
                </a:solidFill>
                <a:latin typeface="Trebuchet MS"/>
                <a:ea typeface="Trebuchet MS"/>
                <a:cs typeface="Trebuchet MS"/>
                <a:sym typeface="Trebuchet MS"/>
              </a:rPr>
              <a:t>Competència en llengua catalana</a:t>
            </a:r>
            <a:endParaRPr sz="3600" b="1">
              <a:solidFill>
                <a:srgbClr val="16161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4" name="Google Shape;114;p13" descr="Resultat d'imatges de INSTITUT B7"/>
          <p:cNvPicPr preferRelativeResize="0"/>
          <p:nvPr/>
        </p:nvPicPr>
        <p:blipFill rotWithShape="1">
          <a:blip r:embed="rId3">
            <a:alphaModFix/>
          </a:blip>
          <a:srcRect l="6878" t="8690" r="8641" b="13319"/>
          <a:stretch/>
        </p:blipFill>
        <p:spPr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4469500" y="3540050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3. Gramàtica (Activitats 6 i 7)</a:t>
            </a:r>
            <a:endParaRPr sz="3000" b="1" u="sng"/>
          </a:p>
        </p:txBody>
      </p:sp>
      <p:sp>
        <p:nvSpPr>
          <p:cNvPr id="212" name="Google Shape;212;p22"/>
          <p:cNvSpPr txBox="1"/>
          <p:nvPr/>
        </p:nvSpPr>
        <p:spPr>
          <a:xfrm>
            <a:off x="387425" y="1106475"/>
            <a:ext cx="8448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6. Activitat d’identificar </a:t>
            </a:r>
            <a:r>
              <a:rPr lang="es-ES" sz="1800" u="sng">
                <a:solidFill>
                  <a:schemeClr val="hlink"/>
                </a:solidFill>
                <a:hlinkClick r:id="rId3"/>
              </a:rPr>
              <a:t>categories gramaticals</a:t>
            </a:r>
            <a:r>
              <a:rPr lang="es-ES" sz="1800"/>
              <a:t> o de nombre i gènere d’adjectius:</a:t>
            </a:r>
            <a:endParaRPr sz="1800"/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l="25366" t="23774" r="26782" b="42688"/>
          <a:stretch/>
        </p:blipFill>
        <p:spPr>
          <a:xfrm>
            <a:off x="775250" y="1621825"/>
            <a:ext cx="6981699" cy="39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1023750" y="3140775"/>
            <a:ext cx="6733200" cy="231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-ES"/>
              <a:t>recomanable: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-ES"/>
              <a:t>per: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-ES"/>
              <a:t>voregen: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-ES"/>
              <a:t>els: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-ES"/>
              <a:t>camps: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2910675" y="5841275"/>
            <a:ext cx="5741700" cy="6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5"/>
              </a:rPr>
              <a:t>Activitats per repassar la identificació de categories gramaticals</a:t>
            </a:r>
            <a:endParaRPr/>
          </a:p>
        </p:txBody>
      </p:sp>
      <p:pic>
        <p:nvPicPr>
          <p:cNvPr id="216" name="Google Shape;216;p22" descr="Resultat d'imatges de INSTITUT B7"/>
          <p:cNvPicPr preferRelativeResize="0"/>
          <p:nvPr/>
        </p:nvPicPr>
        <p:blipFill rotWithShape="1">
          <a:blip r:embed="rId6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3. Gramàtica (Activitats 6 i 7)</a:t>
            </a:r>
            <a:endParaRPr sz="3000" b="1" u="sng"/>
          </a:p>
        </p:txBody>
      </p:sp>
      <p:sp>
        <p:nvSpPr>
          <p:cNvPr id="223" name="Google Shape;223;p23"/>
          <p:cNvSpPr txBox="1"/>
          <p:nvPr/>
        </p:nvSpPr>
        <p:spPr>
          <a:xfrm>
            <a:off x="387425" y="1106475"/>
            <a:ext cx="8448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6. Activitat d’identificar categories gramaticals o de nombre i gènere d’adjectius:</a:t>
            </a:r>
            <a:endParaRPr sz="1800"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 l="24301" t="17210" r="26306" b="38649"/>
          <a:stretch/>
        </p:blipFill>
        <p:spPr>
          <a:xfrm>
            <a:off x="591375" y="1485375"/>
            <a:ext cx="7250576" cy="518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 rotWithShape="1">
          <a:blip r:embed="rId4">
            <a:alphaModFix/>
          </a:blip>
          <a:srcRect l="25380" t="18214" r="25346" b="46278"/>
          <a:stretch/>
        </p:blipFill>
        <p:spPr>
          <a:xfrm>
            <a:off x="656000" y="1649900"/>
            <a:ext cx="8448301" cy="487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3. Gramàtica (Activitats 6 i 7)</a:t>
            </a:r>
            <a:endParaRPr sz="3000" b="1" u="sng"/>
          </a:p>
        </p:txBody>
      </p:sp>
      <p:sp>
        <p:nvSpPr>
          <p:cNvPr id="233" name="Google Shape;233;p24"/>
          <p:cNvSpPr txBox="1"/>
          <p:nvPr/>
        </p:nvSpPr>
        <p:spPr>
          <a:xfrm>
            <a:off x="387425" y="1106475"/>
            <a:ext cx="7852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6 o 7. Activitat d’identificar categories gramaticals o de nombre i gènere d’adjectius:</a:t>
            </a:r>
            <a:endParaRPr sz="1800" b="1"/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 l="24950" t="51678" r="26039" b="19767"/>
          <a:stretch/>
        </p:blipFill>
        <p:spPr>
          <a:xfrm>
            <a:off x="972400" y="2196550"/>
            <a:ext cx="6781600" cy="3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4">
            <a:alphaModFix/>
          </a:blip>
          <a:srcRect l="31409" t="40821" r="31139" b="35120"/>
          <a:stretch/>
        </p:blipFill>
        <p:spPr>
          <a:xfrm>
            <a:off x="1977875" y="2775700"/>
            <a:ext cx="5138550" cy="26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3. Gramàtica (Activitats 6 i 7)</a:t>
            </a:r>
            <a:endParaRPr sz="3000" b="1" u="sng"/>
          </a:p>
        </p:txBody>
      </p:sp>
      <p:sp>
        <p:nvSpPr>
          <p:cNvPr id="243" name="Google Shape;243;p25"/>
          <p:cNvSpPr txBox="1"/>
          <p:nvPr/>
        </p:nvSpPr>
        <p:spPr>
          <a:xfrm>
            <a:off x="387425" y="1106475"/>
            <a:ext cx="7852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6 o 7. Activitat d’identificar categories gramaticals o de nombre i gènere d’adjectius:</a:t>
            </a:r>
            <a:endParaRPr sz="1800" b="1"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 l="25365" t="31223" r="25523" b="40140"/>
          <a:stretch/>
        </p:blipFill>
        <p:spPr>
          <a:xfrm>
            <a:off x="2246225" y="1642025"/>
            <a:ext cx="5029200" cy="2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4">
            <a:alphaModFix/>
          </a:blip>
          <a:srcRect l="23454" t="39687" r="26331" b="33578"/>
          <a:stretch/>
        </p:blipFill>
        <p:spPr>
          <a:xfrm>
            <a:off x="2295925" y="1749275"/>
            <a:ext cx="5029200" cy="214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 rotWithShape="1">
          <a:blip r:embed="rId5">
            <a:alphaModFix/>
          </a:blip>
          <a:srcRect l="24596" t="31507" r="24637" b="39732"/>
          <a:stretch/>
        </p:blipFill>
        <p:spPr>
          <a:xfrm>
            <a:off x="2158900" y="4144575"/>
            <a:ext cx="5586899" cy="25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6">
            <a:alphaModFix/>
          </a:blip>
          <a:srcRect l="31538" t="50075" r="31075" b="25441"/>
          <a:stretch/>
        </p:blipFill>
        <p:spPr>
          <a:xfrm>
            <a:off x="2969578" y="4571175"/>
            <a:ext cx="4088714" cy="21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 descr="Resultat d'imatges de INSTITUT B7"/>
          <p:cNvPicPr preferRelativeResize="0"/>
          <p:nvPr/>
        </p:nvPicPr>
        <p:blipFill rotWithShape="1">
          <a:blip r:embed="rId7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3. Gramàtica (Activitats 6 i 7)</a:t>
            </a:r>
            <a:endParaRPr sz="3000" b="1" u="sng"/>
          </a:p>
        </p:txBody>
      </p:sp>
      <p:sp>
        <p:nvSpPr>
          <p:cNvPr id="255" name="Google Shape;255;p26"/>
          <p:cNvSpPr txBox="1"/>
          <p:nvPr/>
        </p:nvSpPr>
        <p:spPr>
          <a:xfrm>
            <a:off x="387425" y="1106475"/>
            <a:ext cx="7852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6 o 7. Activitat de formes verbals: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verbals:</a:t>
            </a:r>
            <a:endParaRPr sz="1800" b="1"/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l="25207" t="12394" r="25997" b="62304"/>
          <a:stretch/>
        </p:blipFill>
        <p:spPr>
          <a:xfrm>
            <a:off x="496950" y="1485375"/>
            <a:ext cx="5859949" cy="24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l="26433" t="58524" r="26229" b="32285"/>
          <a:stretch/>
        </p:blipFill>
        <p:spPr>
          <a:xfrm>
            <a:off x="655775" y="3916025"/>
            <a:ext cx="5417824" cy="8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/>
          <p:nvPr/>
        </p:nvSpPr>
        <p:spPr>
          <a:xfrm>
            <a:off x="4403025" y="2892275"/>
            <a:ext cx="656100" cy="25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3737125" y="3429000"/>
            <a:ext cx="600000" cy="25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1547175" y="3916025"/>
            <a:ext cx="301500" cy="25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3036650" y="4273825"/>
            <a:ext cx="600000" cy="1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26" descr="Resultat d'imatges de INSTITUT B7"/>
          <p:cNvPicPr preferRelativeResize="0"/>
          <p:nvPr/>
        </p:nvPicPr>
        <p:blipFill rotWithShape="1">
          <a:blip r:embed="rId4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4. Expressió escrita (Activitat 8)</a:t>
            </a:r>
            <a:endParaRPr sz="3000" b="1" u="sng"/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 l="24810" t="22957" r="26513" b="17147"/>
          <a:stretch/>
        </p:blipFill>
        <p:spPr>
          <a:xfrm>
            <a:off x="757750" y="907100"/>
            <a:ext cx="4749398" cy="46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4">
            <a:alphaModFix/>
          </a:blip>
          <a:srcRect l="23030" t="43540" r="25204" b="40006"/>
          <a:stretch/>
        </p:blipFill>
        <p:spPr>
          <a:xfrm>
            <a:off x="603888" y="5382700"/>
            <a:ext cx="5057126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298175" y="159025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4. Expressió escrita (Activitat 8)</a:t>
            </a:r>
            <a:endParaRPr sz="3000" b="1" u="sng"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l="24970" t="45760" r="26353" b="39261"/>
          <a:stretch/>
        </p:blipFill>
        <p:spPr>
          <a:xfrm>
            <a:off x="488450" y="1116425"/>
            <a:ext cx="5223850" cy="1285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4">
            <a:alphaModFix/>
          </a:blip>
          <a:srcRect l="8205" t="59829" r="45879" b="35175"/>
          <a:stretch/>
        </p:blipFill>
        <p:spPr>
          <a:xfrm>
            <a:off x="2884600" y="2435221"/>
            <a:ext cx="4863776" cy="4233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5">
            <a:alphaModFix/>
          </a:blip>
          <a:srcRect l="7974" t="49678" r="36725" b="41114"/>
          <a:stretch/>
        </p:blipFill>
        <p:spPr>
          <a:xfrm>
            <a:off x="419175" y="2891450"/>
            <a:ext cx="5681776" cy="7567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6">
            <a:alphaModFix/>
          </a:blip>
          <a:srcRect l="10037" t="42656" r="34959" b="45593"/>
          <a:stretch/>
        </p:blipFill>
        <p:spPr>
          <a:xfrm>
            <a:off x="2884600" y="3722450"/>
            <a:ext cx="6259398" cy="10698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7">
            <a:alphaModFix/>
          </a:blip>
          <a:srcRect l="24054" t="46198" r="24059" b="41077"/>
          <a:stretch/>
        </p:blipFill>
        <p:spPr>
          <a:xfrm>
            <a:off x="311250" y="4866525"/>
            <a:ext cx="5897626" cy="115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28"/>
          <p:cNvPicPr preferRelativeResize="0"/>
          <p:nvPr/>
        </p:nvPicPr>
        <p:blipFill rotWithShape="1">
          <a:blip r:embed="rId8">
            <a:alphaModFix/>
          </a:blip>
          <a:srcRect l="23354" t="52600" r="23603" b="38829"/>
          <a:stretch/>
        </p:blipFill>
        <p:spPr>
          <a:xfrm>
            <a:off x="2956075" y="6097700"/>
            <a:ext cx="5854550" cy="7567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28" descr="Resultat d'imatges de INSTITUT B7"/>
          <p:cNvPicPr preferRelativeResize="0"/>
          <p:nvPr/>
        </p:nvPicPr>
        <p:blipFill rotWithShape="1">
          <a:blip r:embed="rId9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625951" y="157697"/>
            <a:ext cx="74163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Text de la prova de 2018:</a:t>
            </a:r>
            <a:endParaRPr sz="3000" b="1" u="sng"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l="26439" t="29087" r="26772" b="20104"/>
          <a:stretch/>
        </p:blipFill>
        <p:spPr>
          <a:xfrm>
            <a:off x="476975" y="1036675"/>
            <a:ext cx="6644976" cy="57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7220300" y="2711450"/>
            <a:ext cx="1863900" cy="2342400"/>
          </a:xfrm>
          <a:prstGeom prst="rect">
            <a:avLst/>
          </a:prstGeom>
          <a:solidFill>
            <a:srgbClr val="B7B7B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Al voltant d’aquest text es fan totes les preguntes de la prova: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Comprensió lectora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Lèxic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Gramàtica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Expressió escrita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4" descr="Resultat d'imatges de INSTITUT B7"/>
          <p:cNvPicPr preferRelativeResize="0"/>
          <p:nvPr/>
        </p:nvPicPr>
        <p:blipFill rotWithShape="1">
          <a:blip r:embed="rId4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8425" y="13620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-ES" sz="3000" b="1" u="sng"/>
              <a:t>Comprensió lectora (Activitats 1,2 i 3)</a:t>
            </a:r>
            <a:endParaRPr sz="3000" b="1" u="sng"/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l="24710" t="41704" r="25779" b="51398"/>
          <a:stretch/>
        </p:blipFill>
        <p:spPr>
          <a:xfrm>
            <a:off x="378775" y="976875"/>
            <a:ext cx="8123949" cy="90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4">
            <a:alphaModFix/>
          </a:blip>
          <a:srcRect l="26924" t="48631" r="36030" b="44539"/>
          <a:stretch/>
        </p:blipFill>
        <p:spPr>
          <a:xfrm>
            <a:off x="2070750" y="1453575"/>
            <a:ext cx="6138685" cy="905326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5">
            <a:alphaModFix/>
          </a:blip>
          <a:srcRect l="25230" t="29563" r="24956" b="63860"/>
          <a:stretch/>
        </p:blipFill>
        <p:spPr>
          <a:xfrm>
            <a:off x="522238" y="2446975"/>
            <a:ext cx="7785776" cy="82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5">
            <a:alphaModFix/>
          </a:blip>
          <a:srcRect l="26883" t="36346" r="48347" b="48173"/>
          <a:stretch/>
        </p:blipFill>
        <p:spPr>
          <a:xfrm>
            <a:off x="4879550" y="3000075"/>
            <a:ext cx="3329875" cy="1664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5">
            <a:alphaModFix/>
          </a:blip>
          <a:srcRect l="25448" t="57292" r="25022" b="36505"/>
          <a:stretch/>
        </p:blipFill>
        <p:spPr>
          <a:xfrm>
            <a:off x="606225" y="4718250"/>
            <a:ext cx="7617824" cy="7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5">
            <a:alphaModFix/>
          </a:blip>
          <a:srcRect l="26944" t="64364" r="26365" b="29648"/>
          <a:stretch/>
        </p:blipFill>
        <p:spPr>
          <a:xfrm>
            <a:off x="721127" y="5534550"/>
            <a:ext cx="7439235" cy="76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15" descr="Resultat d'imatges de INSTITUT B7"/>
          <p:cNvPicPr preferRelativeResize="0"/>
          <p:nvPr/>
        </p:nvPicPr>
        <p:blipFill rotWithShape="1">
          <a:blip r:embed="rId6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44" name="Google Shape;144;p16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4. Activitat de sinònims i antònims (2018)</a:t>
            </a:r>
            <a:endParaRPr sz="1800"/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l="25290" t="14690" r="24669" b="67410"/>
          <a:stretch/>
        </p:blipFill>
        <p:spPr>
          <a:xfrm>
            <a:off x="327325" y="1545025"/>
            <a:ext cx="6184125" cy="17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2246350" y="2460700"/>
            <a:ext cx="2980500" cy="18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2246350" y="2907700"/>
            <a:ext cx="3858000" cy="18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 rotWithShape="1">
          <a:blip r:embed="rId4">
            <a:alphaModFix/>
          </a:blip>
          <a:srcRect l="25766" t="32491" r="24595" b="51548"/>
          <a:stretch/>
        </p:blipFill>
        <p:spPr>
          <a:xfrm>
            <a:off x="387425" y="3314731"/>
            <a:ext cx="6184125" cy="159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2680175" y="4069650"/>
            <a:ext cx="3157200" cy="31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2680175" y="4519325"/>
            <a:ext cx="3157200" cy="31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6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l="25398" t="22588" r="22447" b="44203"/>
          <a:stretch/>
        </p:blipFill>
        <p:spPr>
          <a:xfrm>
            <a:off x="271225" y="1454500"/>
            <a:ext cx="8601526" cy="43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 l="25157" t="18367" r="25291" b="54020"/>
          <a:stretch/>
        </p:blipFill>
        <p:spPr>
          <a:xfrm>
            <a:off x="271237" y="1721476"/>
            <a:ext cx="8091776" cy="36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60" name="Google Shape;160;p17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4. Activitat de sinònims i antònims (2017)</a:t>
            </a:r>
            <a:endParaRPr sz="1800"/>
          </a:p>
        </p:txBody>
      </p:sp>
      <p:pic>
        <p:nvPicPr>
          <p:cNvPr id="161" name="Google Shape;161;p17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68" name="Google Shape;168;p18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4. Activitat de sinònims i antònims (2016)</a:t>
            </a:r>
            <a:endParaRPr sz="1800"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l="25917" t="15476" r="25772" b="56986"/>
          <a:stretch/>
        </p:blipFill>
        <p:spPr>
          <a:xfrm>
            <a:off x="647925" y="1754375"/>
            <a:ext cx="7256950" cy="330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4">
            <a:alphaModFix/>
          </a:blip>
          <a:srcRect l="25467" t="25105" r="25697" b="45534"/>
          <a:stretch/>
        </p:blipFill>
        <p:spPr>
          <a:xfrm>
            <a:off x="478475" y="1754375"/>
            <a:ext cx="7695299" cy="370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78" name="Google Shape;178;p19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4. Activitat de sinònims i antònims (2014)</a:t>
            </a:r>
            <a:endParaRPr sz="1800"/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 l="23491" t="28665" r="26717" b="34696"/>
          <a:stretch/>
        </p:blipFill>
        <p:spPr>
          <a:xfrm>
            <a:off x="635875" y="1661400"/>
            <a:ext cx="7720051" cy="45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 l="24708" t="24481" r="25446" b="40470"/>
          <a:stretch/>
        </p:blipFill>
        <p:spPr>
          <a:xfrm>
            <a:off x="635875" y="1661400"/>
            <a:ext cx="8079722" cy="45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Resultat d'imatges de INSTITUT B7"/>
          <p:cNvPicPr preferRelativeResize="0"/>
          <p:nvPr/>
        </p:nvPicPr>
        <p:blipFill rotWithShape="1">
          <a:blip r:embed="rId5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88" name="Google Shape;188;p20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5. Activitat de definir paraules </a:t>
            </a:r>
            <a:endParaRPr sz="1800"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 l="25291" t="16071" r="25770" b="67210"/>
          <a:stretch/>
        </p:blipFill>
        <p:spPr>
          <a:xfrm>
            <a:off x="468500" y="1555025"/>
            <a:ext cx="6564602" cy="1794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l="24817" t="44000" r="41830" b="28531"/>
          <a:stretch/>
        </p:blipFill>
        <p:spPr>
          <a:xfrm>
            <a:off x="468499" y="3508725"/>
            <a:ext cx="4894301" cy="3224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 l="24286" t="31077" r="24389" b="45624"/>
          <a:stretch/>
        </p:blipFill>
        <p:spPr>
          <a:xfrm>
            <a:off x="468500" y="3635125"/>
            <a:ext cx="8408614" cy="30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Resultat d'imatges de INSTITUT B7"/>
          <p:cNvPicPr preferRelativeResize="0"/>
          <p:nvPr/>
        </p:nvPicPr>
        <p:blipFill rotWithShape="1">
          <a:blip r:embed="rId6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387425" y="199350"/>
            <a:ext cx="8229600" cy="10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u="sng"/>
              <a:t>2. Lèxic (Activitats 4 i 5)</a:t>
            </a:r>
            <a:endParaRPr sz="3000" b="1" u="sng"/>
          </a:p>
        </p:txBody>
      </p:sp>
      <p:sp>
        <p:nvSpPr>
          <p:cNvPr id="199" name="Google Shape;199;p21"/>
          <p:cNvSpPr txBox="1"/>
          <p:nvPr/>
        </p:nvSpPr>
        <p:spPr>
          <a:xfrm>
            <a:off x="387425" y="1106475"/>
            <a:ext cx="6688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5. Activitat de definir paraules </a:t>
            </a:r>
            <a:endParaRPr sz="1800"/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l="25601" t="23541" r="44185" b="61509"/>
          <a:stretch/>
        </p:blipFill>
        <p:spPr>
          <a:xfrm>
            <a:off x="588100" y="1538600"/>
            <a:ext cx="4615200" cy="182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 l="23691" t="31608" r="24524" b="51192"/>
          <a:stretch/>
        </p:blipFill>
        <p:spPr>
          <a:xfrm>
            <a:off x="468475" y="1734451"/>
            <a:ext cx="7615674" cy="20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 l="25021" t="34645" r="41885" b="47680"/>
          <a:stretch/>
        </p:blipFill>
        <p:spPr>
          <a:xfrm>
            <a:off x="588100" y="4076325"/>
            <a:ext cx="5113600" cy="218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 l="23417" t="64219" r="25751" b="16717"/>
          <a:stretch/>
        </p:blipFill>
        <p:spPr>
          <a:xfrm>
            <a:off x="531922" y="3927401"/>
            <a:ext cx="7778768" cy="233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5602025" y="702825"/>
            <a:ext cx="323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hlink"/>
                </a:solidFill>
                <a:hlinkClick r:id="rId7"/>
              </a:rPr>
              <a:t>Aprèn com definir paraules</a:t>
            </a:r>
            <a:endParaRPr sz="1800"/>
          </a:p>
        </p:txBody>
      </p:sp>
      <p:pic>
        <p:nvPicPr>
          <p:cNvPr id="205" name="Google Shape;205;p21" descr="Resultat d'imatges de INSTITUT B7"/>
          <p:cNvPicPr preferRelativeResize="0"/>
          <p:nvPr/>
        </p:nvPicPr>
        <p:blipFill rotWithShape="1">
          <a:blip r:embed="rId8">
            <a:alphaModFix/>
          </a:blip>
          <a:srcRect l="6876" t="8688" r="8642" b="13320"/>
          <a:stretch/>
        </p:blipFill>
        <p:spPr>
          <a:xfrm>
            <a:off x="8379075" y="0"/>
            <a:ext cx="764925" cy="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o">
  <a:themeElements>
    <a:clrScheme name="Personalizado 2">
      <a:dk1>
        <a:srgbClr val="009900"/>
      </a:dk1>
      <a:lt1>
        <a:srgbClr val="FFFFFF"/>
      </a:lt1>
      <a:dk2>
        <a:srgbClr val="009900"/>
      </a:dk2>
      <a:lt2>
        <a:srgbClr val="DEDEDE"/>
      </a:lt2>
      <a:accent1>
        <a:srgbClr val="009900"/>
      </a:accent1>
      <a:accent2>
        <a:srgbClr val="92D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Presentación en pantalla (4:3)</PresentationFormat>
  <Paragraphs>60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Urbano</vt:lpstr>
      <vt:lpstr>PREPARACIÓ PROVES D’ACCÉS A GRAU MITJÀ 2019</vt:lpstr>
      <vt:lpstr>Text de la prova de 2018:</vt:lpstr>
      <vt:lpstr>Comprensió lectora (Activitats 1,2 i 3)</vt:lpstr>
      <vt:lpstr>2. Lèxic (Activitats 4 i 5)</vt:lpstr>
      <vt:lpstr>2. Lèxic (Activitats 4 i 5)</vt:lpstr>
      <vt:lpstr>2. Lèxic (Activitats 4 i 5)</vt:lpstr>
      <vt:lpstr>2. Lèxic (Activitats 4 i 5)</vt:lpstr>
      <vt:lpstr>2. Lèxic (Activitats 4 i 5)</vt:lpstr>
      <vt:lpstr>2. Lèxic (Activitats 4 i 5)</vt:lpstr>
      <vt:lpstr>3. Gramàtica (Activitats 6 i 7)</vt:lpstr>
      <vt:lpstr>3. Gramàtica (Activitats 6 i 7)</vt:lpstr>
      <vt:lpstr>3. Gramàtica (Activitats 6 i 7)</vt:lpstr>
      <vt:lpstr>3. Gramàtica (Activitats 6 i 7)</vt:lpstr>
      <vt:lpstr>3. Gramàtica (Activitats 6 i 7)</vt:lpstr>
      <vt:lpstr>4. Expressió escrita (Activitat 8)</vt:lpstr>
      <vt:lpstr>4. Expressió escrita (Activitat 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2019</dc:title>
  <dc:creator>professor</dc:creator>
  <cp:lastModifiedBy>professor</cp:lastModifiedBy>
  <cp:revision>1</cp:revision>
  <dcterms:modified xsi:type="dcterms:W3CDTF">2019-01-28T10:57:43Z</dcterms:modified>
</cp:coreProperties>
</file>