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EC64899E-7FC6-40D8-8235-CDFA19E70094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2446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460B6E-6DF6-4751-AE6D-1A7ACB073FEA}" type="slidenum">
              <a:rPr lang="es-ES"/>
              <a:pPr/>
              <a:t>1</a:t>
            </a:fld>
            <a:endParaRPr lang="es-ES"/>
          </a:p>
        </p:txBody>
      </p:sp>
      <p:sp>
        <p:nvSpPr>
          <p:cNvPr id="13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66225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F78D95-BC5B-488F-8278-78048733A4BB}" type="slidenum">
              <a:rPr lang="es-ES"/>
              <a:pPr/>
              <a:t>2</a:t>
            </a:fld>
            <a:endParaRPr lang="es-ES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76280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9E9CE8-084C-4CB8-8D83-4CA9270D91BB}" type="slidenum">
              <a:rPr lang="es-ES"/>
              <a:pPr/>
              <a:t>3</a:t>
            </a:fld>
            <a:endParaRPr lang="es-ES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02006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544702-498C-4D67-9304-31128FFAA149}" type="slidenum">
              <a:rPr lang="es-ES"/>
              <a:pPr/>
              <a:t>4</a:t>
            </a:fld>
            <a:endParaRPr lang="es-ES"/>
          </a:p>
        </p:txBody>
      </p:sp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850125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1DAB59-4EC2-4E77-A326-31F5930B1F0B}" type="slidenum">
              <a:rPr lang="es-ES"/>
              <a:pPr/>
              <a:t>5</a:t>
            </a:fld>
            <a:endParaRPr lang="es-ES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8018817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23D13C-984E-485F-9DD6-15C5C1B7AFFF}" type="slidenum">
              <a:rPr lang="es-ES"/>
              <a:pPr/>
              <a:t>6</a:t>
            </a:fld>
            <a:endParaRPr lang="es-ES"/>
          </a:p>
        </p:txBody>
      </p:sp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56634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457CEE-6C2E-45F9-B018-2765786FE403}" type="slidenum">
              <a:rPr lang="es-ES"/>
              <a:pPr/>
              <a:t>7</a:t>
            </a:fld>
            <a:endParaRPr lang="es-ES"/>
          </a:p>
        </p:txBody>
      </p:sp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037982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710A15-8075-4EE3-8CB7-5BA29DC7564E}" type="slidenum">
              <a:rPr lang="es-ES"/>
              <a:pPr/>
              <a:t>8</a:t>
            </a:fld>
            <a:endParaRPr lang="es-ES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88503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titlemaster_m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3048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3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fld id="{37A90708-5FED-4650-A003-B16B5FCDC6BA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s-ES" noProof="0" smtClean="0"/>
              <a:t>Haga clic para modificar el estilo de subtítulo del patrón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 lvl="0"/>
            <a:r>
              <a:rPr lang="es-ES" noProof="0" smtClean="0"/>
              <a:t>Haga clic para cambiar el estilo de título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build="p">
        <p:tmplLst>
          <p:tmpl lvl="1">
            <p:tnLst>
              <p:par>
                <p:cTn presetID="1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51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127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AEDC67-F383-4E3B-8DD0-2E9DC91B0584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989363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33339D-0A9D-4A5F-9488-D42BF6D972D9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212884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87815-F29C-4F5D-8BDF-D97067CA44BE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623189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682751-956A-4910-BF85-6A57737BAA5B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2580312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68C454-F611-49F4-B23C-D0B61B60C624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35639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5B5F7-A754-4B89-AD89-F2F144E48A79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428409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2BA9D-12DE-4D54-AC06-E876B08D89B0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512091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3B6616-9F1C-4740-9E08-E3CD5DBC000D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960585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09457-1188-4501-8422-882A8E1950A8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912485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222F9-017C-413D-A108-06A768E3F2AC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56283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ca-ES">
                <a:latin typeface="Arial" panose="020B0604020202020204" pitchFamily="34" charset="0"/>
              </a:endParaRPr>
            </a:p>
          </p:txBody>
        </p:sp>
        <p:pic>
          <p:nvPicPr>
            <p:cNvPr id="4100" name="Picture 4" descr="slidemaster_med3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endParaRPr lang="es-E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endParaRPr lang="es-E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fld id="{58006507-7CD0-44CB-AF1B-29359AB56230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 build="p">
        <p:tmplLst>
          <p:tmpl lvl="1">
            <p:tnLst>
              <p:par>
                <p:cTn presetID="1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102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102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102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102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slide(fromBottom)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410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8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anose="05000000000000000000" pitchFamily="2" charset="2"/>
        <a:buChar char="l"/>
        <a:defRPr sz="20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2708275"/>
            <a:ext cx="7620000" cy="1584325"/>
          </a:xfrm>
          <a:ln/>
        </p:spPr>
        <p:txBody>
          <a:bodyPr/>
          <a:lstStyle/>
          <a:p>
            <a:r>
              <a:rPr lang="es-ES" sz="4800" b="1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SINTAXI: L’oració simple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608013"/>
          </a:xfrm>
        </p:spPr>
        <p:txBody>
          <a:bodyPr/>
          <a:lstStyle/>
          <a:p>
            <a:pPr algn="ctr"/>
            <a:r>
              <a:rPr lang="es-ES" sz="3200"/>
              <a:t>Classificació de les paraules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836613"/>
            <a:ext cx="6400800" cy="5688012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	Nom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	Verb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	Adjectiu</a:t>
            </a:r>
          </a:p>
          <a:p>
            <a:pPr>
              <a:lnSpc>
                <a:spcPct val="90000"/>
              </a:lnSpc>
            </a:pPr>
            <a:r>
              <a:rPr lang="es-E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CATEGORIES GRAMATICALS</a:t>
            </a:r>
            <a:r>
              <a:rPr lang="es-ES" sz="1200">
                <a:latin typeface="Tahoma" panose="020B0604030504040204" pitchFamily="34" charset="0"/>
              </a:rPr>
              <a:t>	Determinant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	Pronom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	Adverbi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	Preposició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	Conjunció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" sz="1200">
              <a:latin typeface="Tahoma" panose="020B0604030504040204" pitchFamily="34" charset="0"/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	Sintagma nominal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	Sintagma verbal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	Sintagma preposicional</a:t>
            </a:r>
          </a:p>
          <a:p>
            <a:pPr>
              <a:lnSpc>
                <a:spcPct val="90000"/>
              </a:lnSpc>
            </a:pPr>
            <a:r>
              <a:rPr lang="es-E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SINTAGMES</a:t>
            </a:r>
            <a:r>
              <a:rPr lang="es-ES" sz="1200">
                <a:latin typeface="Tahoma" panose="020B0604030504040204" pitchFamily="34" charset="0"/>
              </a:rPr>
              <a:t>		Sintagma adjectival</a:t>
            </a: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800">
                <a:latin typeface="Tahoma" panose="020B0604030504040204" pitchFamily="34" charset="0"/>
              </a:rPr>
              <a:t>		</a:t>
            </a:r>
            <a:r>
              <a:rPr lang="es-ES" sz="1200">
                <a:latin typeface="Tahoma" panose="020B0604030504040204" pitchFamily="34" charset="0"/>
              </a:rPr>
              <a:t>Sintagma adverbial</a:t>
            </a: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Sintagma determinant</a:t>
            </a: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" sz="1200">
              <a:latin typeface="Tahoma" panose="020B0604030504040204" pitchFamily="34" charset="0"/>
            </a:endParaRP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Subjecte</a:t>
            </a: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Predicat verbal</a:t>
            </a: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Predicat nominal</a:t>
            </a: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Complement del nom</a:t>
            </a:r>
          </a:p>
          <a:p>
            <a:pPr>
              <a:lnSpc>
                <a:spcPct val="90000"/>
              </a:lnSpc>
            </a:pPr>
            <a:r>
              <a:rPr lang="es-E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FUNCIONS SINTÀCTIQUES</a:t>
            </a:r>
            <a:r>
              <a:rPr lang="es-ES" sz="1200">
                <a:latin typeface="Tahoma" panose="020B0604030504040204" pitchFamily="34" charset="0"/>
              </a:rPr>
              <a:t>	Complement d’adjectiu</a:t>
            </a: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Complement directe</a:t>
            </a: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Complement indirecte</a:t>
            </a: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Complement preposicional</a:t>
            </a: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Complement predicatiu</a:t>
            </a: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Complemet atribut</a:t>
            </a: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Complement circumstancial</a:t>
            </a: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" sz="1200">
              <a:latin typeface="Tahoma" panose="020B0604030504040204" pitchFamily="34" charset="0"/>
            </a:endParaRPr>
          </a:p>
          <a:p>
            <a:pPr lvl="4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" sz="1200">
              <a:latin typeface="Tahoma" panose="020B0604030504040204" pitchFamily="34" charset="0"/>
            </a:endParaRP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5003800" y="908050"/>
            <a:ext cx="0" cy="1512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5003800" y="2708275"/>
            <a:ext cx="0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5003800" y="4149725"/>
            <a:ext cx="0" cy="2087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60350"/>
            <a:ext cx="6400800" cy="360363"/>
          </a:xfrm>
        </p:spPr>
        <p:txBody>
          <a:bodyPr/>
          <a:lstStyle/>
          <a:p>
            <a:pPr algn="ctr"/>
            <a:r>
              <a:rPr lang="es-ES" sz="3200">
                <a:latin typeface="Tahoma" panose="020B0604030504040204" pitchFamily="34" charset="0"/>
              </a:rPr>
              <a:t>Classificació de les oracions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765175"/>
            <a:ext cx="6400800" cy="5330825"/>
          </a:xfrm>
        </p:spPr>
        <p:txBody>
          <a:bodyPr/>
          <a:lstStyle/>
          <a:p>
            <a:pPr lvl="4"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Segons el subjecte	Personals	</a:t>
            </a:r>
          </a:p>
          <a:p>
            <a:pPr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		Impersonals</a:t>
            </a:r>
          </a:p>
          <a:p>
            <a:pPr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			</a:t>
            </a:r>
          </a:p>
          <a:p>
            <a:pPr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			Transitives</a:t>
            </a:r>
          </a:p>
          <a:p>
            <a:pPr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Segons el predicat	Atributives	Intransitives</a:t>
            </a:r>
          </a:p>
          <a:p>
            <a:pPr lvl="2">
              <a:buFont typeface="Wingdings" panose="05000000000000000000" pitchFamily="2" charset="2"/>
              <a:buNone/>
            </a:pPr>
            <a:r>
              <a:rPr lang="es-E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Simple</a:t>
            </a:r>
            <a:r>
              <a:rPr lang="es-ES" sz="1200">
                <a:latin typeface="Tahoma" panose="020B0604030504040204" pitchFamily="34" charset="0"/>
              </a:rPr>
              <a:t>			Predicatives	Pronominal reflexiva</a:t>
            </a:r>
          </a:p>
          <a:p>
            <a:pPr lvl="4"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	Pronominal recíproca</a:t>
            </a:r>
          </a:p>
          <a:p>
            <a:pPr lvl="4"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</a:t>
            </a:r>
          </a:p>
          <a:p>
            <a:pPr lvl="4"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Enunciatives</a:t>
            </a:r>
          </a:p>
          <a:p>
            <a:pPr lvl="4"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Segons criteri 	Interrogatives</a:t>
            </a:r>
          </a:p>
          <a:p>
            <a:pPr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semàntic		Exclamatives</a:t>
            </a:r>
          </a:p>
          <a:p>
            <a:pPr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		Exhortatives</a:t>
            </a:r>
          </a:p>
          <a:p>
            <a:pPr>
              <a:buFont typeface="Wingdings" panose="05000000000000000000" pitchFamily="2" charset="2"/>
              <a:buNone/>
            </a:pPr>
            <a:r>
              <a:rPr lang="es-ES" sz="12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ORACIÓ</a:t>
            </a:r>
            <a:r>
              <a:rPr lang="es-ES" sz="1200">
                <a:latin typeface="Tahoma" panose="020B0604030504040204" pitchFamily="34" charset="0"/>
              </a:rPr>
              <a:t>				Optatives</a:t>
            </a:r>
          </a:p>
          <a:p>
            <a:pPr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		Dubitatives</a:t>
            </a:r>
          </a:p>
          <a:p>
            <a:pPr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</a:t>
            </a:r>
          </a:p>
          <a:p>
            <a:pPr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Coordinades</a:t>
            </a:r>
          </a:p>
          <a:p>
            <a:pPr>
              <a:buFont typeface="Wingdings" panose="05000000000000000000" pitchFamily="2" charset="2"/>
              <a:buNone/>
            </a:pPr>
            <a:endParaRPr lang="es-ES" sz="120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" sz="120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</a:t>
            </a:r>
            <a:r>
              <a:rPr lang="es-ES" sz="120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rPr>
              <a:t>Composta</a:t>
            </a:r>
            <a:r>
              <a:rPr lang="es-ES" sz="1200">
                <a:latin typeface="Tahoma" panose="020B0604030504040204" pitchFamily="34" charset="0"/>
              </a:rPr>
              <a:t>	Juxtaposades</a:t>
            </a:r>
          </a:p>
          <a:p>
            <a:pPr>
              <a:buFont typeface="Wingdings" panose="05000000000000000000" pitchFamily="2" charset="2"/>
              <a:buNone/>
            </a:pPr>
            <a:endParaRPr lang="es-ES" sz="120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" sz="1200">
              <a:latin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s-ES" sz="1200">
                <a:latin typeface="Tahoma" panose="020B0604030504040204" pitchFamily="34" charset="0"/>
              </a:rPr>
              <a:t>			Subordinades</a:t>
            </a:r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V="1">
            <a:off x="3132138" y="1989138"/>
            <a:ext cx="215900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6164" name="Line 20"/>
          <p:cNvSpPr>
            <a:spLocks noChangeShapeType="1"/>
          </p:cNvSpPr>
          <p:nvPr/>
        </p:nvSpPr>
        <p:spPr bwMode="auto">
          <a:xfrm>
            <a:off x="3132138" y="3573463"/>
            <a:ext cx="215900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4284663" y="1557338"/>
            <a:ext cx="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6167" name="Line 23"/>
          <p:cNvSpPr>
            <a:spLocks noChangeShapeType="1"/>
          </p:cNvSpPr>
          <p:nvPr/>
        </p:nvSpPr>
        <p:spPr bwMode="auto">
          <a:xfrm flipV="1">
            <a:off x="4284663" y="112553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6168" name="Line 24"/>
          <p:cNvSpPr>
            <a:spLocks noChangeShapeType="1"/>
          </p:cNvSpPr>
          <p:nvPr/>
        </p:nvSpPr>
        <p:spPr bwMode="auto">
          <a:xfrm>
            <a:off x="4284663" y="765175"/>
            <a:ext cx="0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6175" name="Line 31"/>
          <p:cNvSpPr>
            <a:spLocks noChangeShapeType="1"/>
          </p:cNvSpPr>
          <p:nvPr/>
        </p:nvSpPr>
        <p:spPr bwMode="auto">
          <a:xfrm>
            <a:off x="4284663" y="4076700"/>
            <a:ext cx="0" cy="1512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6176" name="Line 32"/>
          <p:cNvSpPr>
            <a:spLocks noChangeShapeType="1"/>
          </p:cNvSpPr>
          <p:nvPr/>
        </p:nvSpPr>
        <p:spPr bwMode="auto">
          <a:xfrm>
            <a:off x="4284663" y="2420938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6177" name="Line 33"/>
          <p:cNvSpPr>
            <a:spLocks noChangeShapeType="1"/>
          </p:cNvSpPr>
          <p:nvPr/>
        </p:nvSpPr>
        <p:spPr bwMode="auto">
          <a:xfrm>
            <a:off x="6011863" y="765175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6178" name="Line 34"/>
          <p:cNvSpPr>
            <a:spLocks noChangeShapeType="1"/>
          </p:cNvSpPr>
          <p:nvPr/>
        </p:nvSpPr>
        <p:spPr bwMode="auto">
          <a:xfrm>
            <a:off x="6011863" y="1628775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6179" name="Line 35"/>
          <p:cNvSpPr>
            <a:spLocks noChangeShapeType="1"/>
          </p:cNvSpPr>
          <p:nvPr/>
        </p:nvSpPr>
        <p:spPr bwMode="auto">
          <a:xfrm flipH="1">
            <a:off x="6011863" y="25654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6180" name="Line 36"/>
          <p:cNvSpPr>
            <a:spLocks noChangeShapeType="1"/>
          </p:cNvSpPr>
          <p:nvPr/>
        </p:nvSpPr>
        <p:spPr bwMode="auto">
          <a:xfrm>
            <a:off x="7019925" y="1412875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a-E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438400" y="228600"/>
            <a:ext cx="6400800" cy="608013"/>
          </a:xfrm>
        </p:spPr>
        <p:txBody>
          <a:bodyPr/>
          <a:lstStyle/>
          <a:p>
            <a:pPr algn="ctr"/>
            <a:r>
              <a:rPr lang="es-ES" sz="3200" u="sng"/>
              <a:t>L’oració simple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908050"/>
            <a:ext cx="6400800" cy="5761038"/>
          </a:xfrm>
        </p:spPr>
        <p:txBody>
          <a:bodyPr/>
          <a:lstStyle/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" sz="1600"/>
              <a:t>Segons el criteri que es fa servir, hi ha diferents classificacions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" sz="1600"/>
              <a:t>possibles: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" sz="160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" sz="1600" b="1" u="sng">
                <a:solidFill>
                  <a:schemeClr val="accent1"/>
                </a:solidFill>
                <a:effectLst/>
              </a:rPr>
              <a:t>Segons el subjecte</a:t>
            </a:r>
            <a:r>
              <a:rPr lang="es-ES" sz="1600" b="1">
                <a:solidFill>
                  <a:schemeClr val="accent1"/>
                </a:solidFill>
                <a:effectLst/>
              </a:rPr>
              <a:t>: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" sz="1600" b="1">
              <a:solidFill>
                <a:schemeClr val="accent1"/>
              </a:solidFill>
              <a:effectLst/>
            </a:endParaRPr>
          </a:p>
          <a:p>
            <a:pPr algn="just">
              <a:lnSpc>
                <a:spcPct val="80000"/>
              </a:lnSpc>
            </a:pPr>
            <a:r>
              <a:rPr lang="es-ES" sz="1600" b="1"/>
              <a:t>Personals:</a:t>
            </a:r>
            <a:r>
              <a:rPr lang="es-ES" sz="1600"/>
              <a:t> aquestes oracions tenen subjecte, pot ser: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" sz="160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" sz="1600"/>
              <a:t> 	</a:t>
            </a:r>
            <a:r>
              <a:rPr lang="es-E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Explícit</a:t>
            </a:r>
            <a:r>
              <a:rPr lang="es-ES" sz="1600"/>
              <a:t>: quan apareix com un element més de l’oració.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" sz="160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" sz="1600"/>
              <a:t>		Exemple: </a:t>
            </a:r>
            <a:r>
              <a:rPr lang="es-ES" sz="1600" i="1" u="sng"/>
              <a:t>La Carme</a:t>
            </a:r>
            <a:r>
              <a:rPr lang="es-ES" sz="1600" i="1"/>
              <a:t> vindrà</a:t>
            </a:r>
            <a:r>
              <a:rPr lang="es-ES" sz="1600"/>
              <a:t>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" sz="160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" sz="1600"/>
              <a:t>	</a:t>
            </a:r>
            <a:r>
              <a:rPr lang="es-E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Implícit o el·líptic</a:t>
            </a:r>
            <a:r>
              <a:rPr lang="es-ES" sz="1600"/>
              <a:t>: quan no apareix perquè la forma del verb ja ho indica.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" sz="160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" sz="1600"/>
              <a:t>		Exemple: </a:t>
            </a:r>
            <a:r>
              <a:rPr lang="es-ES" sz="1600" i="1"/>
              <a:t>Ho ho sé (</a:t>
            </a:r>
            <a:r>
              <a:rPr lang="es-ES" sz="1600" i="1" u="sng"/>
              <a:t>jo</a:t>
            </a:r>
            <a:r>
              <a:rPr lang="es-ES" sz="1600" i="1"/>
              <a:t>).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" sz="1600" i="1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" sz="1600" i="1"/>
              <a:t>	</a:t>
            </a:r>
            <a:r>
              <a:rPr lang="es-ES" sz="16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Passiu o pacient</a:t>
            </a:r>
            <a:r>
              <a:rPr lang="es-ES" sz="1600"/>
              <a:t>: quan el subjecte no és l’agent de cap acció, no la realitza sinó que la pateix. És el subjecte de les oracions passives.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" sz="1600" i="1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" sz="1600" i="1"/>
              <a:t>		</a:t>
            </a:r>
            <a:r>
              <a:rPr lang="es-ES" sz="1600"/>
              <a:t>Exemple: </a:t>
            </a:r>
            <a:r>
              <a:rPr lang="es-ES" sz="1600" i="1" u="sng"/>
              <a:t>La casa</a:t>
            </a:r>
            <a:r>
              <a:rPr lang="es-ES" sz="1600" i="1"/>
              <a:t> és ocupada per les rates.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" sz="1600" i="1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" sz="1400" i="1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s-ES" sz="800"/>
              <a:t>	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" sz="80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es-ES" sz="6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549275"/>
            <a:ext cx="6400800" cy="611981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s-ES" sz="1800" b="1" u="sng">
                <a:solidFill>
                  <a:schemeClr val="accent1"/>
                </a:solidFill>
                <a:effectLst/>
              </a:rPr>
              <a:t>Segons el subjecte:</a:t>
            </a:r>
          </a:p>
          <a:p>
            <a:pPr>
              <a:buFont typeface="Wingdings" panose="05000000000000000000" pitchFamily="2" charset="2"/>
              <a:buNone/>
            </a:pPr>
            <a:endParaRPr lang="es-ES" sz="1800" b="1" u="sng">
              <a:solidFill>
                <a:schemeClr val="accent1"/>
              </a:solidFill>
              <a:effectLst/>
            </a:endParaRPr>
          </a:p>
          <a:p>
            <a:pPr algn="just"/>
            <a:r>
              <a:rPr lang="es-ES" sz="1800" b="1"/>
              <a:t>Impersonals:</a:t>
            </a:r>
            <a:r>
              <a:rPr lang="es-ES" sz="1800"/>
              <a:t> el verb d’aquestes oracions és impersonal i, per tant, no tenen subjecte. Els verbs impersonals més habituals són:</a:t>
            </a:r>
          </a:p>
          <a:p>
            <a:pPr algn="just">
              <a:buFont typeface="Wingdings" panose="05000000000000000000" pitchFamily="2" charset="2"/>
              <a:buNone/>
            </a:pPr>
            <a:endParaRPr lang="es-ES" sz="1800"/>
          </a:p>
          <a:p>
            <a:pPr algn="just">
              <a:buFont typeface="Wingdings" panose="05000000000000000000" pitchFamily="2" charset="2"/>
              <a:buNone/>
            </a:pPr>
            <a:r>
              <a:rPr lang="es-ES" sz="1800"/>
              <a:t>	El verb </a:t>
            </a:r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haver-hi</a:t>
            </a:r>
            <a:r>
              <a:rPr lang="es-ES" sz="1800"/>
              <a:t>: 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es-ES" sz="1800"/>
              <a:t>		Exemple: </a:t>
            </a:r>
            <a:r>
              <a:rPr lang="es-ES" sz="1800" i="1" u="sng"/>
              <a:t>Hi ha</a:t>
            </a:r>
            <a:r>
              <a:rPr lang="es-ES" sz="1800" i="1"/>
              <a:t> molta gent al carrer.</a:t>
            </a:r>
          </a:p>
          <a:p>
            <a:pPr algn="just">
              <a:buFont typeface="Wingdings" panose="05000000000000000000" pitchFamily="2" charset="2"/>
              <a:buNone/>
            </a:pPr>
            <a:endParaRPr lang="es-ES" sz="1800" i="1"/>
          </a:p>
          <a:p>
            <a:pPr algn="just">
              <a:buFont typeface="Wingdings" panose="05000000000000000000" pitchFamily="2" charset="2"/>
              <a:buNone/>
            </a:pPr>
            <a:r>
              <a:rPr lang="es-ES" sz="1800" i="1"/>
              <a:t>	</a:t>
            </a:r>
            <a:r>
              <a:rPr lang="es-ES" sz="1800"/>
              <a:t>Els referits a </a:t>
            </a:r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fenòmens meteorològics</a:t>
            </a:r>
            <a:r>
              <a:rPr lang="es-ES" sz="1800"/>
              <a:t>:</a:t>
            </a:r>
            <a:r>
              <a:rPr lang="es-ES" sz="1800" i="1"/>
              <a:t> 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es-ES" sz="1800" i="1"/>
              <a:t>		</a:t>
            </a:r>
            <a:r>
              <a:rPr lang="es-ES" sz="1800"/>
              <a:t>Exemple:</a:t>
            </a:r>
            <a:r>
              <a:rPr lang="es-ES" sz="1800" i="1"/>
              <a:t> Ahir </a:t>
            </a:r>
            <a:r>
              <a:rPr lang="es-ES" sz="1800" i="1" u="sng"/>
              <a:t>va nevar</a:t>
            </a:r>
            <a:r>
              <a:rPr lang="es-ES" sz="1800" i="1"/>
              <a:t>.</a:t>
            </a:r>
          </a:p>
          <a:p>
            <a:pPr algn="just">
              <a:buFont typeface="Wingdings" panose="05000000000000000000" pitchFamily="2" charset="2"/>
              <a:buNone/>
            </a:pPr>
            <a:endParaRPr lang="es-ES" sz="1800" i="1"/>
          </a:p>
          <a:p>
            <a:pPr algn="just">
              <a:buFont typeface="Wingdings" panose="05000000000000000000" pitchFamily="2" charset="2"/>
              <a:buNone/>
            </a:pPr>
            <a:r>
              <a:rPr lang="es-ES" sz="1800"/>
              <a:t>	Els verbs </a:t>
            </a:r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fer i ser</a:t>
            </a:r>
            <a:r>
              <a:rPr lang="es-ES" sz="1800"/>
              <a:t> en oracions del tipus: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es-ES" sz="1800"/>
              <a:t>		Exemple: </a:t>
            </a:r>
            <a:r>
              <a:rPr lang="es-ES" sz="1800" i="1" u="sng"/>
              <a:t>És</a:t>
            </a:r>
            <a:r>
              <a:rPr lang="es-ES" sz="1800" i="1"/>
              <a:t> d’hora</a:t>
            </a:r>
            <a:r>
              <a:rPr lang="es-ES" sz="1800"/>
              <a:t>.</a:t>
            </a:r>
          </a:p>
          <a:p>
            <a:pPr algn="just">
              <a:buFont typeface="Wingdings" panose="05000000000000000000" pitchFamily="2" charset="2"/>
              <a:buNone/>
            </a:pPr>
            <a:endParaRPr lang="es-ES" sz="1800"/>
          </a:p>
          <a:p>
            <a:pPr algn="just">
              <a:buFont typeface="Wingdings" panose="05000000000000000000" pitchFamily="2" charset="2"/>
              <a:buNone/>
            </a:pPr>
            <a:r>
              <a:rPr lang="es-ES" sz="1800"/>
              <a:t>	Els verbs </a:t>
            </a:r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pronominals</a:t>
            </a:r>
            <a:r>
              <a:rPr lang="es-ES" sz="1800"/>
              <a:t> del tipus: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es-ES" sz="1800"/>
              <a:t>		Exemple: </a:t>
            </a:r>
            <a:r>
              <a:rPr lang="es-ES" sz="1800" i="1" u="sng"/>
              <a:t>Es menja</a:t>
            </a:r>
            <a:r>
              <a:rPr lang="es-ES" sz="1800" i="1"/>
              <a:t> bé en aquest restaurant.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es-ES" sz="1800" i="1"/>
              <a:t>	</a:t>
            </a:r>
          </a:p>
          <a:p>
            <a:pPr>
              <a:buFont typeface="Wingdings" panose="05000000000000000000" pitchFamily="2" charset="2"/>
              <a:buNone/>
            </a:pPr>
            <a:endParaRPr lang="es-ES" sz="1800" i="1"/>
          </a:p>
          <a:p>
            <a:pPr>
              <a:buFont typeface="Wingdings" panose="05000000000000000000" pitchFamily="2" charset="2"/>
              <a:buNone/>
            </a:pPr>
            <a:endParaRPr lang="es-ES" sz="1800"/>
          </a:p>
          <a:p>
            <a:pPr>
              <a:buFont typeface="Wingdings" panose="05000000000000000000" pitchFamily="2" charset="2"/>
              <a:buNone/>
            </a:pPr>
            <a:endParaRPr lang="es-ES" sz="1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1413" y="260350"/>
            <a:ext cx="6400800" cy="640873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s-ES" sz="1800" b="1" u="sng">
                <a:solidFill>
                  <a:schemeClr val="accent1"/>
                </a:solidFill>
                <a:effectLst/>
              </a:rPr>
              <a:t>Segons el tipus de verb:</a:t>
            </a:r>
          </a:p>
          <a:p>
            <a:pPr>
              <a:buFont typeface="Wingdings" panose="05000000000000000000" pitchFamily="2" charset="2"/>
              <a:buNone/>
            </a:pPr>
            <a:endParaRPr lang="es-ES" sz="1800" b="1" u="sng">
              <a:solidFill>
                <a:schemeClr val="accent1"/>
              </a:solidFill>
              <a:effectLst/>
            </a:endParaRPr>
          </a:p>
          <a:p>
            <a:pPr algn="just"/>
            <a:r>
              <a:rPr lang="es-ES" sz="1800" b="1"/>
              <a:t>De predicat nominal o atributives: </a:t>
            </a:r>
            <a:r>
              <a:rPr lang="es-ES" sz="1800"/>
              <a:t>les construïdes amb un verb copulatiu. Els principals </a:t>
            </a:r>
            <a:r>
              <a:rPr lang="es-ES" sz="1800" i="1"/>
              <a:t>són ser, estar, semblar o aparentar. </a:t>
            </a:r>
            <a:r>
              <a:rPr lang="es-ES" sz="1800"/>
              <a:t>El verb fa de nexe entre el subjecte i l’atribut, que és el complement obligatori d’aquestes oracions sobre el qual recau el pes semàntic de l’oració</a:t>
            </a:r>
            <a:r>
              <a:rPr lang="es-ES" sz="1800" i="1"/>
              <a:t>.</a:t>
            </a:r>
          </a:p>
          <a:p>
            <a:pPr algn="just">
              <a:buFont typeface="Wingdings" panose="05000000000000000000" pitchFamily="2" charset="2"/>
              <a:buNone/>
            </a:pPr>
            <a:endParaRPr lang="es-ES" sz="1800" i="1"/>
          </a:p>
          <a:p>
            <a:pPr algn="just">
              <a:buFont typeface="Wingdings" panose="05000000000000000000" pitchFamily="2" charset="2"/>
              <a:buNone/>
            </a:pPr>
            <a:r>
              <a:rPr lang="es-ES" sz="1800" i="1"/>
              <a:t>		</a:t>
            </a:r>
            <a:r>
              <a:rPr lang="es-ES" sz="1800"/>
              <a:t>Exemple:</a:t>
            </a:r>
            <a:r>
              <a:rPr lang="es-ES" sz="1800" i="1"/>
              <a:t> La Maria </a:t>
            </a:r>
            <a:r>
              <a:rPr lang="es-ES" sz="1800" i="1" u="sng"/>
              <a:t>és</a:t>
            </a:r>
            <a:r>
              <a:rPr lang="es-ES" sz="1800" i="1"/>
              <a:t> </a:t>
            </a:r>
            <a:r>
              <a:rPr lang="es-ES" sz="1800" i="1" u="sng"/>
              <a:t>la meva millor amiga.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es-ES" sz="1800"/>
              <a:t>			        	  </a:t>
            </a:r>
            <a:r>
              <a:rPr lang="es-ES" sz="1400"/>
              <a:t>v.cop.           Atribut</a:t>
            </a:r>
          </a:p>
          <a:p>
            <a:pPr algn="just">
              <a:buFont typeface="Wingdings" panose="05000000000000000000" pitchFamily="2" charset="2"/>
              <a:buNone/>
            </a:pPr>
            <a:endParaRPr lang="es-ES" sz="1400"/>
          </a:p>
          <a:p>
            <a:pPr algn="just">
              <a:buFont typeface="Wingdings" panose="05000000000000000000" pitchFamily="2" charset="2"/>
              <a:buNone/>
            </a:pPr>
            <a:endParaRPr lang="es-ES" sz="1400"/>
          </a:p>
          <a:p>
            <a:pPr algn="just"/>
            <a:r>
              <a:rPr lang="es-ES" sz="1800" b="1"/>
              <a:t>De predicat verbal o predicatives:</a:t>
            </a:r>
            <a:r>
              <a:rPr lang="es-ES" sz="1800"/>
              <a:t> són les oracions constituïdes amb un verb no copulatiu. El verb, juntament amb el subjecte, aporta el significat bàsic de l’oració.</a:t>
            </a:r>
          </a:p>
          <a:p>
            <a:pPr algn="just"/>
            <a:endParaRPr lang="es-ES" sz="1800"/>
          </a:p>
          <a:p>
            <a:pPr algn="just">
              <a:buFont typeface="Wingdings" panose="05000000000000000000" pitchFamily="2" charset="2"/>
              <a:buNone/>
            </a:pPr>
            <a:r>
              <a:rPr lang="es-ES" sz="1800"/>
              <a:t>		Exemple: </a:t>
            </a:r>
            <a:r>
              <a:rPr lang="es-ES" sz="1800" i="1"/>
              <a:t>En Xavier </a:t>
            </a:r>
            <a:r>
              <a:rPr lang="es-ES" sz="1800" i="1" u="sng"/>
              <a:t>xerra</a:t>
            </a:r>
            <a:r>
              <a:rPr lang="es-ES" sz="1800" i="1"/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es-ES" sz="14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88913"/>
            <a:ext cx="6400800" cy="6408737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s-ES" sz="1800" b="1"/>
              <a:t>De predicat verbal o predicatives:</a:t>
            </a:r>
            <a:r>
              <a:rPr lang="es-ES" sz="1800"/>
              <a:t> aquestes oracions de predicat verbal poder ser:</a:t>
            </a:r>
          </a:p>
          <a:p>
            <a:pPr marL="609600" indent="-609600">
              <a:lnSpc>
                <a:spcPct val="90000"/>
              </a:lnSpc>
            </a:pPr>
            <a:endParaRPr lang="es-ES" sz="1800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Transitives: </a:t>
            </a:r>
            <a:r>
              <a:rPr lang="es-ES" sz="1800"/>
              <a:t>admeten complement directe.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" sz="1800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</a:t>
            </a:r>
            <a:r>
              <a:rPr lang="es-ES" sz="1800"/>
              <a:t>Exemple: </a:t>
            </a:r>
            <a:r>
              <a:rPr lang="es-ES" sz="1800" i="1"/>
              <a:t>M’</a:t>
            </a:r>
            <a:r>
              <a:rPr lang="es-ES" sz="1800" i="1" u="sng"/>
              <a:t>ha dit</a:t>
            </a:r>
            <a:r>
              <a:rPr lang="es-ES" sz="1800" i="1"/>
              <a:t> </a:t>
            </a:r>
            <a:r>
              <a:rPr lang="es-ES" sz="1800" i="1" u="sng"/>
              <a:t>la resposta</a:t>
            </a:r>
            <a:r>
              <a:rPr lang="es-ES" sz="1800" i="1"/>
              <a:t> de l’exercici</a:t>
            </a:r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		        </a:t>
            </a:r>
            <a:r>
              <a:rPr lang="es-E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CD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" sz="1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 startAt="2"/>
            </a:pPr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Intransitives: </a:t>
            </a:r>
            <a:r>
              <a:rPr lang="es-ES" sz="1800"/>
              <a:t>no admeten complement directe.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 startAt="2"/>
            </a:pPr>
            <a:endParaRPr lang="es-ES" sz="1800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</a:t>
            </a:r>
            <a:r>
              <a:rPr lang="es-ES" sz="1800"/>
              <a:t>Exemple:</a:t>
            </a:r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s-ES" sz="1800" i="1"/>
              <a:t>En Joan </a:t>
            </a:r>
            <a:r>
              <a:rPr lang="es-ES" sz="1800" i="1" u="sng"/>
              <a:t>va parlar</a:t>
            </a:r>
            <a:r>
              <a:rPr lang="es-ES" sz="1800" i="1"/>
              <a:t> </a:t>
            </a:r>
            <a:r>
              <a:rPr lang="es-ES" sz="1800" i="1" u="sng"/>
              <a:t>de tu</a:t>
            </a:r>
            <a:r>
              <a:rPr lang="es-ES" sz="1800" i="1"/>
              <a:t> </a:t>
            </a:r>
            <a:r>
              <a:rPr lang="es-ES" sz="1800" i="1" u="sng"/>
              <a:t>tota l’estona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800"/>
              <a:t>					   </a:t>
            </a:r>
            <a:r>
              <a:rPr lang="es-ES" sz="1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CPrep    CCtemps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" sz="1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 startAt="3"/>
            </a:pPr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Pronominals reflexives: </a:t>
            </a:r>
            <a:r>
              <a:rPr lang="es-ES" sz="1800"/>
              <a:t>el subjecte i el complement són la mateixa persona.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" sz="1800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	</a:t>
            </a:r>
            <a:r>
              <a:rPr lang="es-ES" sz="1800"/>
              <a:t>Exemple: </a:t>
            </a:r>
            <a:r>
              <a:rPr lang="es-ES" sz="1800" i="1" u="sng"/>
              <a:t>La Clara</a:t>
            </a:r>
            <a:r>
              <a:rPr lang="es-ES" sz="1800" i="1"/>
              <a:t> </a:t>
            </a:r>
            <a:r>
              <a:rPr lang="es-ES" sz="1800" i="1" u="sng"/>
              <a:t>es</a:t>
            </a:r>
            <a:r>
              <a:rPr lang="es-ES" sz="1800" i="1"/>
              <a:t> pentina</a:t>
            </a:r>
            <a:r>
              <a:rPr lang="es-ES" sz="1800"/>
              <a:t>.</a:t>
            </a:r>
            <a:endParaRPr lang="es-ES" sz="1800" i="1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endParaRPr lang="es-ES" sz="1800" i="1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 startAt="4"/>
            </a:pPr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Pronominals recíproques: </a:t>
            </a:r>
            <a:r>
              <a:rPr lang="es-ES" sz="1800"/>
              <a:t>dos o més subjectes fan i reben l’acció.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 startAt="4"/>
            </a:pPr>
            <a:endParaRPr lang="es-ES" sz="1800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s-ES" sz="1800"/>
              <a:t>		Exemple: </a:t>
            </a:r>
            <a:r>
              <a:rPr lang="es-ES" sz="1800" i="1" u="sng"/>
              <a:t>En Joan</a:t>
            </a:r>
            <a:r>
              <a:rPr lang="es-ES" sz="1800" i="1"/>
              <a:t> i </a:t>
            </a:r>
            <a:r>
              <a:rPr lang="es-ES" sz="1800" i="1" u="sng"/>
              <a:t>la Maria</a:t>
            </a:r>
            <a:r>
              <a:rPr lang="es-ES" sz="1800" i="1"/>
              <a:t> s’estimen molt.</a:t>
            </a:r>
            <a:endParaRPr lang="es-ES" sz="1800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88913"/>
            <a:ext cx="6400800" cy="6408737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None/>
            </a:pPr>
            <a:r>
              <a:rPr lang="es-ES" sz="1800" b="1" u="sng">
                <a:solidFill>
                  <a:schemeClr val="accent1"/>
                </a:solidFill>
                <a:effectLst/>
              </a:rPr>
              <a:t>Segons el criteri semàntic:</a:t>
            </a:r>
          </a:p>
          <a:p>
            <a:pPr marL="609600" indent="-609600">
              <a:buFont typeface="Wingdings" panose="05000000000000000000" pitchFamily="2" charset="2"/>
              <a:buNone/>
            </a:pPr>
            <a:endParaRPr lang="es-ES" sz="1800" b="1" u="sng">
              <a:solidFill>
                <a:schemeClr val="accent1"/>
              </a:solidFill>
              <a:effectLst/>
            </a:endParaRPr>
          </a:p>
          <a:p>
            <a:pPr marL="609600" indent="-609600" algn="just"/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Enunciatives:</a:t>
            </a:r>
            <a:r>
              <a:rPr lang="es-ES" sz="1800"/>
              <a:t> enencien un missatge (afirmatives) o el neguen (negatives).</a:t>
            </a:r>
          </a:p>
          <a:p>
            <a:pPr marL="609600" indent="-609600" algn="just">
              <a:buFont typeface="Wingdings" panose="05000000000000000000" pitchFamily="2" charset="2"/>
              <a:buNone/>
            </a:pPr>
            <a:r>
              <a:rPr lang="es-ES" sz="1800"/>
              <a:t>		Exemples: </a:t>
            </a:r>
            <a:r>
              <a:rPr lang="es-ES" sz="1800" i="1"/>
              <a:t>Ahir vaig dormir al sofà</a:t>
            </a:r>
            <a:r>
              <a:rPr lang="es-ES" sz="1800"/>
              <a:t>.(afirmativa)</a:t>
            </a:r>
          </a:p>
          <a:p>
            <a:pPr marL="609600" indent="-609600" algn="just">
              <a:buFont typeface="Wingdings" panose="05000000000000000000" pitchFamily="2" charset="2"/>
              <a:buNone/>
            </a:pPr>
            <a:r>
              <a:rPr lang="es-ES" sz="1800"/>
              <a:t>			   </a:t>
            </a:r>
            <a:r>
              <a:rPr lang="es-ES" sz="1800" i="1"/>
              <a:t>No arribarem a l’hora</a:t>
            </a:r>
            <a:r>
              <a:rPr lang="es-ES" sz="1800"/>
              <a:t>.(negativa)</a:t>
            </a:r>
          </a:p>
          <a:p>
            <a:pPr marL="609600" indent="-609600" algn="just"/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Interrogatives:</a:t>
            </a:r>
            <a:r>
              <a:rPr lang="es-ES" sz="1800"/>
              <a:t> formulen una pregunta (directament o indirectament).</a:t>
            </a:r>
          </a:p>
          <a:p>
            <a:pPr marL="609600" indent="-609600" algn="just">
              <a:buFont typeface="Wingdings" panose="05000000000000000000" pitchFamily="2" charset="2"/>
              <a:buNone/>
            </a:pPr>
            <a:r>
              <a:rPr lang="es-ES" sz="1800"/>
              <a:t>		Exermples: </a:t>
            </a:r>
            <a:r>
              <a:rPr lang="es-ES" sz="1800" i="1"/>
              <a:t>Vols beure vi?</a:t>
            </a:r>
            <a:r>
              <a:rPr lang="es-ES" sz="1800"/>
              <a:t> (directa)</a:t>
            </a:r>
            <a:endParaRPr lang="es-ES" sz="1800" i="1"/>
          </a:p>
          <a:p>
            <a:pPr marL="609600" indent="-609600" algn="just">
              <a:buFont typeface="Wingdings" panose="05000000000000000000" pitchFamily="2" charset="2"/>
              <a:buNone/>
            </a:pPr>
            <a:r>
              <a:rPr lang="es-ES" sz="1800"/>
              <a:t>			    </a:t>
            </a:r>
            <a:r>
              <a:rPr lang="es-ES" sz="1800" i="1"/>
              <a:t>Ella va preguntar si vindríem. </a:t>
            </a:r>
            <a:r>
              <a:rPr lang="es-ES" sz="1800"/>
              <a:t>(indirecta)</a:t>
            </a:r>
            <a:endParaRPr lang="es-ES" sz="1800" i="1"/>
          </a:p>
          <a:p>
            <a:pPr marL="609600" indent="-609600" algn="just"/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Exclamatives:</a:t>
            </a:r>
            <a:r>
              <a:rPr lang="es-ES" sz="1800"/>
              <a:t> expressen emocions (alegria, sorpresa, tristesa, por…)</a:t>
            </a:r>
          </a:p>
          <a:p>
            <a:pPr marL="609600" indent="-609600" algn="just">
              <a:buFont typeface="Wingdings" panose="05000000000000000000" pitchFamily="2" charset="2"/>
              <a:buNone/>
            </a:pPr>
            <a:r>
              <a:rPr lang="es-ES" sz="1800"/>
              <a:t>		Exemple: </a:t>
            </a:r>
            <a:r>
              <a:rPr lang="es-ES" sz="1800" i="1"/>
              <a:t>Que n’és de ximple!</a:t>
            </a:r>
          </a:p>
          <a:p>
            <a:pPr marL="609600" indent="-609600" algn="just"/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Exhortatives:</a:t>
            </a:r>
            <a:r>
              <a:rPr lang="es-ES" sz="1800"/>
              <a:t> comuniquen una ordre.</a:t>
            </a:r>
          </a:p>
          <a:p>
            <a:pPr marL="609600" indent="-609600" algn="just">
              <a:buFont typeface="Wingdings" panose="05000000000000000000" pitchFamily="2" charset="2"/>
              <a:buNone/>
            </a:pPr>
            <a:r>
              <a:rPr lang="es-ES" sz="1800"/>
              <a:t>		Exemple: </a:t>
            </a:r>
            <a:r>
              <a:rPr lang="es-ES" sz="1800" i="1"/>
              <a:t>Estigues quiet d’una vegada.</a:t>
            </a:r>
          </a:p>
          <a:p>
            <a:pPr marL="609600" indent="-609600" algn="just"/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Optatives:</a:t>
            </a:r>
            <a:r>
              <a:rPr lang="es-ES" sz="1800"/>
              <a:t> formulen un desig.</a:t>
            </a:r>
          </a:p>
          <a:p>
            <a:pPr marL="609600" indent="-609600" algn="just">
              <a:buFont typeface="Wingdings" panose="05000000000000000000" pitchFamily="2" charset="2"/>
              <a:buNone/>
            </a:pPr>
            <a:r>
              <a:rPr lang="es-ES" sz="1800"/>
              <a:t>		Exemple: </a:t>
            </a:r>
            <a:r>
              <a:rPr lang="es-ES" sz="1800" i="1"/>
              <a:t>Tant de bo fos Nadal.</a:t>
            </a:r>
          </a:p>
          <a:p>
            <a:pPr marL="609600" indent="-609600" algn="just"/>
            <a:r>
              <a:rPr lang="es-ES" sz="1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Dubitatives:</a:t>
            </a:r>
            <a:r>
              <a:rPr lang="es-ES" sz="1800"/>
              <a:t> plantegen un dubte.</a:t>
            </a:r>
          </a:p>
          <a:p>
            <a:pPr marL="609600" indent="-609600" algn="just">
              <a:buFont typeface="Wingdings" panose="05000000000000000000" pitchFamily="2" charset="2"/>
              <a:buNone/>
            </a:pPr>
            <a:r>
              <a:rPr lang="es-ES" sz="1800"/>
              <a:t>		Exemple: </a:t>
            </a:r>
            <a:r>
              <a:rPr lang="es-ES" sz="1800" i="1"/>
              <a:t>Potser era ell l’afortunat.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11|0.7|0.9|0.7|0.3|0.8|0.4|0.7|0.6|0.9|1|0.7|0.5"/>
</p:tagLst>
</file>

<file path=ppt/theme/theme1.xml><?xml version="1.0" encoding="utf-8"?>
<a:theme xmlns:a="http://schemas.openxmlformats.org/drawingml/2006/main" name="Propuesta">
  <a:themeElements>
    <a:clrScheme name="Propuesta 7">
      <a:dk1>
        <a:srgbClr val="000000"/>
      </a:dk1>
      <a:lt1>
        <a:srgbClr val="CCFF99"/>
      </a:lt1>
      <a:dk2>
        <a:srgbClr val="CC99FF"/>
      </a:dk2>
      <a:lt2>
        <a:srgbClr val="1B3600"/>
      </a:lt2>
      <a:accent1>
        <a:srgbClr val="009900"/>
      </a:accent1>
      <a:accent2>
        <a:srgbClr val="B7CA02"/>
      </a:accent2>
      <a:accent3>
        <a:srgbClr val="E2FFCA"/>
      </a:accent3>
      <a:accent4>
        <a:srgbClr val="000000"/>
      </a:accent4>
      <a:accent5>
        <a:srgbClr val="AACAAA"/>
      </a:accent5>
      <a:accent6>
        <a:srgbClr val="A6B702"/>
      </a:accent6>
      <a:hlink>
        <a:srgbClr val="FFCC00"/>
      </a:hlink>
      <a:folHlink>
        <a:srgbClr val="FF9900"/>
      </a:folHlink>
    </a:clrScheme>
    <a:fontScheme name="Propues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ropuesta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uesta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uesta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uesta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uesta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uesta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uesta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uesta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370</TotalTime>
  <Words>179</Words>
  <Application>Microsoft Office PowerPoint</Application>
  <PresentationFormat>Presentación en pantalla (4:3)</PresentationFormat>
  <Paragraphs>145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Wingdings</vt:lpstr>
      <vt:lpstr>Tahoma</vt:lpstr>
      <vt:lpstr>Propuesta</vt:lpstr>
      <vt:lpstr>SINTAXI: L’oració simple</vt:lpstr>
      <vt:lpstr>Classificació de les paraules</vt:lpstr>
      <vt:lpstr>Classificació de les oracions</vt:lpstr>
      <vt:lpstr>L’oració simple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SINTAXI</dc:title>
  <dc:creator>mariu</dc:creator>
  <cp:lastModifiedBy>joangs</cp:lastModifiedBy>
  <cp:revision>12</cp:revision>
  <dcterms:created xsi:type="dcterms:W3CDTF">2007-03-16T09:05:25Z</dcterms:created>
  <dcterms:modified xsi:type="dcterms:W3CDTF">2013-10-24T07:31:56Z</dcterms:modified>
</cp:coreProperties>
</file>