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C64899E-7FC6-40D8-8235-CDFA19E7009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44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60B6E-6DF6-4751-AE6D-1A7ACB073FEA}" type="slidenum">
              <a:rPr lang="es-ES"/>
              <a:pPr/>
              <a:t>1</a:t>
            </a:fld>
            <a:endParaRPr lang="es-E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66225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78D95-BC5B-488F-8278-78048733A4BB}" type="slidenum">
              <a:rPr lang="es-ES"/>
              <a:pPr/>
              <a:t>2</a:t>
            </a:fld>
            <a:endParaRPr lang="es-E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6280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E9CE8-084C-4CB8-8D83-4CA9270D91BB}" type="slidenum">
              <a:rPr lang="es-ES"/>
              <a:pPr/>
              <a:t>3</a:t>
            </a:fld>
            <a:endParaRPr lang="es-E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20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44702-498C-4D67-9304-31128FFAA149}" type="slidenum">
              <a:rPr lang="es-ES"/>
              <a:pPr/>
              <a:t>4</a:t>
            </a:fld>
            <a:endParaRPr lang="es-E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501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DAB59-4EC2-4E77-A326-31F5930B1F0B}" type="slidenum">
              <a:rPr lang="es-ES"/>
              <a:pPr/>
              <a:t>5</a:t>
            </a:fld>
            <a:endParaRPr lang="es-E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188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3D13C-984E-485F-9DD6-15C5C1B7AFFF}" type="slidenum">
              <a:rPr lang="es-ES"/>
              <a:pPr/>
              <a:t>6</a:t>
            </a:fld>
            <a:endParaRPr lang="es-E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566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57CEE-6C2E-45F9-B018-2765786FE403}" type="slidenum">
              <a:rPr lang="es-ES"/>
              <a:pPr/>
              <a:t>7</a:t>
            </a:fld>
            <a:endParaRPr lang="es-E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7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10A15-8075-4EE3-8CB7-5BA29DC7564E}" type="slidenum">
              <a:rPr lang="es-ES"/>
              <a:pPr/>
              <a:t>8</a:t>
            </a:fld>
            <a:endParaRPr lang="es-E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850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37A90708-5FED-4650-A003-B16B5FCDC6B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1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2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EDC67-F383-4E3B-8DD0-2E9DC91B058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936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3339D-0A9D-4A5F-9488-D42BF6D972D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1288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87815-F29C-4F5D-8BDF-D97067CA44B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2318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82751-956A-4910-BF85-6A57737BAA5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8031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8C454-F611-49F4-B23C-D0B61B60C62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5639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B5F7-A754-4B89-AD89-F2F144E48A7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2840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2BA9D-12DE-4D54-AC06-E876B08D89B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1209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6616-9F1C-4740-9E08-E3CD5DBC000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6058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09457-1188-4501-8422-882A8E1950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1248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22F9-017C-413D-A108-06A768E3F2A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628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a-ES">
                <a:latin typeface="Arial" panose="020B0604020202020204" pitchFamily="34" charset="0"/>
              </a:endParaRPr>
            </a:p>
          </p:txBody>
        </p:sp>
        <p:pic>
          <p:nvPicPr>
            <p:cNvPr id="4100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58006507-7CD0-44CB-AF1B-29359AB5623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708275"/>
            <a:ext cx="7620000" cy="1584325"/>
          </a:xfrm>
          <a:ln/>
        </p:spPr>
        <p:txBody>
          <a:bodyPr/>
          <a:lstStyle/>
          <a:p>
            <a:r>
              <a:rPr lang="es-ES" sz="4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SINTAXI: L’oració simple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08013"/>
          </a:xfrm>
        </p:spPr>
        <p:txBody>
          <a:bodyPr/>
          <a:lstStyle/>
          <a:p>
            <a:pPr algn="ctr"/>
            <a:r>
              <a:rPr lang="es-ES" sz="3200"/>
              <a:t>Classificació de les paraules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836613"/>
            <a:ext cx="6400800" cy="56880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Nom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Verb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Adjectiu</a:t>
            </a:r>
          </a:p>
          <a:p>
            <a:pPr>
              <a:lnSpc>
                <a:spcPct val="90000"/>
              </a:lnSpc>
            </a:pPr>
            <a:r>
              <a:rPr lang="es-E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CATEGORIES GRAMATICALS</a:t>
            </a:r>
            <a:r>
              <a:rPr lang="es-ES" sz="1200">
                <a:latin typeface="Tahoma" panose="020B0604030504040204" pitchFamily="34" charset="0"/>
              </a:rPr>
              <a:t>	Determinant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Pronom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Adverbi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Preposició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Conjunció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Sintagma nominal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Sintagma verbal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Sintagma preposicional</a:t>
            </a:r>
          </a:p>
          <a:p>
            <a:pPr>
              <a:lnSpc>
                <a:spcPct val="90000"/>
              </a:lnSpc>
            </a:pPr>
            <a:r>
              <a:rPr lang="es-E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SINTAGMES</a:t>
            </a:r>
            <a:r>
              <a:rPr lang="es-ES" sz="1200">
                <a:latin typeface="Tahoma" panose="020B0604030504040204" pitchFamily="34" charset="0"/>
              </a:rPr>
              <a:t>		Sintagma adjectival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800">
                <a:latin typeface="Tahoma" panose="020B0604030504040204" pitchFamily="34" charset="0"/>
              </a:rPr>
              <a:t>		</a:t>
            </a:r>
            <a:r>
              <a:rPr lang="es-ES" sz="1200">
                <a:latin typeface="Tahoma" panose="020B0604030504040204" pitchFamily="34" charset="0"/>
              </a:rPr>
              <a:t>Sintagma adverbial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Sintagma determinant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Subjecte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Predicat verbal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Predicat nominal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Complement del nom</a:t>
            </a:r>
          </a:p>
          <a:p>
            <a:pPr>
              <a:lnSpc>
                <a:spcPct val="90000"/>
              </a:lnSpc>
            </a:pPr>
            <a:r>
              <a:rPr lang="es-E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FUNCIONS SINTÀCTIQUES</a:t>
            </a:r>
            <a:r>
              <a:rPr lang="es-ES" sz="1200">
                <a:latin typeface="Tahoma" panose="020B0604030504040204" pitchFamily="34" charset="0"/>
              </a:rPr>
              <a:t>	Complement d’adjectiu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Complement directe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Complement indirecte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Complement preposicional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Complement predicatiu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Complemet atribut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Complement circumstancial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003800" y="90805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003800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003800" y="414972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60350"/>
            <a:ext cx="6400800" cy="360363"/>
          </a:xfrm>
        </p:spPr>
        <p:txBody>
          <a:bodyPr/>
          <a:lstStyle/>
          <a:p>
            <a:pPr algn="ctr"/>
            <a:r>
              <a:rPr lang="es-ES" sz="3200">
                <a:latin typeface="Tahoma" panose="020B0604030504040204" pitchFamily="34" charset="0"/>
              </a:rPr>
              <a:t>Classificació de les oracions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765175"/>
            <a:ext cx="6400800" cy="5330825"/>
          </a:xfrm>
        </p:spPr>
        <p:txBody>
          <a:bodyPr/>
          <a:lstStyle/>
          <a:p>
            <a:pPr lvl="4"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Segons el subjecte	Personals	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	Impersonals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		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		Transitives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Segons el predicat	Atributives	Intransitives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s-E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Simple</a:t>
            </a:r>
            <a:r>
              <a:rPr lang="es-ES" sz="1200">
                <a:latin typeface="Tahoma" panose="020B0604030504040204" pitchFamily="34" charset="0"/>
              </a:rPr>
              <a:t>			Predicatives	Pronominal reflexiva</a:t>
            </a:r>
          </a:p>
          <a:p>
            <a:pPr lvl="4"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Pronominal recíproca</a:t>
            </a:r>
          </a:p>
          <a:p>
            <a:pPr lvl="4"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</a:t>
            </a:r>
          </a:p>
          <a:p>
            <a:pPr lvl="4"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Enunciatives</a:t>
            </a:r>
          </a:p>
          <a:p>
            <a:pPr lvl="4"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Segons criteri 	Interrogatives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semàntic		Exclamatives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	Exhortatives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ORACIÓ</a:t>
            </a:r>
            <a:r>
              <a:rPr lang="es-ES" sz="1200">
                <a:latin typeface="Tahoma" panose="020B0604030504040204" pitchFamily="34" charset="0"/>
              </a:rPr>
              <a:t>				Optatives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		Dubitatives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Coordinades</a:t>
            </a:r>
          </a:p>
          <a:p>
            <a:pPr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</a:t>
            </a:r>
            <a:r>
              <a:rPr lang="es-E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Composta</a:t>
            </a:r>
            <a:r>
              <a:rPr lang="es-ES" sz="1200">
                <a:latin typeface="Tahoma" panose="020B0604030504040204" pitchFamily="34" charset="0"/>
              </a:rPr>
              <a:t>	Juxtaposades</a:t>
            </a:r>
          </a:p>
          <a:p>
            <a:pPr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sz="120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s-ES" sz="1200">
                <a:latin typeface="Tahoma" panose="020B0604030504040204" pitchFamily="34" charset="0"/>
              </a:rPr>
              <a:t>			Subordinades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132138" y="1989138"/>
            <a:ext cx="2159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132138" y="3573463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284663" y="15573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4284663" y="11255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284663" y="76517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284663" y="40767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284663" y="24209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6011863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011863" y="16287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H="1">
            <a:off x="6011863" y="256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7019925" y="14128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08013"/>
          </a:xfrm>
        </p:spPr>
        <p:txBody>
          <a:bodyPr/>
          <a:lstStyle/>
          <a:p>
            <a:pPr algn="ctr"/>
            <a:r>
              <a:rPr lang="es-ES" sz="3200" u="sng"/>
              <a:t>L’oració simple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908050"/>
            <a:ext cx="6400800" cy="576103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/>
              <a:t>Segons el criteri que es fa servir, hi ha diferents classificacions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/>
              <a:t>possibles: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 b="1" u="sng">
                <a:solidFill>
                  <a:schemeClr val="accent1"/>
                </a:solidFill>
                <a:effectLst/>
              </a:rPr>
              <a:t>Segons el subjecte</a:t>
            </a:r>
            <a:r>
              <a:rPr lang="es-ES" sz="1600" b="1">
                <a:solidFill>
                  <a:schemeClr val="accent1"/>
                </a:solidFill>
                <a:effectLst/>
              </a:rPr>
              <a:t>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 b="1">
              <a:solidFill>
                <a:schemeClr val="accent1"/>
              </a:solidFill>
              <a:effectLst/>
            </a:endParaRPr>
          </a:p>
          <a:p>
            <a:pPr algn="just">
              <a:lnSpc>
                <a:spcPct val="80000"/>
              </a:lnSpc>
            </a:pPr>
            <a:r>
              <a:rPr lang="es-ES" sz="1600" b="1"/>
              <a:t>Personals:</a:t>
            </a:r>
            <a:r>
              <a:rPr lang="es-ES" sz="1600"/>
              <a:t> aquestes oracions tenen subjecte, pot ser: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/>
              <a:t> 	</a:t>
            </a:r>
            <a:r>
              <a:rPr lang="es-E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Explícit</a:t>
            </a:r>
            <a:r>
              <a:rPr lang="es-ES" sz="1600"/>
              <a:t>: quan apareix com un element més de l’oració.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/>
              <a:t>		Exemple: </a:t>
            </a:r>
            <a:r>
              <a:rPr lang="es-ES" sz="1600" i="1" u="sng"/>
              <a:t>La Carme</a:t>
            </a:r>
            <a:r>
              <a:rPr lang="es-ES" sz="1600" i="1"/>
              <a:t> vindrà</a:t>
            </a:r>
            <a:r>
              <a:rPr lang="es-ES" sz="160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/>
              <a:t>	</a:t>
            </a:r>
            <a:r>
              <a:rPr lang="es-E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Implícit o el·líptic</a:t>
            </a:r>
            <a:r>
              <a:rPr lang="es-ES" sz="1600"/>
              <a:t>: quan no apareix perquè la forma del verb ja ho indica.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/>
              <a:t>		Exemple: </a:t>
            </a:r>
            <a:r>
              <a:rPr lang="es-ES" sz="1600" i="1"/>
              <a:t>Ho ho sé (</a:t>
            </a:r>
            <a:r>
              <a:rPr lang="es-ES" sz="1600" i="1" u="sng"/>
              <a:t>jo</a:t>
            </a:r>
            <a:r>
              <a:rPr lang="es-ES" sz="1600" i="1"/>
              <a:t>).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 i="1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 i="1"/>
              <a:t>	</a:t>
            </a:r>
            <a:r>
              <a:rPr lang="es-E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Passiu o pacient</a:t>
            </a:r>
            <a:r>
              <a:rPr lang="es-ES" sz="1600"/>
              <a:t>: quan el subjecte no és l’agent de cap acció, no la realitza sinó que la pateix. És el subjecte de les oracions passives.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 i="1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1600" i="1"/>
              <a:t>		</a:t>
            </a:r>
            <a:r>
              <a:rPr lang="es-ES" sz="1600"/>
              <a:t>Exemple: </a:t>
            </a:r>
            <a:r>
              <a:rPr lang="es-ES" sz="1600" i="1" u="sng"/>
              <a:t>La casa</a:t>
            </a:r>
            <a:r>
              <a:rPr lang="es-ES" sz="1600" i="1"/>
              <a:t> és ocupada per les rates.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600" i="1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400" i="1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sz="800"/>
              <a:t>	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8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549275"/>
            <a:ext cx="6400800" cy="61198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sz="1800" b="1" u="sng">
                <a:solidFill>
                  <a:schemeClr val="accent1"/>
                </a:solidFill>
                <a:effectLst/>
              </a:rPr>
              <a:t>Segons el subjecte:</a:t>
            </a:r>
          </a:p>
          <a:p>
            <a:pPr>
              <a:buFont typeface="Wingdings" panose="05000000000000000000" pitchFamily="2" charset="2"/>
              <a:buNone/>
            </a:pPr>
            <a:endParaRPr lang="es-ES" sz="1800" b="1" u="sng">
              <a:solidFill>
                <a:schemeClr val="accent1"/>
              </a:solidFill>
              <a:effectLst/>
            </a:endParaRPr>
          </a:p>
          <a:p>
            <a:pPr algn="just"/>
            <a:r>
              <a:rPr lang="es-ES" sz="1800" b="1"/>
              <a:t>Impersonals:</a:t>
            </a:r>
            <a:r>
              <a:rPr lang="es-ES" sz="1800"/>
              <a:t> el verb d’aquestes oracions és impersonal i, per tant, no tenen subjecte. Els verbs impersonals més habituals són: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1800"/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El verb </a:t>
            </a: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haver-hi</a:t>
            </a:r>
            <a:r>
              <a:rPr lang="es-ES" sz="1800"/>
              <a:t>: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 u="sng"/>
              <a:t>Hi ha</a:t>
            </a:r>
            <a:r>
              <a:rPr lang="es-ES" sz="1800" i="1"/>
              <a:t> molta gent al carrer.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1800" i="1"/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 i="1"/>
              <a:t>	</a:t>
            </a:r>
            <a:r>
              <a:rPr lang="es-ES" sz="1800"/>
              <a:t>Els referits a </a:t>
            </a: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fenòmens meteorològics</a:t>
            </a:r>
            <a:r>
              <a:rPr lang="es-ES" sz="1800"/>
              <a:t>:</a:t>
            </a:r>
            <a:r>
              <a:rPr lang="es-ES" sz="1800" i="1"/>
              <a:t>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 i="1"/>
              <a:t>		</a:t>
            </a:r>
            <a:r>
              <a:rPr lang="es-ES" sz="1800"/>
              <a:t>Exemple:</a:t>
            </a:r>
            <a:r>
              <a:rPr lang="es-ES" sz="1800" i="1"/>
              <a:t> Ahir </a:t>
            </a:r>
            <a:r>
              <a:rPr lang="es-ES" sz="1800" i="1" u="sng"/>
              <a:t>va nevar</a:t>
            </a:r>
            <a:r>
              <a:rPr lang="es-ES" sz="1800" i="1"/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1800" i="1"/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Els verbs </a:t>
            </a: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fer i ser</a:t>
            </a:r>
            <a:r>
              <a:rPr lang="es-ES" sz="1800"/>
              <a:t> en oracions del tipus: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 u="sng"/>
              <a:t>És</a:t>
            </a:r>
            <a:r>
              <a:rPr lang="es-ES" sz="1800" i="1"/>
              <a:t> d’hora</a:t>
            </a:r>
            <a:r>
              <a:rPr lang="es-ES" sz="1800"/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1800"/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Els verbs </a:t>
            </a: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pronominals</a:t>
            </a:r>
            <a:r>
              <a:rPr lang="es-ES" sz="1800"/>
              <a:t> del tipus: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 u="sng"/>
              <a:t>Es menja</a:t>
            </a:r>
            <a:r>
              <a:rPr lang="es-ES" sz="1800" i="1"/>
              <a:t> bé en aquest restaurant.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 i="1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es-ES" sz="1800" i="1"/>
          </a:p>
          <a:p>
            <a:pPr>
              <a:buFont typeface="Wingdings" panose="05000000000000000000" pitchFamily="2" charset="2"/>
              <a:buNone/>
            </a:pPr>
            <a:endParaRPr lang="es-ES" sz="1800"/>
          </a:p>
          <a:p>
            <a:pPr>
              <a:buFont typeface="Wingdings" panose="05000000000000000000" pitchFamily="2" charset="2"/>
              <a:buNone/>
            </a:pPr>
            <a:endParaRPr lang="es-E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60350"/>
            <a:ext cx="6400800" cy="64087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sz="1800" b="1" u="sng">
                <a:solidFill>
                  <a:schemeClr val="accent1"/>
                </a:solidFill>
                <a:effectLst/>
              </a:rPr>
              <a:t>Segons el tipus de verb:</a:t>
            </a:r>
          </a:p>
          <a:p>
            <a:pPr>
              <a:buFont typeface="Wingdings" panose="05000000000000000000" pitchFamily="2" charset="2"/>
              <a:buNone/>
            </a:pPr>
            <a:endParaRPr lang="es-ES" sz="1800" b="1" u="sng">
              <a:solidFill>
                <a:schemeClr val="accent1"/>
              </a:solidFill>
              <a:effectLst/>
            </a:endParaRPr>
          </a:p>
          <a:p>
            <a:pPr algn="just"/>
            <a:r>
              <a:rPr lang="es-ES" sz="1800" b="1"/>
              <a:t>De predicat nominal o atributives: </a:t>
            </a:r>
            <a:r>
              <a:rPr lang="es-ES" sz="1800"/>
              <a:t>les construïdes amb un verb copulatiu. Els principals </a:t>
            </a:r>
            <a:r>
              <a:rPr lang="es-ES" sz="1800" i="1"/>
              <a:t>són ser, estar, semblar o aparentar. </a:t>
            </a:r>
            <a:r>
              <a:rPr lang="es-ES" sz="1800"/>
              <a:t>El verb fa de nexe entre el subjecte i l’atribut, que és el complement obligatori d’aquestes oracions sobre el qual recau el pes semàntic de l’oració</a:t>
            </a:r>
            <a:r>
              <a:rPr lang="es-ES" sz="1800" i="1"/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1800" i="1"/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 i="1"/>
              <a:t>		</a:t>
            </a:r>
            <a:r>
              <a:rPr lang="es-ES" sz="1800"/>
              <a:t>Exemple:</a:t>
            </a:r>
            <a:r>
              <a:rPr lang="es-ES" sz="1800" i="1"/>
              <a:t> La Maria </a:t>
            </a:r>
            <a:r>
              <a:rPr lang="es-ES" sz="1800" i="1" u="sng"/>
              <a:t>és</a:t>
            </a:r>
            <a:r>
              <a:rPr lang="es-ES" sz="1800" i="1"/>
              <a:t> </a:t>
            </a:r>
            <a:r>
              <a:rPr lang="es-ES" sz="1800" i="1" u="sng"/>
              <a:t>la meva millor amiga.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		        	  </a:t>
            </a:r>
            <a:r>
              <a:rPr lang="es-ES" sz="1400"/>
              <a:t>v.cop.           Atribut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1400"/>
          </a:p>
          <a:p>
            <a:pPr algn="just">
              <a:buFont typeface="Wingdings" panose="05000000000000000000" pitchFamily="2" charset="2"/>
              <a:buNone/>
            </a:pPr>
            <a:endParaRPr lang="es-ES" sz="1400"/>
          </a:p>
          <a:p>
            <a:pPr algn="just"/>
            <a:r>
              <a:rPr lang="es-ES" sz="1800" b="1"/>
              <a:t>De predicat verbal o predicatives:</a:t>
            </a:r>
            <a:r>
              <a:rPr lang="es-ES" sz="1800"/>
              <a:t> són les oracions constituïdes amb un verb no copulatiu. El verb, juntament amb el subjecte, aporta el significat bàsic de l’oració.</a:t>
            </a:r>
          </a:p>
          <a:p>
            <a:pPr algn="just"/>
            <a:endParaRPr lang="es-ES" sz="1800"/>
          </a:p>
          <a:p>
            <a:pPr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/>
              <a:t>En Xavier </a:t>
            </a:r>
            <a:r>
              <a:rPr lang="es-ES" sz="1800" i="1" u="sng"/>
              <a:t>xerra</a:t>
            </a:r>
            <a:r>
              <a:rPr lang="es-ES" sz="1800" i="1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s-ES" sz="14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8913"/>
            <a:ext cx="6400800" cy="640873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" sz="1800" b="1"/>
              <a:t>De predicat verbal o predicatives:</a:t>
            </a:r>
            <a:r>
              <a:rPr lang="es-ES" sz="1800"/>
              <a:t> aquestes oracions de predicat verbal poder ser:</a:t>
            </a:r>
          </a:p>
          <a:p>
            <a:pPr marL="609600" indent="-609600">
              <a:lnSpc>
                <a:spcPct val="90000"/>
              </a:lnSpc>
            </a:pPr>
            <a:endParaRPr lang="es-ES" sz="1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Transitives: </a:t>
            </a:r>
            <a:r>
              <a:rPr lang="es-ES" sz="1800"/>
              <a:t>admeten complement directe.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s-ES" sz="1800"/>
              <a:t>Exemple: </a:t>
            </a:r>
            <a:r>
              <a:rPr lang="es-ES" sz="1800" i="1"/>
              <a:t>M’</a:t>
            </a:r>
            <a:r>
              <a:rPr lang="es-ES" sz="1800" i="1" u="sng"/>
              <a:t>ha dit</a:t>
            </a:r>
            <a:r>
              <a:rPr lang="es-ES" sz="1800" i="1"/>
              <a:t> </a:t>
            </a:r>
            <a:r>
              <a:rPr lang="es-ES" sz="1800" i="1" u="sng"/>
              <a:t>la resposta</a:t>
            </a:r>
            <a:r>
              <a:rPr lang="es-ES" sz="1800" i="1"/>
              <a:t> de l’exercici</a:t>
            </a: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        </a:t>
            </a:r>
            <a:r>
              <a:rPr lang="es-ES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Intransitives: </a:t>
            </a:r>
            <a:r>
              <a:rPr lang="es-ES" sz="1800"/>
              <a:t>no admeten complement directe.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endParaRPr lang="es-ES" sz="1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s-ES" sz="1800"/>
              <a:t>Exemple:</a:t>
            </a: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800" i="1"/>
              <a:t>En Joan </a:t>
            </a:r>
            <a:r>
              <a:rPr lang="es-ES" sz="1800" i="1" u="sng"/>
              <a:t>va parlar</a:t>
            </a:r>
            <a:r>
              <a:rPr lang="es-ES" sz="1800" i="1"/>
              <a:t> </a:t>
            </a:r>
            <a:r>
              <a:rPr lang="es-ES" sz="1800" i="1" u="sng"/>
              <a:t>de tu</a:t>
            </a:r>
            <a:r>
              <a:rPr lang="es-ES" sz="1800" i="1"/>
              <a:t> </a:t>
            </a:r>
            <a:r>
              <a:rPr lang="es-ES" sz="1800" i="1" u="sng"/>
              <a:t>tota l’estona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800"/>
              <a:t>					   </a:t>
            </a:r>
            <a:r>
              <a:rPr lang="es-ES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CPrep    CCtemps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Pronominals reflexives: </a:t>
            </a:r>
            <a:r>
              <a:rPr lang="es-ES" sz="1800"/>
              <a:t>el subjecte i el complement són la mateixa persona.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s-ES" sz="1800"/>
              <a:t>Exemple: </a:t>
            </a:r>
            <a:r>
              <a:rPr lang="es-ES" sz="1800" i="1" u="sng"/>
              <a:t>La Clara</a:t>
            </a:r>
            <a:r>
              <a:rPr lang="es-ES" sz="1800" i="1"/>
              <a:t> </a:t>
            </a:r>
            <a:r>
              <a:rPr lang="es-ES" sz="1800" i="1" u="sng"/>
              <a:t>es</a:t>
            </a:r>
            <a:r>
              <a:rPr lang="es-ES" sz="1800" i="1"/>
              <a:t> pentina</a:t>
            </a:r>
            <a:r>
              <a:rPr lang="es-ES" sz="1800"/>
              <a:t>.</a:t>
            </a:r>
            <a:endParaRPr lang="es-ES" sz="1800" i="1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sz="1800" i="1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Pronominals recíproques: </a:t>
            </a:r>
            <a:r>
              <a:rPr lang="es-ES" sz="1800"/>
              <a:t>dos o més subjectes fan i reben l’acció.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endParaRPr lang="es-ES" sz="1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 u="sng"/>
              <a:t>En Joan</a:t>
            </a:r>
            <a:r>
              <a:rPr lang="es-ES" sz="1800" i="1"/>
              <a:t> i </a:t>
            </a:r>
            <a:r>
              <a:rPr lang="es-ES" sz="1800" i="1" u="sng"/>
              <a:t>la Maria</a:t>
            </a:r>
            <a:r>
              <a:rPr lang="es-ES" sz="1800" i="1"/>
              <a:t> s’estimen molt.</a:t>
            </a:r>
            <a:endParaRPr lang="es-ES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8913"/>
            <a:ext cx="6400800" cy="6408737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s-ES" sz="1800" b="1" u="sng">
                <a:solidFill>
                  <a:schemeClr val="accent1"/>
                </a:solidFill>
                <a:effectLst/>
              </a:rPr>
              <a:t>Segons el criteri semàntic: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s-ES" sz="1800" b="1" u="sng">
              <a:solidFill>
                <a:schemeClr val="accent1"/>
              </a:solidFill>
              <a:effectLst/>
            </a:endParaRPr>
          </a:p>
          <a:p>
            <a:pPr marL="609600" indent="-609600" algn="just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Enunciatives:</a:t>
            </a:r>
            <a:r>
              <a:rPr lang="es-ES" sz="1800"/>
              <a:t> enencien un missatge (afirmatives) o el neguen (negatives).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Exemples: </a:t>
            </a:r>
            <a:r>
              <a:rPr lang="es-ES" sz="1800" i="1"/>
              <a:t>Ahir vaig dormir al sofà</a:t>
            </a:r>
            <a:r>
              <a:rPr lang="es-ES" sz="1800"/>
              <a:t>.(afirmativa)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	   </a:t>
            </a:r>
            <a:r>
              <a:rPr lang="es-ES" sz="1800" i="1"/>
              <a:t>No arribarem a l’hora</a:t>
            </a:r>
            <a:r>
              <a:rPr lang="es-ES" sz="1800"/>
              <a:t>.(negativa)</a:t>
            </a:r>
          </a:p>
          <a:p>
            <a:pPr marL="609600" indent="-609600" algn="just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Interrogatives:</a:t>
            </a:r>
            <a:r>
              <a:rPr lang="es-ES" sz="1800"/>
              <a:t> formulen una pregunta (directament o indirectament).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Exermples: </a:t>
            </a:r>
            <a:r>
              <a:rPr lang="es-ES" sz="1800" i="1"/>
              <a:t>Vols beure vi?</a:t>
            </a:r>
            <a:r>
              <a:rPr lang="es-ES" sz="1800"/>
              <a:t> (directa)</a:t>
            </a:r>
            <a:endParaRPr lang="es-ES" sz="1800" i="1"/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	    </a:t>
            </a:r>
            <a:r>
              <a:rPr lang="es-ES" sz="1800" i="1"/>
              <a:t>Ella va preguntar si vindríem. </a:t>
            </a:r>
            <a:r>
              <a:rPr lang="es-ES" sz="1800"/>
              <a:t>(indirecta)</a:t>
            </a:r>
            <a:endParaRPr lang="es-ES" sz="1800" i="1"/>
          </a:p>
          <a:p>
            <a:pPr marL="609600" indent="-609600" algn="just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Exclamatives:</a:t>
            </a:r>
            <a:r>
              <a:rPr lang="es-ES" sz="1800"/>
              <a:t> expressen emocions (alegria, sorpresa, tristesa, por…)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/>
              <a:t>Que n’és de ximple!</a:t>
            </a:r>
          </a:p>
          <a:p>
            <a:pPr marL="609600" indent="-609600" algn="just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Exhortatives:</a:t>
            </a:r>
            <a:r>
              <a:rPr lang="es-ES" sz="1800"/>
              <a:t> comuniquen una ordre.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/>
              <a:t>Estigues quiet d’una vegada.</a:t>
            </a:r>
          </a:p>
          <a:p>
            <a:pPr marL="609600" indent="-609600" algn="just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Optatives:</a:t>
            </a:r>
            <a:r>
              <a:rPr lang="es-ES" sz="1800"/>
              <a:t> formulen un desig.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/>
              <a:t>Tant de bo fos Nadal.</a:t>
            </a:r>
          </a:p>
          <a:p>
            <a:pPr marL="609600" indent="-609600" algn="just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Dubitatives:</a:t>
            </a:r>
            <a:r>
              <a:rPr lang="es-ES" sz="1800"/>
              <a:t> plantegen un dubte.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s-ES" sz="1800"/>
              <a:t>		Exemple: </a:t>
            </a:r>
            <a:r>
              <a:rPr lang="es-ES" sz="1800" i="1"/>
              <a:t>Potser era ell l’afortunat.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1|0.7|0.9|0.7|0.3|0.8|0.4|0.7|0.6|0.9|1|0.7|0.5"/>
</p:tagLst>
</file>

<file path=ppt/theme/theme1.xml><?xml version="1.0" encoding="utf-8"?>
<a:theme xmlns:a="http://schemas.openxmlformats.org/drawingml/2006/main" name="Propuesta">
  <a:themeElements>
    <a:clrScheme name="Propuesta 7">
      <a:dk1>
        <a:srgbClr val="000000"/>
      </a:dk1>
      <a:lt1>
        <a:srgbClr val="CCFF99"/>
      </a:lt1>
      <a:dk2>
        <a:srgbClr val="CC99FF"/>
      </a:dk2>
      <a:lt2>
        <a:srgbClr val="1B3600"/>
      </a:lt2>
      <a:accent1>
        <a:srgbClr val="009900"/>
      </a:accent1>
      <a:accent2>
        <a:srgbClr val="B7CA02"/>
      </a:accent2>
      <a:accent3>
        <a:srgbClr val="E2FFCA"/>
      </a:accent3>
      <a:accent4>
        <a:srgbClr val="000000"/>
      </a:accent4>
      <a:accent5>
        <a:srgbClr val="AACAAA"/>
      </a:accent5>
      <a:accent6>
        <a:srgbClr val="A6B702"/>
      </a:accent6>
      <a:hlink>
        <a:srgbClr val="FFCC00"/>
      </a:hlink>
      <a:folHlink>
        <a:srgbClr val="FF9900"/>
      </a:folHlink>
    </a:clrScheme>
    <a:fontScheme name="Propues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puest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uest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uest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370</TotalTime>
  <Words>179</Words>
  <Application>Microsoft Office PowerPoint</Application>
  <PresentationFormat>Presentación en pantalla (4:3)</PresentationFormat>
  <Paragraphs>145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Wingdings</vt:lpstr>
      <vt:lpstr>Tahoma</vt:lpstr>
      <vt:lpstr>Propuesta</vt:lpstr>
      <vt:lpstr>SINTAXI: L’oració simple</vt:lpstr>
      <vt:lpstr>Classificació de les paraules</vt:lpstr>
      <vt:lpstr>Classificació de les oracions</vt:lpstr>
      <vt:lpstr>L’oració simple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SINTAXI</dc:title>
  <dc:creator>mariu</dc:creator>
  <cp:lastModifiedBy>joangs</cp:lastModifiedBy>
  <cp:revision>12</cp:revision>
  <dcterms:created xsi:type="dcterms:W3CDTF">2007-03-16T09:05:25Z</dcterms:created>
  <dcterms:modified xsi:type="dcterms:W3CDTF">2013-10-24T07:31:56Z</dcterms:modified>
</cp:coreProperties>
</file>