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99DDE5A-8EDC-4FEA-9135-DA49FE13449E}">
  <a:tblStyle styleId="{C99DDE5A-8EDC-4FEA-9135-DA49FE1344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A858F6C-8D20-43AE-9707-8E72353893AE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17467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d0d56d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4d0d56d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265f915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5265f915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27ac250d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527ac250d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223a77b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5223a77b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09cbbbbc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509cbbbbc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cdf8d59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4cdf8d59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27ac250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527ac250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6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/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 rot="5400000">
            <a:off x="2583656" y="-521494"/>
            <a:ext cx="397668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 rot="5400000">
            <a:off x="5438775" y="2333625"/>
            <a:ext cx="44386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 rot="5400000">
            <a:off x="1247775" y="352425"/>
            <a:ext cx="44386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4038600" cy="397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648200" y="1604963"/>
            <a:ext cx="4038600" cy="397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rgbClr val="F182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309563"/>
          </a:xfrm>
          <a:prstGeom prst="rect">
            <a:avLst/>
          </a:prstGeom>
          <a:solidFill>
            <a:srgbClr val="FFDA7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07975"/>
            <a:ext cx="9144000" cy="90488"/>
          </a:xfrm>
          <a:prstGeom prst="rect">
            <a:avLst/>
          </a:prstGeom>
          <a:solidFill>
            <a:srgbClr val="F182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 rot="10800000" flipH="1">
            <a:off x="5410200" y="358775"/>
            <a:ext cx="3733800" cy="90488"/>
          </a:xfrm>
          <a:prstGeom prst="rect">
            <a:avLst/>
          </a:prstGeom>
          <a:solidFill>
            <a:srgbClr val="F182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5410200" y="438150"/>
            <a:ext cx="3733800" cy="179388"/>
          </a:xfrm>
          <a:prstGeom prst="rect">
            <a:avLst/>
          </a:prstGeom>
          <a:solidFill>
            <a:srgbClr val="F182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5407025" y="496888"/>
            <a:ext cx="3062288" cy="269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7373938" y="588963"/>
            <a:ext cx="1598612" cy="365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9085263" y="0"/>
            <a:ext cx="57150" cy="619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9045575" y="0"/>
            <a:ext cx="25400" cy="619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9024938" y="0"/>
            <a:ext cx="7937" cy="619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8975725" y="0"/>
            <a:ext cx="26988" cy="619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8915400" y="0"/>
            <a:ext cx="53975" cy="5857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8874125" y="0"/>
            <a:ext cx="7938" cy="5857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/>
          <p:nvPr/>
        </p:nvSpPr>
        <p:spPr>
          <a:xfrm rot="10800000" flipH="1">
            <a:off x="5410200" y="3808413"/>
            <a:ext cx="3733800" cy="90487"/>
          </a:xfrm>
          <a:prstGeom prst="rect">
            <a:avLst/>
          </a:prstGeom>
          <a:solidFill>
            <a:srgbClr val="F182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/>
          <p:nvPr/>
        </p:nvSpPr>
        <p:spPr>
          <a:xfrm rot="10800000" flipH="1">
            <a:off x="5410200" y="3895725"/>
            <a:ext cx="3733800" cy="190500"/>
          </a:xfrm>
          <a:prstGeom prst="rect">
            <a:avLst/>
          </a:prstGeom>
          <a:solidFill>
            <a:srgbClr val="F182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/>
          <p:nvPr/>
        </p:nvSpPr>
        <p:spPr>
          <a:xfrm rot="10800000" flipH="1">
            <a:off x="5410200" y="4113213"/>
            <a:ext cx="3733800" cy="7937"/>
          </a:xfrm>
          <a:prstGeom prst="rect">
            <a:avLst/>
          </a:prstGeom>
          <a:solidFill>
            <a:srgbClr val="F182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"/>
          <p:cNvSpPr/>
          <p:nvPr/>
        </p:nvSpPr>
        <p:spPr>
          <a:xfrm rot="10800000" flipH="1">
            <a:off x="5410200" y="4162425"/>
            <a:ext cx="1965325" cy="19050"/>
          </a:xfrm>
          <a:prstGeom prst="rect">
            <a:avLst/>
          </a:prstGeom>
          <a:solidFill>
            <a:srgbClr val="F182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"/>
          <p:cNvSpPr/>
          <p:nvPr/>
        </p:nvSpPr>
        <p:spPr>
          <a:xfrm rot="10800000" flipH="1">
            <a:off x="5410200" y="4197350"/>
            <a:ext cx="1965325" cy="9525"/>
          </a:xfrm>
          <a:prstGeom prst="rect">
            <a:avLst/>
          </a:prstGeom>
          <a:solidFill>
            <a:srgbClr val="F182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5410200" y="3962400"/>
            <a:ext cx="3062288" cy="269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"/>
          <p:cNvSpPr/>
          <p:nvPr/>
        </p:nvSpPr>
        <p:spPr>
          <a:xfrm>
            <a:off x="7375525" y="4060825"/>
            <a:ext cx="1600200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"/>
          <p:cNvSpPr/>
          <p:nvPr/>
        </p:nvSpPr>
        <p:spPr>
          <a:xfrm>
            <a:off x="0" y="3649663"/>
            <a:ext cx="9144000" cy="242887"/>
          </a:xfrm>
          <a:prstGeom prst="rect">
            <a:avLst/>
          </a:prstGeom>
          <a:solidFill>
            <a:srgbClr val="F182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F182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"/>
          <p:cNvSpPr/>
          <p:nvPr/>
        </p:nvSpPr>
        <p:spPr>
          <a:xfrm rot="10800000" flipH="1">
            <a:off x="6413500" y="3641725"/>
            <a:ext cx="2730500" cy="247650"/>
          </a:xfrm>
          <a:prstGeom prst="rect">
            <a:avLst/>
          </a:prstGeom>
          <a:solidFill>
            <a:srgbClr val="F182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FFDA7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47650" algn="l" rtl="0">
              <a:spcBef>
                <a:spcPts val="6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•"/>
              <a:defRPr sz="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lideshare.net/joceda/moda-media-y-mediana-10735076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lideshare.net/joceda/moda-media-y-mediana-1073507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hyperlink" Target="https://es.slideshare.net/joceda/moda-media-y-mediana-1073507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lideshare.net/joceda/moda-media-y-mediana-1073507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lideshare.net/joceda/moda-media-y-mediana-1073507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lideshare.net/joceda/moda-media-y-mediana-1073507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571472" y="1500174"/>
            <a:ext cx="810104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chemeClr val="dk1"/>
                </a:solidFill>
              </a:rPr>
              <a:t>PREPARACIÓ PROVES D’ACCÉS A GRAU MITJÀ 2019</a:t>
            </a:r>
            <a:endParaRPr sz="4000" b="1">
              <a:solidFill>
                <a:schemeClr val="dk1"/>
              </a:solidFill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428728" y="457200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4000">
                <a:solidFill>
                  <a:schemeClr val="dk1"/>
                </a:solidFill>
              </a:rPr>
              <a:t>Competència matemàtica</a:t>
            </a:r>
            <a:endParaRPr sz="4000">
              <a:solidFill>
                <a:schemeClr val="dk1"/>
              </a:solidFill>
            </a:endParaRPr>
          </a:p>
        </p:txBody>
      </p:sp>
      <p:pic>
        <p:nvPicPr>
          <p:cNvPr id="74" name="Google Shape;74;p13" descr="Resultat d'imatges de INSTITUT B7"/>
          <p:cNvPicPr preferRelativeResize="0"/>
          <p:nvPr/>
        </p:nvPicPr>
        <p:blipFill rotWithShape="1">
          <a:blip r:embed="rId3">
            <a:alphaModFix/>
          </a:blip>
          <a:srcRect l="6878" t="8690" r="8641" b="13319"/>
          <a:stretch/>
        </p:blipFill>
        <p:spPr>
          <a:xfrm>
            <a:off x="7215174" y="5500702"/>
            <a:ext cx="1928826" cy="135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2" descr="Resultat d'imatges de calcular escala mapa"/>
          <p:cNvPicPr preferRelativeResize="0"/>
          <p:nvPr/>
        </p:nvPicPr>
        <p:blipFill rotWithShape="1">
          <a:blip r:embed="rId3">
            <a:alphaModFix/>
          </a:blip>
          <a:srcRect l="7052" t="29750" r="5955" b="15448"/>
          <a:stretch/>
        </p:blipFill>
        <p:spPr>
          <a:xfrm>
            <a:off x="232620" y="1142984"/>
            <a:ext cx="8911380" cy="421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 rotWithShape="1">
          <a:blip r:embed="rId4">
            <a:alphaModFix/>
          </a:blip>
          <a:srcRect l="10706" t="54590" r="41526" b="34883"/>
          <a:stretch/>
        </p:blipFill>
        <p:spPr>
          <a:xfrm>
            <a:off x="571472" y="500042"/>
            <a:ext cx="8072494" cy="100013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/>
          <p:nvPr/>
        </p:nvSpPr>
        <p:spPr>
          <a:xfrm>
            <a:off x="2786050" y="2143116"/>
            <a:ext cx="714380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cm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1000100" y="2643182"/>
            <a:ext cx="1500198" cy="400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75000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1500166" y="3357562"/>
            <a:ext cx="1500198" cy="400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75000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3214678" y="3357562"/>
            <a:ext cx="357190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1785918" y="4429132"/>
            <a:ext cx="1714512" cy="400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450000 cm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5357818" y="1857364"/>
            <a:ext cx="3429024" cy="8309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450000 cm : 100000 =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4,5 km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22" descr="Resultat d'imatges de calcular escala mapa"/>
          <p:cNvPicPr preferRelativeResize="0"/>
          <p:nvPr/>
        </p:nvPicPr>
        <p:blipFill rotWithShape="1">
          <a:blip r:embed="rId3">
            <a:alphaModFix/>
          </a:blip>
          <a:srcRect l="57603" t="28183" r="8305" b="63988"/>
          <a:stretch/>
        </p:blipFill>
        <p:spPr>
          <a:xfrm>
            <a:off x="5429256" y="1214422"/>
            <a:ext cx="3286148" cy="56657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/>
          <p:nvPr/>
        </p:nvSpPr>
        <p:spPr>
          <a:xfrm>
            <a:off x="5572132" y="4500571"/>
            <a:ext cx="3214710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4,5 km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3"/>
          <p:cNvPicPr preferRelativeResize="0"/>
          <p:nvPr/>
        </p:nvPicPr>
        <p:blipFill rotWithShape="1">
          <a:blip r:embed="rId3">
            <a:alphaModFix/>
          </a:blip>
          <a:srcRect l="9645" t="28027" r="40941" b="61718"/>
          <a:stretch/>
        </p:blipFill>
        <p:spPr>
          <a:xfrm>
            <a:off x="285720" y="428604"/>
            <a:ext cx="8572560" cy="100013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 txBox="1"/>
          <p:nvPr/>
        </p:nvSpPr>
        <p:spPr>
          <a:xfrm>
            <a:off x="1000100" y="1643050"/>
            <a:ext cx="5572164" cy="1015663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1r pas: Traspàs de km a cm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km · 100000 = 3.000.000 cm</a:t>
            </a:r>
            <a:endParaRPr/>
          </a:p>
        </p:txBody>
      </p:sp>
      <p:sp>
        <p:nvSpPr>
          <p:cNvPr id="200" name="Google Shape;200;p23"/>
          <p:cNvSpPr txBox="1"/>
          <p:nvPr/>
        </p:nvSpPr>
        <p:spPr>
          <a:xfrm>
            <a:off x="1000100" y="3071810"/>
            <a:ext cx="6929486" cy="1015663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2n pas: Divisió entre distància real i distància al mapa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3.000.000 : 75.000 = 40 cm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4"/>
          <p:cNvPicPr preferRelativeResize="0"/>
          <p:nvPr/>
        </p:nvPicPr>
        <p:blipFill rotWithShape="1">
          <a:blip r:embed="rId3">
            <a:alphaModFix/>
          </a:blip>
          <a:srcRect l="7174" t="33887" r="40558" b="48925"/>
          <a:stretch/>
        </p:blipFill>
        <p:spPr>
          <a:xfrm>
            <a:off x="357158" y="1714488"/>
            <a:ext cx="8501122" cy="15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/>
        </p:nvSpPr>
        <p:spPr>
          <a:xfrm>
            <a:off x="428596" y="428604"/>
            <a:ext cx="8229600" cy="64294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E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Volums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4">
            <a:hlinkClick r:id="rId4" action="ppaction://hlinksldjump"/>
          </p:cNvPr>
          <p:cNvSpPr txBox="1"/>
          <p:nvPr/>
        </p:nvSpPr>
        <p:spPr>
          <a:xfrm>
            <a:off x="571472" y="1285860"/>
            <a:ext cx="60722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Volums de les figures geomètriques</a:t>
            </a:r>
            <a:endParaRPr sz="24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596" y="3286124"/>
            <a:ext cx="283845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7950" y="3143248"/>
            <a:ext cx="258127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 rotWithShape="1">
          <a:blip r:embed="rId7">
            <a:alphaModFix/>
          </a:blip>
          <a:srcRect l="9645" t="58789" r="47528" b="36816"/>
          <a:stretch/>
        </p:blipFill>
        <p:spPr>
          <a:xfrm>
            <a:off x="214282" y="5214950"/>
            <a:ext cx="7429552" cy="428628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11" name="Google Shape;211;p24"/>
          <p:cNvPicPr preferRelativeResize="0"/>
          <p:nvPr/>
        </p:nvPicPr>
        <p:blipFill rotWithShape="1">
          <a:blip r:embed="rId8">
            <a:alphaModFix/>
          </a:blip>
          <a:srcRect l="10706" t="52735" r="51409" b="42871"/>
          <a:stretch/>
        </p:blipFill>
        <p:spPr>
          <a:xfrm>
            <a:off x="2571704" y="4786322"/>
            <a:ext cx="6572296" cy="428628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5" descr="Resultat d'imatges de volums figures geometriqu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72" y="928670"/>
            <a:ext cx="8330079" cy="550072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5"/>
          <p:cNvSpPr txBox="1"/>
          <p:nvPr/>
        </p:nvSpPr>
        <p:spPr>
          <a:xfrm>
            <a:off x="1500166" y="285728"/>
            <a:ext cx="60722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Volums de les figures geomètriques</a:t>
            </a:r>
            <a:endParaRPr sz="24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/>
          <p:nvPr/>
        </p:nvSpPr>
        <p:spPr>
          <a:xfrm>
            <a:off x="428596" y="428604"/>
            <a:ext cx="8229600" cy="64294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E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Problema generant una equació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26"/>
          <p:cNvPicPr preferRelativeResize="0"/>
          <p:nvPr/>
        </p:nvPicPr>
        <p:blipFill rotWithShape="1">
          <a:blip r:embed="rId3">
            <a:alphaModFix/>
          </a:blip>
          <a:srcRect l="23637" t="41016" r="59433" b="43272"/>
          <a:stretch/>
        </p:blipFill>
        <p:spPr>
          <a:xfrm>
            <a:off x="2928926" y="2071677"/>
            <a:ext cx="3286148" cy="1714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6"/>
          <p:cNvPicPr preferRelativeResize="0"/>
          <p:nvPr/>
        </p:nvPicPr>
        <p:blipFill rotWithShape="1">
          <a:blip r:embed="rId3">
            <a:alphaModFix/>
          </a:blip>
          <a:srcRect l="9645" t="61719" r="62354" b="26562"/>
          <a:stretch/>
        </p:blipFill>
        <p:spPr>
          <a:xfrm>
            <a:off x="714348" y="4429132"/>
            <a:ext cx="7590288" cy="178595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25" name="Google Shape;225;p26"/>
          <p:cNvSpPr txBox="1"/>
          <p:nvPr/>
        </p:nvSpPr>
        <p:spPr>
          <a:xfrm>
            <a:off x="6215074" y="2714620"/>
            <a:ext cx="7858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6"/>
          <p:cNvPicPr preferRelativeResize="0"/>
          <p:nvPr/>
        </p:nvPicPr>
        <p:blipFill rotWithShape="1">
          <a:blip r:embed="rId4">
            <a:alphaModFix/>
          </a:blip>
          <a:srcRect l="7998" t="30957" r="40117" b="59445"/>
          <a:stretch/>
        </p:blipFill>
        <p:spPr>
          <a:xfrm>
            <a:off x="214282" y="1285860"/>
            <a:ext cx="8929719" cy="92869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/>
          <p:nvPr/>
        </p:nvSpPr>
        <p:spPr>
          <a:xfrm>
            <a:off x="3857620" y="3786190"/>
            <a:ext cx="135732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+ 16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/>
          <p:nvPr/>
        </p:nvSpPr>
        <p:spPr>
          <a:xfrm>
            <a:off x="428596" y="428604"/>
            <a:ext cx="8229600" cy="6429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ES" sz="3200" b="1">
                <a:solidFill>
                  <a:schemeClr val="lt1"/>
                </a:solidFill>
              </a:rPr>
              <a:t>Percentatges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587575" y="1261800"/>
            <a:ext cx="7169400" cy="1945800"/>
          </a:xfrm>
          <a:prstGeom prst="rect">
            <a:avLst/>
          </a:prstGeom>
          <a:noFill/>
          <a:ln w="28575" cap="flat" cmpd="sng">
            <a:solidFill>
              <a:srgbClr val="FFDA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/>
              <a:t>Càlcul del % d’un nombre: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" name="Google Shape;234;p27"/>
          <p:cNvPicPr preferRelativeResize="0"/>
          <p:nvPr/>
        </p:nvPicPr>
        <p:blipFill rotWithShape="1">
          <a:blip r:embed="rId3">
            <a:alphaModFix/>
          </a:blip>
          <a:srcRect l="21119" t="52633" r="19838" b="38078"/>
          <a:stretch/>
        </p:blipFill>
        <p:spPr>
          <a:xfrm>
            <a:off x="654975" y="1695250"/>
            <a:ext cx="7102001" cy="83797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7"/>
          <p:cNvSpPr txBox="1"/>
          <p:nvPr/>
        </p:nvSpPr>
        <p:spPr>
          <a:xfrm>
            <a:off x="916625" y="2533225"/>
            <a:ext cx="65787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30% de 80g= </a:t>
            </a:r>
            <a:r>
              <a:rPr lang="es-ES" sz="1800" u="sng"/>
              <a:t>30·80</a:t>
            </a:r>
            <a:r>
              <a:rPr lang="es-ES" sz="1800"/>
              <a:t> = 24g    			80g + 24g = 104g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                        100</a:t>
            </a:r>
            <a:endParaRPr sz="1800"/>
          </a:p>
        </p:txBody>
      </p:sp>
      <p:sp>
        <p:nvSpPr>
          <p:cNvPr id="236" name="Google Shape;236;p27"/>
          <p:cNvSpPr txBox="1"/>
          <p:nvPr/>
        </p:nvSpPr>
        <p:spPr>
          <a:xfrm>
            <a:off x="587575" y="3397900"/>
            <a:ext cx="7790400" cy="3411900"/>
          </a:xfrm>
          <a:prstGeom prst="rect">
            <a:avLst/>
          </a:prstGeom>
          <a:noFill/>
          <a:ln w="28575" cap="flat" cmpd="sng">
            <a:solidFill>
              <a:srgbClr val="FFDA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/>
              <a:t>Càlcul del percentatge d’un nombre respecte un altre: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p27"/>
          <p:cNvPicPr preferRelativeResize="0"/>
          <p:nvPr/>
        </p:nvPicPr>
        <p:blipFill rotWithShape="1">
          <a:blip r:embed="rId4">
            <a:alphaModFix/>
          </a:blip>
          <a:srcRect l="21510" t="69969" r="20133" b="20656"/>
          <a:stretch/>
        </p:blipFill>
        <p:spPr>
          <a:xfrm>
            <a:off x="654975" y="3775750"/>
            <a:ext cx="6955264" cy="83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 rotWithShape="1">
          <a:blip r:embed="rId5">
            <a:alphaModFix/>
          </a:blip>
          <a:srcRect l="32167" t="37408" r="34017" b="34829"/>
          <a:stretch/>
        </p:blipFill>
        <p:spPr>
          <a:xfrm>
            <a:off x="4228425" y="4302750"/>
            <a:ext cx="4149581" cy="255524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7"/>
          <p:cNvSpPr txBox="1"/>
          <p:nvPr/>
        </p:nvSpPr>
        <p:spPr>
          <a:xfrm>
            <a:off x="719200" y="4746875"/>
            <a:ext cx="6578700" cy="16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10000 al sector públic i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5000 al sector privat.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u="sng"/>
              <a:t> 5000 </a:t>
            </a:r>
            <a:r>
              <a:rPr lang="es-ES" sz="1800"/>
              <a:t> · 100 = 33,33%</a:t>
            </a:r>
            <a:endParaRPr sz="18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15000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/>
        </p:nvSpPr>
        <p:spPr>
          <a:xfrm>
            <a:off x="428596" y="428604"/>
            <a:ext cx="8229600" cy="6429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ES" sz="3200" b="1">
                <a:solidFill>
                  <a:schemeClr val="lt1"/>
                </a:solidFill>
              </a:rPr>
              <a:t>Equacions de 1r grau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8"/>
          <p:cNvSpPr txBox="1"/>
          <p:nvPr/>
        </p:nvSpPr>
        <p:spPr>
          <a:xfrm>
            <a:off x="504450" y="3518525"/>
            <a:ext cx="2127900" cy="1829400"/>
          </a:xfrm>
          <a:prstGeom prst="rect">
            <a:avLst/>
          </a:prstGeom>
          <a:noFill/>
          <a:ln w="28575" cap="flat" cmpd="sng">
            <a:solidFill>
              <a:srgbClr val="FFDA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s-ES" sz="1800" b="1"/>
              <a:t>3x - 5 = 7 </a:t>
            </a:r>
            <a:endParaRPr sz="18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/>
              <a:t>3x = 7 + 5</a:t>
            </a:r>
            <a:endParaRPr sz="18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/>
              <a:t>x = </a:t>
            </a:r>
            <a:r>
              <a:rPr lang="es-ES" sz="1800" b="1" u="sng"/>
              <a:t>7 + 5 </a:t>
            </a:r>
            <a:endParaRPr sz="1800" b="1" u="sng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/>
              <a:t>         3</a:t>
            </a:r>
            <a:endParaRPr sz="18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/>
              <a:t>x = </a:t>
            </a:r>
            <a:r>
              <a:rPr lang="es-ES" sz="1800" b="1" u="sng"/>
              <a:t>12 </a:t>
            </a:r>
            <a:r>
              <a:rPr lang="es-ES" sz="1800" b="1"/>
              <a:t> = 4</a:t>
            </a:r>
            <a:endParaRPr sz="18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/>
              <a:t>       3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6" name="Google Shape;246;p28"/>
          <p:cNvPicPr preferRelativeResize="0"/>
          <p:nvPr/>
        </p:nvPicPr>
        <p:blipFill rotWithShape="1">
          <a:blip r:embed="rId3">
            <a:alphaModFix/>
          </a:blip>
          <a:srcRect l="28403" t="50073" r="61910" b="37104"/>
          <a:stretch/>
        </p:blipFill>
        <p:spPr>
          <a:xfrm>
            <a:off x="504425" y="1219200"/>
            <a:ext cx="2127951" cy="158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8"/>
          <p:cNvSpPr txBox="1"/>
          <p:nvPr/>
        </p:nvSpPr>
        <p:spPr>
          <a:xfrm>
            <a:off x="3206100" y="3518525"/>
            <a:ext cx="2127900" cy="1829400"/>
          </a:xfrm>
          <a:prstGeom prst="rect">
            <a:avLst/>
          </a:prstGeom>
          <a:noFill/>
          <a:ln w="28575" cap="flat" cmpd="sng">
            <a:solidFill>
              <a:srgbClr val="FFDA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/>
              <a:t>b.   </a:t>
            </a:r>
            <a:r>
              <a:rPr lang="es-ES" sz="1800" b="1" u="sng"/>
              <a:t> x </a:t>
            </a:r>
            <a:r>
              <a:rPr lang="es-ES" sz="1800" b="1"/>
              <a:t> = -3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/>
              <a:t>       5</a:t>
            </a:r>
            <a:endParaRPr sz="18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/>
              <a:t>x = -3 · 5</a:t>
            </a:r>
            <a:endParaRPr sz="18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/>
              <a:t>x = -15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8"/>
          <p:cNvSpPr txBox="1"/>
          <p:nvPr/>
        </p:nvSpPr>
        <p:spPr>
          <a:xfrm>
            <a:off x="5977000" y="3518525"/>
            <a:ext cx="2127900" cy="1829400"/>
          </a:xfrm>
          <a:prstGeom prst="rect">
            <a:avLst/>
          </a:prstGeom>
          <a:noFill/>
          <a:ln w="28575" cap="flat" cmpd="sng">
            <a:solidFill>
              <a:srgbClr val="FFDA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/>
              <a:t>c.    3(2x - 4) = 2x</a:t>
            </a:r>
            <a:endParaRPr sz="18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/>
              <a:t>6x - 12 = 2x</a:t>
            </a:r>
            <a:endParaRPr sz="18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/>
              <a:t>6x - 2x = 12</a:t>
            </a:r>
            <a:endParaRPr sz="18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/>
              <a:t>4x = 12</a:t>
            </a:r>
            <a:endParaRPr sz="18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/>
              <a:t>x = </a:t>
            </a:r>
            <a:r>
              <a:rPr lang="es-ES" sz="1800" b="1" u="sng"/>
              <a:t>12 </a:t>
            </a:r>
            <a:r>
              <a:rPr lang="es-ES" sz="1800" b="1"/>
              <a:t> = 3</a:t>
            </a:r>
            <a:endParaRPr sz="18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/>
              <a:t>       4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>
            <a:hlinkClick r:id="rId3"/>
          </p:cNvPr>
          <p:cNvSpPr txBox="1"/>
          <p:nvPr/>
        </p:nvSpPr>
        <p:spPr>
          <a:xfrm>
            <a:off x="428596" y="428604"/>
            <a:ext cx="8229600" cy="6429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Estadística: </a:t>
            </a:r>
            <a:r>
              <a:rPr lang="es-ES" sz="3200" b="1">
                <a:solidFill>
                  <a:schemeClr val="lt1"/>
                </a:solidFill>
              </a:rPr>
              <a:t>freqüència absoluta i relativa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9"/>
          <p:cNvPicPr preferRelativeResize="0"/>
          <p:nvPr/>
        </p:nvPicPr>
        <p:blipFill rotWithShape="1">
          <a:blip r:embed="rId4">
            <a:alphaModFix/>
          </a:blip>
          <a:srcRect l="27646" t="15533" r="26942" b="61832"/>
          <a:stretch/>
        </p:blipFill>
        <p:spPr>
          <a:xfrm>
            <a:off x="533800" y="1740050"/>
            <a:ext cx="5924749" cy="236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9"/>
          <p:cNvPicPr preferRelativeResize="0"/>
          <p:nvPr/>
        </p:nvPicPr>
        <p:blipFill rotWithShape="1">
          <a:blip r:embed="rId5">
            <a:alphaModFix/>
          </a:blip>
          <a:srcRect l="26397" t="43560" r="10299" b="50748"/>
          <a:stretch/>
        </p:blipFill>
        <p:spPr>
          <a:xfrm>
            <a:off x="322399" y="1106000"/>
            <a:ext cx="8335802" cy="59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9"/>
          <p:cNvSpPr/>
          <p:nvPr/>
        </p:nvSpPr>
        <p:spPr>
          <a:xfrm flipH="1">
            <a:off x="2477450" y="2887850"/>
            <a:ext cx="612000" cy="11007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9"/>
          <p:cNvSpPr/>
          <p:nvPr/>
        </p:nvSpPr>
        <p:spPr>
          <a:xfrm flipH="1">
            <a:off x="3960000" y="2887850"/>
            <a:ext cx="612000" cy="11007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9"/>
          <p:cNvSpPr/>
          <p:nvPr/>
        </p:nvSpPr>
        <p:spPr>
          <a:xfrm flipH="1">
            <a:off x="5490375" y="2887850"/>
            <a:ext cx="612000" cy="11007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9"/>
          <p:cNvSpPr txBox="1"/>
          <p:nvPr/>
        </p:nvSpPr>
        <p:spPr>
          <a:xfrm>
            <a:off x="6742000" y="1803450"/>
            <a:ext cx="2160900" cy="24303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Freqüència absoluta:</a:t>
            </a:r>
            <a:r>
              <a:rPr lang="es-ES"/>
              <a:t> nombre de vegades que apareix un valor.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Freqüència relativa: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Tant per cent:</a:t>
            </a:r>
            <a:r>
              <a:rPr lang="es-ES"/>
              <a:t> freqüència relativa · 100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0" name="Google Shape;260;p29"/>
          <p:cNvPicPr preferRelativeResize="0"/>
          <p:nvPr/>
        </p:nvPicPr>
        <p:blipFill rotWithShape="1">
          <a:blip r:embed="rId6">
            <a:alphaModFix/>
          </a:blip>
          <a:srcRect l="61121" t="32092" r="26680" b="64032"/>
          <a:stretch/>
        </p:blipFill>
        <p:spPr>
          <a:xfrm>
            <a:off x="6925100" y="3199075"/>
            <a:ext cx="1809776" cy="45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9"/>
          <p:cNvPicPr preferRelativeResize="0"/>
          <p:nvPr/>
        </p:nvPicPr>
        <p:blipFill rotWithShape="1">
          <a:blip r:embed="rId7">
            <a:alphaModFix/>
          </a:blip>
          <a:srcRect l="27071" t="21059" r="8195" b="67272"/>
          <a:stretch/>
        </p:blipFill>
        <p:spPr>
          <a:xfrm>
            <a:off x="640850" y="4177850"/>
            <a:ext cx="6695398" cy="96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9"/>
          <p:cNvPicPr preferRelativeResize="0"/>
          <p:nvPr/>
        </p:nvPicPr>
        <p:blipFill rotWithShape="1">
          <a:blip r:embed="rId7">
            <a:alphaModFix/>
          </a:blip>
          <a:srcRect l="31020" t="32531" r="13694" b="24815"/>
          <a:stretch/>
        </p:blipFill>
        <p:spPr>
          <a:xfrm>
            <a:off x="2309850" y="4572025"/>
            <a:ext cx="3562976" cy="219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>
            <a:hlinkClick r:id="rId3"/>
          </p:cNvPr>
          <p:cNvSpPr txBox="1"/>
          <p:nvPr/>
        </p:nvSpPr>
        <p:spPr>
          <a:xfrm>
            <a:off x="428596" y="428604"/>
            <a:ext cx="8229600" cy="64294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Estadística: mitjana, mediana i moda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30"/>
          <p:cNvPicPr preferRelativeResize="0"/>
          <p:nvPr/>
        </p:nvPicPr>
        <p:blipFill rotWithShape="1">
          <a:blip r:embed="rId4">
            <a:alphaModFix/>
          </a:blip>
          <a:srcRect l="7998" t="29492" r="40117" b="25146"/>
          <a:stretch/>
        </p:blipFill>
        <p:spPr>
          <a:xfrm>
            <a:off x="357158" y="1071546"/>
            <a:ext cx="8575023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1"/>
          <p:cNvPicPr preferRelativeResize="0"/>
          <p:nvPr/>
        </p:nvPicPr>
        <p:blipFill rotWithShape="1">
          <a:blip r:embed="rId3">
            <a:alphaModFix/>
          </a:blip>
          <a:srcRect l="22262" t="40833" r="50506" b="25146"/>
          <a:stretch/>
        </p:blipFill>
        <p:spPr>
          <a:xfrm>
            <a:off x="428596" y="1285860"/>
            <a:ext cx="4500594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1">
            <a:hlinkClick r:id="rId4"/>
          </p:cNvPr>
          <p:cNvSpPr txBox="1"/>
          <p:nvPr/>
        </p:nvSpPr>
        <p:spPr>
          <a:xfrm>
            <a:off x="428596" y="428604"/>
            <a:ext cx="8229600" cy="64294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MITJANA ARITMÈTICA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31"/>
          <p:cNvPicPr preferRelativeResize="0"/>
          <p:nvPr/>
        </p:nvPicPr>
        <p:blipFill rotWithShape="1">
          <a:blip r:embed="rId5">
            <a:alphaModFix/>
          </a:blip>
          <a:srcRect l="8820" t="71973" r="59883" b="22168"/>
          <a:stretch/>
        </p:blipFill>
        <p:spPr>
          <a:xfrm>
            <a:off x="214282" y="5000636"/>
            <a:ext cx="8429686" cy="88733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1"/>
          <p:cNvSpPr/>
          <p:nvPr/>
        </p:nvSpPr>
        <p:spPr>
          <a:xfrm>
            <a:off x="5000628" y="2071678"/>
            <a:ext cx="3929090" cy="1015663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s-E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mitjana</a:t>
            </a: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és el qüocient entre la suma de les dades y el nombre de dades.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7" name="Google Shape;277;p31"/>
          <p:cNvGraphicFramePr/>
          <p:nvPr/>
        </p:nvGraphicFramePr>
        <p:xfrm>
          <a:off x="4643408" y="421481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{BA858F6C-8D20-43AE-9707-8E72353893AE}</a:tableStyleId>
              </a:tblPr>
              <a:tblGrid>
                <a:gridCol w="1469575"/>
                <a:gridCol w="530675"/>
                <a:gridCol w="500075"/>
                <a:gridCol w="500075"/>
                <a:gridCol w="500075"/>
                <a:gridCol w="500075"/>
                <a:gridCol w="500075"/>
              </a:tblGrid>
              <a:tr h="14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Nº germans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4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freqüència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7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428596" y="428604"/>
            <a:ext cx="8229600" cy="64294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/>
              <a:t>Regla de tres</a:t>
            </a:r>
            <a:endParaRPr sz="3200" b="1"/>
          </a:p>
        </p:txBody>
      </p:sp>
      <p:sp>
        <p:nvSpPr>
          <p:cNvPr id="80" name="Google Shape;80;p14"/>
          <p:cNvSpPr txBox="1"/>
          <p:nvPr/>
        </p:nvSpPr>
        <p:spPr>
          <a:xfrm>
            <a:off x="457200" y="1071550"/>
            <a:ext cx="8229600" cy="10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/>
              <a:t>Per resoldre problemes de </a:t>
            </a:r>
            <a:r>
              <a:rPr lang="es-ES" sz="2400" b="1"/>
              <a:t>proporcionalitat</a:t>
            </a:r>
            <a:r>
              <a:rPr lang="es-ES" sz="2400"/>
              <a:t> quan tenim tres o més valors coneguts i una incògnita.</a:t>
            </a:r>
            <a:endParaRPr sz="2400"/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3">
            <a:alphaModFix/>
          </a:blip>
          <a:srcRect l="25090" t="20830" r="25115" b="58422"/>
          <a:stretch/>
        </p:blipFill>
        <p:spPr>
          <a:xfrm>
            <a:off x="356487" y="1931025"/>
            <a:ext cx="5431174" cy="18104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613850" y="3741450"/>
            <a:ext cx="4916400" cy="2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x = 8·3  = 24 = 6 cl d’oli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        4      4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x = 80·3 = 240 = 60 g de formatge parmesà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        4         4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x = 500·3 = 1500 = 375 ml de nata líquida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         4            4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x = 600·3 = 1800 = 450 g de tallarines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         4            4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83" name="Google Shape;83;p14"/>
          <p:cNvGraphicFramePr/>
          <p:nvPr/>
        </p:nvGraphicFramePr>
        <p:xfrm>
          <a:off x="6354450" y="2932200"/>
          <a:ext cx="2184000" cy="3565890"/>
        </p:xfrm>
        <a:graphic>
          <a:graphicData uri="http://schemas.openxmlformats.org/drawingml/2006/table">
            <a:tbl>
              <a:tblPr>
                <a:noFill/>
                <a:tableStyleId>{C99DDE5A-8EDC-4FEA-9135-DA49FE13449E}</a:tableStyleId>
              </a:tblPr>
              <a:tblGrid>
                <a:gridCol w="1163725"/>
                <a:gridCol w="1020275"/>
              </a:tblGrid>
              <a:tr h="392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Ingredients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Persones</a:t>
                      </a:r>
                      <a:endParaRPr b="1"/>
                    </a:p>
                  </a:txBody>
                  <a:tcPr marL="91425" marR="91425" marT="91425" marB="91425"/>
                </a:tc>
              </a:tr>
              <a:tr h="392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8 cl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80 g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500 ml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600 g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cxnSp>
        <p:nvCxnSpPr>
          <p:cNvPr id="84" name="Google Shape;84;p14"/>
          <p:cNvCxnSpPr/>
          <p:nvPr/>
        </p:nvCxnSpPr>
        <p:spPr>
          <a:xfrm>
            <a:off x="1024550" y="4065200"/>
            <a:ext cx="28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14"/>
          <p:cNvCxnSpPr/>
          <p:nvPr/>
        </p:nvCxnSpPr>
        <p:spPr>
          <a:xfrm>
            <a:off x="1407225" y="4065200"/>
            <a:ext cx="296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14"/>
          <p:cNvCxnSpPr/>
          <p:nvPr/>
        </p:nvCxnSpPr>
        <p:spPr>
          <a:xfrm>
            <a:off x="1024550" y="4698000"/>
            <a:ext cx="28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14"/>
          <p:cNvCxnSpPr/>
          <p:nvPr/>
        </p:nvCxnSpPr>
        <p:spPr>
          <a:xfrm>
            <a:off x="1589325" y="4698000"/>
            <a:ext cx="28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4"/>
          <p:cNvCxnSpPr/>
          <p:nvPr/>
        </p:nvCxnSpPr>
        <p:spPr>
          <a:xfrm rot="10800000" flipH="1">
            <a:off x="1024550" y="5302850"/>
            <a:ext cx="4164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4"/>
          <p:cNvCxnSpPr/>
          <p:nvPr/>
        </p:nvCxnSpPr>
        <p:spPr>
          <a:xfrm rot="10800000" flipH="1">
            <a:off x="1703625" y="5302850"/>
            <a:ext cx="4164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 rot="10800000" flipH="1">
            <a:off x="1024550" y="5302850"/>
            <a:ext cx="4164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 rot="10800000" flipH="1">
            <a:off x="1024550" y="5908300"/>
            <a:ext cx="4164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92;p14"/>
          <p:cNvCxnSpPr/>
          <p:nvPr/>
        </p:nvCxnSpPr>
        <p:spPr>
          <a:xfrm rot="10800000" flipH="1">
            <a:off x="1703625" y="5908300"/>
            <a:ext cx="4164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>
            <a:hlinkClick r:id="rId3"/>
          </p:cNvPr>
          <p:cNvSpPr txBox="1"/>
          <p:nvPr/>
        </p:nvSpPr>
        <p:spPr>
          <a:xfrm>
            <a:off x="428596" y="428604"/>
            <a:ext cx="8229600" cy="64294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MEDIANA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2"/>
          <p:cNvSpPr/>
          <p:nvPr/>
        </p:nvSpPr>
        <p:spPr>
          <a:xfrm>
            <a:off x="500034" y="1214422"/>
            <a:ext cx="8001056" cy="707886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És el valor que deixa per baix la meitat de les dades de la distribució.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l’afecten les puntuacions extremes.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4" name="Google Shape;284;p32"/>
          <p:cNvGraphicFramePr/>
          <p:nvPr/>
        </p:nvGraphicFramePr>
        <p:xfrm>
          <a:off x="4643408" y="307181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{BA858F6C-8D20-43AE-9707-8E72353893AE}</a:tableStyleId>
              </a:tblPr>
              <a:tblGrid>
                <a:gridCol w="1469575"/>
                <a:gridCol w="530675"/>
                <a:gridCol w="500075"/>
                <a:gridCol w="500075"/>
                <a:gridCol w="500075"/>
                <a:gridCol w="500075"/>
                <a:gridCol w="500075"/>
              </a:tblGrid>
              <a:tr h="14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Nº germans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4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freqüència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7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285" name="Google Shape;285;p32"/>
          <p:cNvPicPr preferRelativeResize="0"/>
          <p:nvPr/>
        </p:nvPicPr>
        <p:blipFill rotWithShape="1">
          <a:blip r:embed="rId4">
            <a:alphaModFix/>
          </a:blip>
          <a:srcRect l="22262" t="40833" r="50506" b="25146"/>
          <a:stretch/>
        </p:blipFill>
        <p:spPr>
          <a:xfrm>
            <a:off x="0" y="2071678"/>
            <a:ext cx="4500594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2"/>
          <p:cNvSpPr txBox="1"/>
          <p:nvPr/>
        </p:nvSpPr>
        <p:spPr>
          <a:xfrm>
            <a:off x="857224" y="5572140"/>
            <a:ext cx="7429552" cy="830997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X= 2, 2, 1, 1, 1, 1, 1, 1, 1, 2, 2, 2, 2, 2, 3, 3, 3, 4, 4, 5.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Mediana= 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2"/>
          <p:cNvSpPr/>
          <p:nvPr/>
        </p:nvSpPr>
        <p:spPr>
          <a:xfrm>
            <a:off x="4357686" y="5572140"/>
            <a:ext cx="785818" cy="428628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>
            <a:hlinkClick r:id="rId3"/>
          </p:cNvPr>
          <p:cNvSpPr txBox="1"/>
          <p:nvPr/>
        </p:nvSpPr>
        <p:spPr>
          <a:xfrm>
            <a:off x="428596" y="428604"/>
            <a:ext cx="8229600" cy="64294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MODA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3"/>
          <p:cNvSpPr/>
          <p:nvPr/>
        </p:nvSpPr>
        <p:spPr>
          <a:xfrm>
            <a:off x="500034" y="1500174"/>
            <a:ext cx="8001056" cy="400110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moda és el valor que més es repeteix, el més freqüent.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33"/>
          <p:cNvPicPr preferRelativeResize="0"/>
          <p:nvPr/>
        </p:nvPicPr>
        <p:blipFill rotWithShape="1">
          <a:blip r:embed="rId4">
            <a:alphaModFix/>
          </a:blip>
          <a:srcRect l="22262" t="40833" r="50506" b="25146"/>
          <a:stretch/>
        </p:blipFill>
        <p:spPr>
          <a:xfrm>
            <a:off x="0" y="2071678"/>
            <a:ext cx="4500594" cy="34290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5" name="Google Shape;295;p33"/>
          <p:cNvGraphicFramePr/>
          <p:nvPr/>
        </p:nvGraphicFramePr>
        <p:xfrm>
          <a:off x="4643408" y="307181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{BA858F6C-8D20-43AE-9707-8E72353893AE}</a:tableStyleId>
              </a:tblPr>
              <a:tblGrid>
                <a:gridCol w="1469575"/>
                <a:gridCol w="530675"/>
                <a:gridCol w="500075"/>
                <a:gridCol w="500075"/>
                <a:gridCol w="500075"/>
                <a:gridCol w="500075"/>
                <a:gridCol w="500075"/>
              </a:tblGrid>
              <a:tr h="14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Nº germans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4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freqüència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7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96" name="Google Shape;296;p33"/>
          <p:cNvSpPr/>
          <p:nvPr/>
        </p:nvSpPr>
        <p:spPr>
          <a:xfrm>
            <a:off x="6715140" y="3071810"/>
            <a:ext cx="357190" cy="35719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>
            <a:hlinkClick r:id="rId3"/>
          </p:cNvPr>
          <p:cNvSpPr txBox="1"/>
          <p:nvPr/>
        </p:nvSpPr>
        <p:spPr>
          <a:xfrm>
            <a:off x="428596" y="428604"/>
            <a:ext cx="8229600" cy="6429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ES" sz="3200" b="1">
                <a:solidFill>
                  <a:schemeClr val="lt1"/>
                </a:solidFill>
              </a:rPr>
              <a:t>Unitats de mesura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1775" y="1357829"/>
            <a:ext cx="64389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428596" y="428604"/>
            <a:ext cx="8229600" cy="6429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/>
              <a:t>Regla de tres</a:t>
            </a:r>
            <a:endParaRPr sz="3200" b="1"/>
          </a:p>
        </p:txBody>
      </p:sp>
      <p:sp>
        <p:nvSpPr>
          <p:cNvPr id="98" name="Google Shape;98;p15"/>
          <p:cNvSpPr txBox="1"/>
          <p:nvPr/>
        </p:nvSpPr>
        <p:spPr>
          <a:xfrm>
            <a:off x="457200" y="1071550"/>
            <a:ext cx="8229600" cy="10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/>
              <a:t>Per resoldre problemes de </a:t>
            </a:r>
            <a:r>
              <a:rPr lang="es-ES" sz="2400" b="1"/>
              <a:t>proporcionalitat</a:t>
            </a:r>
            <a:r>
              <a:rPr lang="es-ES" sz="2400"/>
              <a:t> quan tenim tres o més valors coneguts i una incògnita.</a:t>
            </a:r>
            <a:endParaRPr sz="2400"/>
          </a:p>
        </p:txBody>
      </p:sp>
      <p:sp>
        <p:nvSpPr>
          <p:cNvPr id="99" name="Google Shape;99;p15"/>
          <p:cNvSpPr txBox="1"/>
          <p:nvPr/>
        </p:nvSpPr>
        <p:spPr>
          <a:xfrm>
            <a:off x="613850" y="3741450"/>
            <a:ext cx="2274900" cy="27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x = 60·1  = 60 = 10 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        6          6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x = 60·10 = 600 = 100 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          6         6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25 cl = 0,25 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x = 60·0,25 = 15 = 2,5 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          6           6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200 cm³ = 0,2 dm³ = 0,2 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x = 60·0,2 = 12 = 2 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         6           6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00" name="Google Shape;100;p15"/>
          <p:cNvGraphicFramePr/>
          <p:nvPr/>
        </p:nvGraphicFramePr>
        <p:xfrm>
          <a:off x="6354450" y="2932200"/>
          <a:ext cx="2184000" cy="3169680"/>
        </p:xfrm>
        <a:graphic>
          <a:graphicData uri="http://schemas.openxmlformats.org/drawingml/2006/table">
            <a:tbl>
              <a:tblPr>
                <a:noFill/>
                <a:tableStyleId>{C99DDE5A-8EDC-4FEA-9135-DA49FE13449E}</a:tableStyleId>
              </a:tblPr>
              <a:tblGrid>
                <a:gridCol w="1163725"/>
                <a:gridCol w="1020275"/>
              </a:tblGrid>
              <a:tr h="392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Capacitat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Temps</a:t>
                      </a:r>
                      <a:endParaRPr b="1"/>
                    </a:p>
                  </a:txBody>
                  <a:tcPr marL="91425" marR="91425" marT="91425" marB="91425"/>
                </a:tc>
              </a:tr>
              <a:tr h="392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6 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60 s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 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10 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25 cl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200 cm</a:t>
                      </a:r>
                      <a:r>
                        <a:rPr lang="es-ES">
                          <a:solidFill>
                            <a:schemeClr val="dk1"/>
                          </a:solidFill>
                        </a:rPr>
                        <a:t>³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3 dal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5 dl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cxnSp>
        <p:nvCxnSpPr>
          <p:cNvPr id="101" name="Google Shape;101;p15"/>
          <p:cNvCxnSpPr/>
          <p:nvPr/>
        </p:nvCxnSpPr>
        <p:spPr>
          <a:xfrm>
            <a:off x="1024550" y="4065200"/>
            <a:ext cx="28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5"/>
          <p:cNvCxnSpPr/>
          <p:nvPr/>
        </p:nvCxnSpPr>
        <p:spPr>
          <a:xfrm>
            <a:off x="1584675" y="4065200"/>
            <a:ext cx="296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5"/>
          <p:cNvCxnSpPr/>
          <p:nvPr/>
        </p:nvCxnSpPr>
        <p:spPr>
          <a:xfrm>
            <a:off x="1024550" y="4698000"/>
            <a:ext cx="4353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5"/>
          <p:cNvCxnSpPr/>
          <p:nvPr/>
        </p:nvCxnSpPr>
        <p:spPr>
          <a:xfrm>
            <a:off x="1589325" y="4698000"/>
            <a:ext cx="4422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5"/>
          <p:cNvCxnSpPr/>
          <p:nvPr/>
        </p:nvCxnSpPr>
        <p:spPr>
          <a:xfrm rot="10800000" flipH="1">
            <a:off x="1703625" y="5304800"/>
            <a:ext cx="4164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5"/>
          <p:cNvCxnSpPr/>
          <p:nvPr/>
        </p:nvCxnSpPr>
        <p:spPr>
          <a:xfrm>
            <a:off x="935000" y="5303900"/>
            <a:ext cx="614400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5"/>
          <p:cNvCxnSpPr/>
          <p:nvPr/>
        </p:nvCxnSpPr>
        <p:spPr>
          <a:xfrm rot="10800000" flipH="1">
            <a:off x="1034000" y="6166650"/>
            <a:ext cx="4164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5"/>
          <p:cNvCxnSpPr/>
          <p:nvPr/>
        </p:nvCxnSpPr>
        <p:spPr>
          <a:xfrm rot="10800000" flipH="1">
            <a:off x="1627425" y="6166650"/>
            <a:ext cx="4164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 l="21593" t="22882" r="22361" b="64611"/>
          <a:stretch/>
        </p:blipFill>
        <p:spPr>
          <a:xfrm>
            <a:off x="428590" y="1872175"/>
            <a:ext cx="8517635" cy="1068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678875" y="3101675"/>
            <a:ext cx="34863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/>
              <a:t>6 l → 1 min = 60 segons</a:t>
            </a:r>
            <a:endParaRPr sz="1800" b="1"/>
          </a:p>
        </p:txBody>
      </p:sp>
      <p:sp>
        <p:nvSpPr>
          <p:cNvPr id="111" name="Google Shape;111;p15"/>
          <p:cNvSpPr txBox="1"/>
          <p:nvPr/>
        </p:nvSpPr>
        <p:spPr>
          <a:xfrm>
            <a:off x="3407950" y="3741450"/>
            <a:ext cx="2274900" cy="1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3 dal = 30 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x = 60·30  = 1800 = 300 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          6             6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5 dl = 0,5 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x = 60·0,5 = 30 = 15 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          6         6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12" name="Google Shape;112;p15"/>
          <p:cNvCxnSpPr/>
          <p:nvPr/>
        </p:nvCxnSpPr>
        <p:spPr>
          <a:xfrm>
            <a:off x="3748775" y="4259400"/>
            <a:ext cx="5307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5"/>
          <p:cNvCxnSpPr/>
          <p:nvPr/>
        </p:nvCxnSpPr>
        <p:spPr>
          <a:xfrm rot="10800000" flipH="1">
            <a:off x="4572000" y="4261200"/>
            <a:ext cx="4164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5"/>
          <p:cNvCxnSpPr/>
          <p:nvPr/>
        </p:nvCxnSpPr>
        <p:spPr>
          <a:xfrm>
            <a:off x="3748775" y="5095800"/>
            <a:ext cx="5307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4514850" y="5095800"/>
            <a:ext cx="240600" cy="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428596" y="428604"/>
            <a:ext cx="8229600" cy="6429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/>
              <a:t>Fracció d’una quantitat</a:t>
            </a:r>
            <a:endParaRPr sz="3200" b="1"/>
          </a:p>
        </p:txBody>
      </p:sp>
      <p:pic>
        <p:nvPicPr>
          <p:cNvPr id="121" name="Google Shape;121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8589" t="40478" r="71210" b="32575"/>
          <a:stretch/>
        </p:blipFill>
        <p:spPr>
          <a:xfrm>
            <a:off x="357158" y="2500306"/>
            <a:ext cx="4810200" cy="3607500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2" name="Google Shape;122;p16" descr="Resultat d'imatges de fraccio d'una quantitat"/>
          <p:cNvPicPr preferRelativeResize="0"/>
          <p:nvPr/>
        </p:nvPicPr>
        <p:blipFill rotWithShape="1">
          <a:blip r:embed="rId4">
            <a:alphaModFix/>
          </a:blip>
          <a:srcRect l="8232" t="21921" r="12684" b="60463"/>
          <a:stretch/>
        </p:blipFill>
        <p:spPr>
          <a:xfrm>
            <a:off x="428596" y="1071546"/>
            <a:ext cx="8286808" cy="124244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5500694" y="3714752"/>
            <a:ext cx="3000300" cy="461700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125 : 5 = 25 · 2 = 50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5572132" y="4643446"/>
            <a:ext cx="3000300" cy="461700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 : 4 = 4 · 3 = 12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4214810" y="3786190"/>
            <a:ext cx="1214400" cy="28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33"/>
          </a:solidFill>
          <a:ln w="222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3571868" y="4714884"/>
            <a:ext cx="1928700" cy="28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33"/>
          </a:solidFill>
          <a:ln w="222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2928926" y="4572008"/>
            <a:ext cx="571500" cy="50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7498" y="40714"/>
                </a:moveTo>
                <a:cubicBezTo>
                  <a:pt x="37498" y="26513"/>
                  <a:pt x="47573" y="15000"/>
                  <a:pt x="60000" y="15000"/>
                </a:cubicBezTo>
                <a:cubicBezTo>
                  <a:pt x="72427" y="15000"/>
                  <a:pt x="82502" y="26513"/>
                  <a:pt x="82502" y="40714"/>
                </a:cubicBezTo>
                <a:lnTo>
                  <a:pt x="82502" y="40714"/>
                </a:lnTo>
                <a:cubicBezTo>
                  <a:pt x="82502" y="51365"/>
                  <a:pt x="77465" y="60000"/>
                  <a:pt x="71251" y="60000"/>
                </a:cubicBezTo>
                <a:lnTo>
                  <a:pt x="71251" y="60000"/>
                </a:lnTo>
                <a:cubicBezTo>
                  <a:pt x="68144" y="60000"/>
                  <a:pt x="65625" y="64317"/>
                  <a:pt x="65625" y="69643"/>
                </a:cubicBezTo>
                <a:lnTo>
                  <a:pt x="65625" y="82500"/>
                </a:lnTo>
                <a:lnTo>
                  <a:pt x="54375" y="82500"/>
                </a:lnTo>
                <a:lnTo>
                  <a:pt x="54375" y="69643"/>
                </a:lnTo>
                <a:cubicBezTo>
                  <a:pt x="54375" y="58992"/>
                  <a:pt x="59412" y="50357"/>
                  <a:pt x="65625" y="50357"/>
                </a:cubicBezTo>
                <a:cubicBezTo>
                  <a:pt x="68732" y="50357"/>
                  <a:pt x="71251" y="46040"/>
                  <a:pt x="71251" y="40714"/>
                </a:cubicBezTo>
                <a:cubicBezTo>
                  <a:pt x="71251" y="33613"/>
                  <a:pt x="66214" y="27857"/>
                  <a:pt x="60000" y="27857"/>
                </a:cubicBezTo>
                <a:cubicBezTo>
                  <a:pt x="53786" y="27857"/>
                  <a:pt x="48749" y="33613"/>
                  <a:pt x="48749" y="40714"/>
                </a:cubicBezTo>
                <a:close/>
                <a:moveTo>
                  <a:pt x="60000" y="85714"/>
                </a:moveTo>
                <a:cubicBezTo>
                  <a:pt x="64660" y="85714"/>
                  <a:pt x="68438" y="90032"/>
                  <a:pt x="68438" y="95357"/>
                </a:cubicBezTo>
                <a:cubicBezTo>
                  <a:pt x="68438" y="100683"/>
                  <a:pt x="64660" y="105000"/>
                  <a:pt x="60000" y="105000"/>
                </a:cubicBezTo>
                <a:cubicBezTo>
                  <a:pt x="55340" y="105000"/>
                  <a:pt x="51562" y="100683"/>
                  <a:pt x="51562" y="95357"/>
                </a:cubicBezTo>
                <a:cubicBezTo>
                  <a:pt x="51562" y="90032"/>
                  <a:pt x="55340" y="85714"/>
                  <a:pt x="60000" y="85714"/>
                </a:cubicBezTo>
                <a:close/>
              </a:path>
              <a:path w="120000" h="120000" fill="darken" extrusionOk="0">
                <a:moveTo>
                  <a:pt x="37498" y="40714"/>
                </a:moveTo>
                <a:cubicBezTo>
                  <a:pt x="37498" y="26513"/>
                  <a:pt x="47573" y="15000"/>
                  <a:pt x="60000" y="15000"/>
                </a:cubicBezTo>
                <a:cubicBezTo>
                  <a:pt x="72427" y="15000"/>
                  <a:pt x="82502" y="26513"/>
                  <a:pt x="82502" y="40714"/>
                </a:cubicBezTo>
                <a:lnTo>
                  <a:pt x="82502" y="40714"/>
                </a:lnTo>
                <a:cubicBezTo>
                  <a:pt x="82502" y="51365"/>
                  <a:pt x="77465" y="60000"/>
                  <a:pt x="71251" y="60000"/>
                </a:cubicBezTo>
                <a:lnTo>
                  <a:pt x="71251" y="60000"/>
                </a:lnTo>
                <a:cubicBezTo>
                  <a:pt x="68144" y="60000"/>
                  <a:pt x="65625" y="64317"/>
                  <a:pt x="65625" y="69643"/>
                </a:cubicBezTo>
                <a:lnTo>
                  <a:pt x="65625" y="82500"/>
                </a:lnTo>
                <a:lnTo>
                  <a:pt x="54375" y="82500"/>
                </a:lnTo>
                <a:lnTo>
                  <a:pt x="54375" y="69643"/>
                </a:lnTo>
                <a:cubicBezTo>
                  <a:pt x="54375" y="58992"/>
                  <a:pt x="59412" y="50357"/>
                  <a:pt x="65625" y="50357"/>
                </a:cubicBezTo>
                <a:cubicBezTo>
                  <a:pt x="68732" y="50357"/>
                  <a:pt x="71251" y="46040"/>
                  <a:pt x="71251" y="40714"/>
                </a:cubicBezTo>
                <a:cubicBezTo>
                  <a:pt x="71251" y="33613"/>
                  <a:pt x="66214" y="27857"/>
                  <a:pt x="60000" y="27857"/>
                </a:cubicBezTo>
                <a:cubicBezTo>
                  <a:pt x="53786" y="27857"/>
                  <a:pt x="48749" y="33613"/>
                  <a:pt x="48749" y="40714"/>
                </a:cubicBezTo>
                <a:close/>
                <a:moveTo>
                  <a:pt x="60000" y="85714"/>
                </a:moveTo>
                <a:cubicBezTo>
                  <a:pt x="64660" y="85714"/>
                  <a:pt x="68438" y="90032"/>
                  <a:pt x="68438" y="95357"/>
                </a:cubicBezTo>
                <a:cubicBezTo>
                  <a:pt x="68438" y="100683"/>
                  <a:pt x="64660" y="105000"/>
                  <a:pt x="60000" y="105000"/>
                </a:cubicBezTo>
                <a:cubicBezTo>
                  <a:pt x="55340" y="105000"/>
                  <a:pt x="51562" y="100683"/>
                  <a:pt x="51562" y="95357"/>
                </a:cubicBezTo>
                <a:cubicBezTo>
                  <a:pt x="51562" y="90032"/>
                  <a:pt x="55340" y="85714"/>
                  <a:pt x="60000" y="85714"/>
                </a:cubicBezTo>
                <a:close/>
              </a:path>
              <a:path w="120000" h="120000" fill="none" extrusionOk="0">
                <a:moveTo>
                  <a:pt x="37498" y="40714"/>
                </a:moveTo>
                <a:cubicBezTo>
                  <a:pt x="37498" y="26513"/>
                  <a:pt x="47573" y="15000"/>
                  <a:pt x="60000" y="15000"/>
                </a:cubicBezTo>
                <a:cubicBezTo>
                  <a:pt x="72427" y="15000"/>
                  <a:pt x="82502" y="26513"/>
                  <a:pt x="82502" y="40714"/>
                </a:cubicBezTo>
                <a:lnTo>
                  <a:pt x="82502" y="40714"/>
                </a:lnTo>
                <a:cubicBezTo>
                  <a:pt x="82502" y="51365"/>
                  <a:pt x="77465" y="60000"/>
                  <a:pt x="71251" y="60000"/>
                </a:cubicBezTo>
                <a:lnTo>
                  <a:pt x="71251" y="60000"/>
                </a:lnTo>
                <a:cubicBezTo>
                  <a:pt x="68144" y="60000"/>
                  <a:pt x="65625" y="64317"/>
                  <a:pt x="65625" y="69643"/>
                </a:cubicBezTo>
                <a:lnTo>
                  <a:pt x="65625" y="82500"/>
                </a:lnTo>
                <a:lnTo>
                  <a:pt x="54375" y="82500"/>
                </a:lnTo>
                <a:lnTo>
                  <a:pt x="54375" y="69643"/>
                </a:lnTo>
                <a:cubicBezTo>
                  <a:pt x="54375" y="58992"/>
                  <a:pt x="59412" y="50357"/>
                  <a:pt x="65625" y="50357"/>
                </a:cubicBezTo>
                <a:cubicBezTo>
                  <a:pt x="68732" y="50357"/>
                  <a:pt x="71251" y="46040"/>
                  <a:pt x="71251" y="40714"/>
                </a:cubicBezTo>
                <a:cubicBezTo>
                  <a:pt x="71251" y="33613"/>
                  <a:pt x="66214" y="27857"/>
                  <a:pt x="60000" y="27857"/>
                </a:cubicBezTo>
                <a:cubicBezTo>
                  <a:pt x="53786" y="27857"/>
                  <a:pt x="48749" y="33613"/>
                  <a:pt x="48749" y="40714"/>
                </a:cubicBezTo>
                <a:close/>
                <a:moveTo>
                  <a:pt x="60000" y="85714"/>
                </a:moveTo>
                <a:cubicBezTo>
                  <a:pt x="64660" y="85714"/>
                  <a:pt x="68438" y="90032"/>
                  <a:pt x="68438" y="95357"/>
                </a:cubicBezTo>
                <a:cubicBezTo>
                  <a:pt x="68438" y="100683"/>
                  <a:pt x="64660" y="105000"/>
                  <a:pt x="60000" y="105000"/>
                </a:cubicBezTo>
                <a:cubicBezTo>
                  <a:pt x="55340" y="105000"/>
                  <a:pt x="51562" y="100683"/>
                  <a:pt x="51562" y="95357"/>
                </a:cubicBezTo>
                <a:cubicBezTo>
                  <a:pt x="51562" y="90032"/>
                  <a:pt x="55340" y="85714"/>
                  <a:pt x="60000" y="85714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3214678" y="3643314"/>
            <a:ext cx="714300" cy="57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9426" y="40714"/>
                </a:moveTo>
                <a:lnTo>
                  <a:pt x="39426" y="40714"/>
                </a:lnTo>
                <a:cubicBezTo>
                  <a:pt x="39426" y="26513"/>
                  <a:pt x="48638" y="15000"/>
                  <a:pt x="60000" y="15000"/>
                </a:cubicBezTo>
                <a:cubicBezTo>
                  <a:pt x="71362" y="15000"/>
                  <a:pt x="80574" y="26513"/>
                  <a:pt x="80574" y="40714"/>
                </a:cubicBezTo>
                <a:lnTo>
                  <a:pt x="80574" y="40714"/>
                </a:lnTo>
                <a:cubicBezTo>
                  <a:pt x="80574" y="51365"/>
                  <a:pt x="75968" y="60000"/>
                  <a:pt x="70287" y="60000"/>
                </a:cubicBezTo>
                <a:cubicBezTo>
                  <a:pt x="67446" y="60000"/>
                  <a:pt x="65143" y="64317"/>
                  <a:pt x="65143" y="69643"/>
                </a:cubicBezTo>
                <a:lnTo>
                  <a:pt x="65143" y="82500"/>
                </a:lnTo>
                <a:lnTo>
                  <a:pt x="54857" y="82500"/>
                </a:lnTo>
                <a:lnTo>
                  <a:pt x="54857" y="69643"/>
                </a:lnTo>
                <a:cubicBezTo>
                  <a:pt x="54857" y="58992"/>
                  <a:pt x="59462" y="50357"/>
                  <a:pt x="65143" y="50357"/>
                </a:cubicBezTo>
                <a:cubicBezTo>
                  <a:pt x="67984" y="50357"/>
                  <a:pt x="70287" y="46040"/>
                  <a:pt x="70287" y="40714"/>
                </a:cubicBezTo>
                <a:cubicBezTo>
                  <a:pt x="70287" y="33613"/>
                  <a:pt x="65681" y="27857"/>
                  <a:pt x="60000" y="27857"/>
                </a:cubicBezTo>
                <a:cubicBezTo>
                  <a:pt x="54319" y="27857"/>
                  <a:pt x="49713" y="33613"/>
                  <a:pt x="49713" y="40714"/>
                </a:cubicBezTo>
                <a:close/>
                <a:moveTo>
                  <a:pt x="60000" y="85714"/>
                </a:moveTo>
                <a:cubicBezTo>
                  <a:pt x="64261" y="85714"/>
                  <a:pt x="67715" y="90032"/>
                  <a:pt x="67715" y="95357"/>
                </a:cubicBezTo>
                <a:cubicBezTo>
                  <a:pt x="67715" y="100683"/>
                  <a:pt x="64261" y="105000"/>
                  <a:pt x="60000" y="105000"/>
                </a:cubicBezTo>
                <a:cubicBezTo>
                  <a:pt x="55739" y="105000"/>
                  <a:pt x="52285" y="100683"/>
                  <a:pt x="52285" y="95357"/>
                </a:cubicBezTo>
                <a:cubicBezTo>
                  <a:pt x="52285" y="90032"/>
                  <a:pt x="55739" y="85714"/>
                  <a:pt x="60000" y="85714"/>
                </a:cubicBezTo>
                <a:close/>
              </a:path>
              <a:path w="120000" h="120000" fill="darken" extrusionOk="0">
                <a:moveTo>
                  <a:pt x="39426" y="40714"/>
                </a:moveTo>
                <a:lnTo>
                  <a:pt x="39426" y="40714"/>
                </a:lnTo>
                <a:cubicBezTo>
                  <a:pt x="39426" y="26513"/>
                  <a:pt x="48638" y="15000"/>
                  <a:pt x="60000" y="15000"/>
                </a:cubicBezTo>
                <a:cubicBezTo>
                  <a:pt x="71362" y="15000"/>
                  <a:pt x="80574" y="26513"/>
                  <a:pt x="80574" y="40714"/>
                </a:cubicBezTo>
                <a:lnTo>
                  <a:pt x="80574" y="40714"/>
                </a:lnTo>
                <a:cubicBezTo>
                  <a:pt x="80574" y="51365"/>
                  <a:pt x="75968" y="60000"/>
                  <a:pt x="70287" y="60000"/>
                </a:cubicBezTo>
                <a:cubicBezTo>
                  <a:pt x="67446" y="60000"/>
                  <a:pt x="65143" y="64317"/>
                  <a:pt x="65143" y="69643"/>
                </a:cubicBezTo>
                <a:lnTo>
                  <a:pt x="65143" y="82500"/>
                </a:lnTo>
                <a:lnTo>
                  <a:pt x="54857" y="82500"/>
                </a:lnTo>
                <a:lnTo>
                  <a:pt x="54857" y="69643"/>
                </a:lnTo>
                <a:cubicBezTo>
                  <a:pt x="54857" y="58992"/>
                  <a:pt x="59462" y="50357"/>
                  <a:pt x="65143" y="50357"/>
                </a:cubicBezTo>
                <a:cubicBezTo>
                  <a:pt x="67984" y="50357"/>
                  <a:pt x="70287" y="46040"/>
                  <a:pt x="70287" y="40714"/>
                </a:cubicBezTo>
                <a:cubicBezTo>
                  <a:pt x="70287" y="33613"/>
                  <a:pt x="65681" y="27857"/>
                  <a:pt x="60000" y="27857"/>
                </a:cubicBezTo>
                <a:cubicBezTo>
                  <a:pt x="54319" y="27857"/>
                  <a:pt x="49713" y="33613"/>
                  <a:pt x="49713" y="40714"/>
                </a:cubicBezTo>
                <a:close/>
                <a:moveTo>
                  <a:pt x="60000" y="85714"/>
                </a:moveTo>
                <a:cubicBezTo>
                  <a:pt x="64261" y="85714"/>
                  <a:pt x="67715" y="90032"/>
                  <a:pt x="67715" y="95357"/>
                </a:cubicBezTo>
                <a:cubicBezTo>
                  <a:pt x="67715" y="100683"/>
                  <a:pt x="64261" y="105000"/>
                  <a:pt x="60000" y="105000"/>
                </a:cubicBezTo>
                <a:cubicBezTo>
                  <a:pt x="55739" y="105000"/>
                  <a:pt x="52285" y="100683"/>
                  <a:pt x="52285" y="95357"/>
                </a:cubicBezTo>
                <a:cubicBezTo>
                  <a:pt x="52285" y="90032"/>
                  <a:pt x="55739" y="85714"/>
                  <a:pt x="60000" y="85714"/>
                </a:cubicBezTo>
                <a:close/>
              </a:path>
              <a:path w="120000" h="120000" fill="none" extrusionOk="0">
                <a:moveTo>
                  <a:pt x="39426" y="40714"/>
                </a:moveTo>
                <a:lnTo>
                  <a:pt x="39426" y="40714"/>
                </a:lnTo>
                <a:cubicBezTo>
                  <a:pt x="39426" y="26513"/>
                  <a:pt x="48638" y="15000"/>
                  <a:pt x="60000" y="15000"/>
                </a:cubicBezTo>
                <a:cubicBezTo>
                  <a:pt x="71362" y="15000"/>
                  <a:pt x="80574" y="26513"/>
                  <a:pt x="80574" y="40714"/>
                </a:cubicBezTo>
                <a:lnTo>
                  <a:pt x="80574" y="40714"/>
                </a:lnTo>
                <a:cubicBezTo>
                  <a:pt x="80574" y="51365"/>
                  <a:pt x="75968" y="60000"/>
                  <a:pt x="70287" y="60000"/>
                </a:cubicBezTo>
                <a:cubicBezTo>
                  <a:pt x="67446" y="60000"/>
                  <a:pt x="65143" y="64317"/>
                  <a:pt x="65143" y="69643"/>
                </a:cubicBezTo>
                <a:lnTo>
                  <a:pt x="65143" y="82500"/>
                </a:lnTo>
                <a:lnTo>
                  <a:pt x="54857" y="82500"/>
                </a:lnTo>
                <a:lnTo>
                  <a:pt x="54857" y="69643"/>
                </a:lnTo>
                <a:cubicBezTo>
                  <a:pt x="54857" y="58992"/>
                  <a:pt x="59462" y="50357"/>
                  <a:pt x="65143" y="50357"/>
                </a:cubicBezTo>
                <a:cubicBezTo>
                  <a:pt x="67984" y="50357"/>
                  <a:pt x="70287" y="46040"/>
                  <a:pt x="70287" y="40714"/>
                </a:cubicBezTo>
                <a:cubicBezTo>
                  <a:pt x="70287" y="33613"/>
                  <a:pt x="65681" y="27857"/>
                  <a:pt x="60000" y="27857"/>
                </a:cubicBezTo>
                <a:cubicBezTo>
                  <a:pt x="54319" y="27857"/>
                  <a:pt x="49713" y="33613"/>
                  <a:pt x="49713" y="40714"/>
                </a:cubicBezTo>
                <a:close/>
                <a:moveTo>
                  <a:pt x="60000" y="85714"/>
                </a:moveTo>
                <a:cubicBezTo>
                  <a:pt x="64261" y="85714"/>
                  <a:pt x="67715" y="90032"/>
                  <a:pt x="67715" y="95357"/>
                </a:cubicBezTo>
                <a:cubicBezTo>
                  <a:pt x="67715" y="100683"/>
                  <a:pt x="64261" y="105000"/>
                  <a:pt x="60000" y="105000"/>
                </a:cubicBezTo>
                <a:cubicBezTo>
                  <a:pt x="55739" y="105000"/>
                  <a:pt x="52285" y="100683"/>
                  <a:pt x="52285" y="95357"/>
                </a:cubicBezTo>
                <a:cubicBezTo>
                  <a:pt x="52285" y="90032"/>
                  <a:pt x="55739" y="85714"/>
                  <a:pt x="60000" y="85714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4000496" y="5286388"/>
            <a:ext cx="714300" cy="64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6856" y="40714"/>
                </a:moveTo>
                <a:cubicBezTo>
                  <a:pt x="36856" y="26513"/>
                  <a:pt x="47218" y="15000"/>
                  <a:pt x="60000" y="15000"/>
                </a:cubicBezTo>
                <a:cubicBezTo>
                  <a:pt x="72782" y="15000"/>
                  <a:pt x="83144" y="26513"/>
                  <a:pt x="83144" y="40714"/>
                </a:cubicBezTo>
                <a:lnTo>
                  <a:pt x="83144" y="40714"/>
                </a:lnTo>
                <a:cubicBezTo>
                  <a:pt x="83144" y="51365"/>
                  <a:pt x="77963" y="60000"/>
                  <a:pt x="71572" y="60000"/>
                </a:cubicBezTo>
                <a:cubicBezTo>
                  <a:pt x="68376" y="60000"/>
                  <a:pt x="65786" y="64317"/>
                  <a:pt x="65786" y="69643"/>
                </a:cubicBezTo>
                <a:lnTo>
                  <a:pt x="65786" y="82500"/>
                </a:lnTo>
                <a:lnTo>
                  <a:pt x="54214" y="82500"/>
                </a:lnTo>
                <a:lnTo>
                  <a:pt x="54214" y="69643"/>
                </a:lnTo>
                <a:lnTo>
                  <a:pt x="54214" y="69643"/>
                </a:lnTo>
                <a:cubicBezTo>
                  <a:pt x="54214" y="58992"/>
                  <a:pt x="59395" y="50357"/>
                  <a:pt x="65786" y="50357"/>
                </a:cubicBezTo>
                <a:cubicBezTo>
                  <a:pt x="68981" y="50357"/>
                  <a:pt x="71572" y="46040"/>
                  <a:pt x="71572" y="40714"/>
                </a:cubicBezTo>
                <a:cubicBezTo>
                  <a:pt x="71572" y="33613"/>
                  <a:pt x="66391" y="27857"/>
                  <a:pt x="60000" y="27857"/>
                </a:cubicBezTo>
                <a:cubicBezTo>
                  <a:pt x="53609" y="27857"/>
                  <a:pt x="48428" y="33613"/>
                  <a:pt x="48428" y="40714"/>
                </a:cubicBezTo>
                <a:close/>
                <a:moveTo>
                  <a:pt x="60000" y="85714"/>
                </a:moveTo>
                <a:cubicBezTo>
                  <a:pt x="64793" y="85714"/>
                  <a:pt x="68679" y="90032"/>
                  <a:pt x="68679" y="95357"/>
                </a:cubicBezTo>
                <a:cubicBezTo>
                  <a:pt x="68679" y="100683"/>
                  <a:pt x="64793" y="105000"/>
                  <a:pt x="60000" y="105000"/>
                </a:cubicBezTo>
                <a:cubicBezTo>
                  <a:pt x="55207" y="105000"/>
                  <a:pt x="51321" y="100683"/>
                  <a:pt x="51321" y="95357"/>
                </a:cubicBezTo>
                <a:cubicBezTo>
                  <a:pt x="51321" y="90032"/>
                  <a:pt x="55207" y="85714"/>
                  <a:pt x="60000" y="85714"/>
                </a:cubicBezTo>
                <a:close/>
              </a:path>
              <a:path w="120000" h="120000" fill="darken" extrusionOk="0">
                <a:moveTo>
                  <a:pt x="36856" y="40714"/>
                </a:moveTo>
                <a:cubicBezTo>
                  <a:pt x="36856" y="26513"/>
                  <a:pt x="47218" y="15000"/>
                  <a:pt x="60000" y="15000"/>
                </a:cubicBezTo>
                <a:cubicBezTo>
                  <a:pt x="72782" y="15000"/>
                  <a:pt x="83144" y="26513"/>
                  <a:pt x="83144" y="40714"/>
                </a:cubicBezTo>
                <a:lnTo>
                  <a:pt x="83144" y="40714"/>
                </a:lnTo>
                <a:cubicBezTo>
                  <a:pt x="83144" y="51365"/>
                  <a:pt x="77963" y="60000"/>
                  <a:pt x="71572" y="60000"/>
                </a:cubicBezTo>
                <a:cubicBezTo>
                  <a:pt x="68376" y="60000"/>
                  <a:pt x="65786" y="64317"/>
                  <a:pt x="65786" y="69643"/>
                </a:cubicBezTo>
                <a:lnTo>
                  <a:pt x="65786" y="82500"/>
                </a:lnTo>
                <a:lnTo>
                  <a:pt x="54214" y="82500"/>
                </a:lnTo>
                <a:lnTo>
                  <a:pt x="54214" y="69643"/>
                </a:lnTo>
                <a:lnTo>
                  <a:pt x="54214" y="69643"/>
                </a:lnTo>
                <a:cubicBezTo>
                  <a:pt x="54214" y="58992"/>
                  <a:pt x="59395" y="50357"/>
                  <a:pt x="65786" y="50357"/>
                </a:cubicBezTo>
                <a:cubicBezTo>
                  <a:pt x="68981" y="50357"/>
                  <a:pt x="71572" y="46040"/>
                  <a:pt x="71572" y="40714"/>
                </a:cubicBezTo>
                <a:cubicBezTo>
                  <a:pt x="71572" y="33613"/>
                  <a:pt x="66391" y="27857"/>
                  <a:pt x="60000" y="27857"/>
                </a:cubicBezTo>
                <a:cubicBezTo>
                  <a:pt x="53609" y="27857"/>
                  <a:pt x="48428" y="33613"/>
                  <a:pt x="48428" y="40714"/>
                </a:cubicBezTo>
                <a:close/>
                <a:moveTo>
                  <a:pt x="60000" y="85714"/>
                </a:moveTo>
                <a:cubicBezTo>
                  <a:pt x="64793" y="85714"/>
                  <a:pt x="68679" y="90032"/>
                  <a:pt x="68679" y="95357"/>
                </a:cubicBezTo>
                <a:cubicBezTo>
                  <a:pt x="68679" y="100683"/>
                  <a:pt x="64793" y="105000"/>
                  <a:pt x="60000" y="105000"/>
                </a:cubicBezTo>
                <a:cubicBezTo>
                  <a:pt x="55207" y="105000"/>
                  <a:pt x="51321" y="100683"/>
                  <a:pt x="51321" y="95357"/>
                </a:cubicBezTo>
                <a:cubicBezTo>
                  <a:pt x="51321" y="90032"/>
                  <a:pt x="55207" y="85714"/>
                  <a:pt x="60000" y="85714"/>
                </a:cubicBezTo>
                <a:close/>
              </a:path>
              <a:path w="120000" h="120000" fill="none" extrusionOk="0">
                <a:moveTo>
                  <a:pt x="36856" y="40714"/>
                </a:moveTo>
                <a:cubicBezTo>
                  <a:pt x="36856" y="26513"/>
                  <a:pt x="47218" y="15000"/>
                  <a:pt x="60000" y="15000"/>
                </a:cubicBezTo>
                <a:cubicBezTo>
                  <a:pt x="72782" y="15000"/>
                  <a:pt x="83144" y="26513"/>
                  <a:pt x="83144" y="40714"/>
                </a:cubicBezTo>
                <a:lnTo>
                  <a:pt x="83144" y="40714"/>
                </a:lnTo>
                <a:cubicBezTo>
                  <a:pt x="83144" y="51365"/>
                  <a:pt x="77963" y="60000"/>
                  <a:pt x="71572" y="60000"/>
                </a:cubicBezTo>
                <a:cubicBezTo>
                  <a:pt x="68376" y="60000"/>
                  <a:pt x="65786" y="64317"/>
                  <a:pt x="65786" y="69643"/>
                </a:cubicBezTo>
                <a:lnTo>
                  <a:pt x="65786" y="82500"/>
                </a:lnTo>
                <a:lnTo>
                  <a:pt x="54214" y="82500"/>
                </a:lnTo>
                <a:lnTo>
                  <a:pt x="54214" y="69643"/>
                </a:lnTo>
                <a:lnTo>
                  <a:pt x="54214" y="69643"/>
                </a:lnTo>
                <a:cubicBezTo>
                  <a:pt x="54214" y="58992"/>
                  <a:pt x="59395" y="50357"/>
                  <a:pt x="65786" y="50357"/>
                </a:cubicBezTo>
                <a:cubicBezTo>
                  <a:pt x="68981" y="50357"/>
                  <a:pt x="71572" y="46040"/>
                  <a:pt x="71572" y="40714"/>
                </a:cubicBezTo>
                <a:cubicBezTo>
                  <a:pt x="71572" y="33613"/>
                  <a:pt x="66391" y="27857"/>
                  <a:pt x="60000" y="27857"/>
                </a:cubicBezTo>
                <a:cubicBezTo>
                  <a:pt x="53609" y="27857"/>
                  <a:pt x="48428" y="33613"/>
                  <a:pt x="48428" y="40714"/>
                </a:cubicBezTo>
                <a:close/>
                <a:moveTo>
                  <a:pt x="60000" y="85714"/>
                </a:moveTo>
                <a:cubicBezTo>
                  <a:pt x="64793" y="85714"/>
                  <a:pt x="68679" y="90032"/>
                  <a:pt x="68679" y="95357"/>
                </a:cubicBezTo>
                <a:cubicBezTo>
                  <a:pt x="68679" y="100683"/>
                  <a:pt x="64793" y="105000"/>
                  <a:pt x="60000" y="105000"/>
                </a:cubicBezTo>
                <a:cubicBezTo>
                  <a:pt x="55207" y="105000"/>
                  <a:pt x="51321" y="100683"/>
                  <a:pt x="51321" y="95357"/>
                </a:cubicBezTo>
                <a:cubicBezTo>
                  <a:pt x="51321" y="90032"/>
                  <a:pt x="55207" y="85714"/>
                  <a:pt x="60000" y="85714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428596" y="428604"/>
            <a:ext cx="8229600" cy="64294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/>
              <a:t>Àrees</a:t>
            </a:r>
            <a:endParaRPr sz="3200" b="1"/>
          </a:p>
        </p:txBody>
      </p:sp>
      <p:sp>
        <p:nvSpPr>
          <p:cNvPr id="135" name="Google Shape;135;p17">
            <a:hlinkClick r:id="rId3" action="ppaction://hlinksldjump"/>
          </p:cNvPr>
          <p:cNvSpPr txBox="1"/>
          <p:nvPr/>
        </p:nvSpPr>
        <p:spPr>
          <a:xfrm>
            <a:off x="571472" y="1285860"/>
            <a:ext cx="45720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Àrees dels polígons regulars</a:t>
            </a:r>
            <a:endParaRPr sz="24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8080" t="32335" r="41164" b="44899"/>
          <a:stretch/>
        </p:blipFill>
        <p:spPr>
          <a:xfrm>
            <a:off x="357158" y="1785926"/>
            <a:ext cx="8215370" cy="20717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17"/>
          <p:cNvCxnSpPr/>
          <p:nvPr/>
        </p:nvCxnSpPr>
        <p:spPr>
          <a:xfrm>
            <a:off x="5786446" y="5643578"/>
            <a:ext cx="2143140" cy="15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38" name="Google Shape;138;p17"/>
          <p:cNvSpPr txBox="1"/>
          <p:nvPr/>
        </p:nvSpPr>
        <p:spPr>
          <a:xfrm>
            <a:off x="6572264" y="5643578"/>
            <a:ext cx="7143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m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17"/>
          <p:cNvCxnSpPr/>
          <p:nvPr/>
        </p:nvCxnSpPr>
        <p:spPr>
          <a:xfrm rot="5400000">
            <a:off x="4894265" y="4678371"/>
            <a:ext cx="1643074" cy="15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40" name="Google Shape;140;p17"/>
          <p:cNvSpPr txBox="1"/>
          <p:nvPr/>
        </p:nvSpPr>
        <p:spPr>
          <a:xfrm>
            <a:off x="5000628" y="4572008"/>
            <a:ext cx="8572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2,5 m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7" descr="Resultat d'imatges de prisma rectangular largo ancho alt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86446" y="3429000"/>
            <a:ext cx="3048000" cy="2057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7"/>
          <p:cNvCxnSpPr/>
          <p:nvPr/>
        </p:nvCxnSpPr>
        <p:spPr>
          <a:xfrm flipH="1">
            <a:off x="7929586" y="5072074"/>
            <a:ext cx="1000132" cy="500066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43" name="Google Shape;143;p17"/>
          <p:cNvSpPr txBox="1"/>
          <p:nvPr/>
        </p:nvSpPr>
        <p:spPr>
          <a:xfrm>
            <a:off x="8501090" y="5214950"/>
            <a:ext cx="8572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4m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7"/>
          <p:cNvPicPr preferRelativeResize="0"/>
          <p:nvPr/>
        </p:nvPicPr>
        <p:blipFill rotWithShape="1">
          <a:blip r:embed="rId6">
            <a:alphaModFix/>
          </a:blip>
          <a:srcRect l="10468" t="55858" r="49176" b="22168"/>
          <a:stretch/>
        </p:blipFill>
        <p:spPr>
          <a:xfrm>
            <a:off x="285720" y="4429132"/>
            <a:ext cx="7234288" cy="221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 descr="PERÍMETROS Y ÁREAS DE LOS POLÍGONOS&#10;Nombre&#10;&#10;Triángulo&#10;&#10;Dibujo&#10;&#10;Perímetro&#10;P = Suma de los&#10;lados&#10;P=b+c+d&#10;&#10;Cuadrado&#10;&#10;Rectángu..."/>
          <p:cNvPicPr preferRelativeResize="0"/>
          <p:nvPr/>
        </p:nvPicPr>
        <p:blipFill rotWithShape="1">
          <a:blip r:embed="rId3">
            <a:alphaModFix/>
          </a:blip>
          <a:srcRect l="8229" t="7264" r="9482" b="6476"/>
          <a:stretch/>
        </p:blipFill>
        <p:spPr>
          <a:xfrm>
            <a:off x="1785918" y="71390"/>
            <a:ext cx="5000660" cy="678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/>
        </p:nvSpPr>
        <p:spPr>
          <a:xfrm>
            <a:off x="428596" y="428604"/>
            <a:ext cx="8229600" cy="64294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ES" sz="3200" b="1">
                <a:solidFill>
                  <a:schemeClr val="lt1"/>
                </a:solidFill>
              </a:rPr>
              <a:t>Representació de funcions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785600" y="2445375"/>
            <a:ext cx="4590000" cy="9078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</a:rPr>
              <a:t>y = 3·x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785600" y="3610525"/>
            <a:ext cx="4829100" cy="2616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</a:rPr>
              <a:t>y = -2x + 5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 rotWithShape="1">
          <a:blip r:embed="rId3">
            <a:alphaModFix/>
          </a:blip>
          <a:srcRect l="24150" t="17081" r="6945" b="69542"/>
          <a:stretch/>
        </p:blipFill>
        <p:spPr>
          <a:xfrm>
            <a:off x="429400" y="1071550"/>
            <a:ext cx="8285200" cy="128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3">
            <a:alphaModFix/>
          </a:blip>
          <a:srcRect l="46865" t="30144" r="30975" b="39148"/>
          <a:stretch/>
        </p:blipFill>
        <p:spPr>
          <a:xfrm>
            <a:off x="5700325" y="2253050"/>
            <a:ext cx="3357600" cy="37224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9" name="Google Shape;159;p19"/>
          <p:cNvGraphicFramePr/>
          <p:nvPr/>
        </p:nvGraphicFramePr>
        <p:xfrm>
          <a:off x="1681100" y="2493200"/>
          <a:ext cx="3619500" cy="792420"/>
        </p:xfrm>
        <a:graphic>
          <a:graphicData uri="http://schemas.openxmlformats.org/drawingml/2006/table">
            <a:tbl>
              <a:tblPr>
                <a:noFill/>
                <a:tableStyleId>{C99DDE5A-8EDC-4FEA-9135-DA49FE13449E}</a:tableStyleId>
              </a:tblPr>
              <a:tblGrid>
                <a:gridCol w="397650"/>
                <a:gridCol w="1084250"/>
                <a:gridCol w="1073750"/>
                <a:gridCol w="1063850"/>
              </a:tblGrid>
              <a:tr h="36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x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y = 3·0 = 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y = 3·1 = 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y = 3·2 = 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0" name="Google Shape;160;p19"/>
          <p:cNvGraphicFramePr/>
          <p:nvPr/>
        </p:nvGraphicFramePr>
        <p:xfrm>
          <a:off x="943475" y="4263475"/>
          <a:ext cx="4432125" cy="1658650"/>
        </p:xfrm>
        <a:graphic>
          <a:graphicData uri="http://schemas.openxmlformats.org/drawingml/2006/table">
            <a:tbl>
              <a:tblPr>
                <a:noFill/>
                <a:tableStyleId>{C99DDE5A-8EDC-4FEA-9135-DA49FE13449E}</a:tableStyleId>
              </a:tblPr>
              <a:tblGrid>
                <a:gridCol w="382850"/>
                <a:gridCol w="953275"/>
                <a:gridCol w="1134700"/>
                <a:gridCol w="1014875"/>
                <a:gridCol w="946425"/>
              </a:tblGrid>
              <a:tr h="829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x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29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y = (-2·0)·5 = 0·5 = 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y = </a:t>
                      </a:r>
                      <a:r>
                        <a:rPr lang="es-ES">
                          <a:solidFill>
                            <a:schemeClr val="dk1"/>
                          </a:solidFill>
                        </a:rPr>
                        <a:t>(-2·1)·5 = -2 + 5 = 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>
                          <a:solidFill>
                            <a:schemeClr val="dk1"/>
                          </a:solidFill>
                        </a:rPr>
                        <a:t>y = (-2·2)·5 = -4 + 5 = 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>
                          <a:solidFill>
                            <a:schemeClr val="dk1"/>
                          </a:solidFill>
                        </a:rPr>
                        <a:t>y = (-2·3)·5 = -6 + 5 = -1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/>
        </p:nvSpPr>
        <p:spPr>
          <a:xfrm>
            <a:off x="428596" y="428604"/>
            <a:ext cx="8229600" cy="6429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Densitat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3">
            <a:alphaModFix/>
          </a:blip>
          <a:srcRect l="8235" t="51269" r="41208" b="25856"/>
          <a:stretch/>
        </p:blipFill>
        <p:spPr>
          <a:xfrm>
            <a:off x="214282" y="1428736"/>
            <a:ext cx="8572558" cy="218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 rotWithShape="1">
          <a:blip r:embed="rId3">
            <a:alphaModFix/>
          </a:blip>
          <a:srcRect l="10467" t="73437" r="71413" b="14843"/>
          <a:stretch/>
        </p:blipFill>
        <p:spPr>
          <a:xfrm>
            <a:off x="2071670" y="4643446"/>
            <a:ext cx="4929221" cy="1792445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8" name="Google Shape;168;p20"/>
          <p:cNvSpPr txBox="1"/>
          <p:nvPr/>
        </p:nvSpPr>
        <p:spPr>
          <a:xfrm>
            <a:off x="642910" y="3786190"/>
            <a:ext cx="3786300" cy="461700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0,2 dmᵌ · 1000 = 200 cmᵌ      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5143504" y="3786190"/>
            <a:ext cx="3357600" cy="461700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3,5 kg · 1000 = 3500 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/>
        </p:nvSpPr>
        <p:spPr>
          <a:xfrm>
            <a:off x="428596" y="428604"/>
            <a:ext cx="8229600" cy="64294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E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Escales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 rotWithShape="1">
          <a:blip r:embed="rId3">
            <a:alphaModFix/>
          </a:blip>
          <a:srcRect l="7997" t="35351" r="41474" b="54992"/>
          <a:stretch/>
        </p:blipFill>
        <p:spPr>
          <a:xfrm>
            <a:off x="0" y="1285860"/>
            <a:ext cx="8643966" cy="92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 descr="Resultat d'imatges de calcular escala mapa"/>
          <p:cNvPicPr preferRelativeResize="0"/>
          <p:nvPr/>
        </p:nvPicPr>
        <p:blipFill rotWithShape="1">
          <a:blip r:embed="rId4">
            <a:alphaModFix/>
          </a:blip>
          <a:srcRect l="3526" t="25053" r="52978" b="24842"/>
          <a:stretch/>
        </p:blipFill>
        <p:spPr>
          <a:xfrm>
            <a:off x="4643438" y="2357430"/>
            <a:ext cx="4071966" cy="352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 txBox="1"/>
          <p:nvPr/>
        </p:nvSpPr>
        <p:spPr>
          <a:xfrm>
            <a:off x="6572264" y="3643314"/>
            <a:ext cx="1000132" cy="523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500</a:t>
            </a:r>
            <a:endParaRPr sz="28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7215206" y="5214950"/>
            <a:ext cx="1000132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500 cm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642910" y="2714620"/>
            <a:ext cx="3643338" cy="2308324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Això vol dir que una unitat en el mapa equival a 500 unitats de la realitat, és a dir, 1cm en el mapa són 500 cm a la realitat.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1">
  <a:themeElements>
    <a:clrScheme name="Office Theme 1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D83E2C"/>
      </a:accent1>
      <a:accent2>
        <a:srgbClr val="AA2B1E"/>
      </a:accent2>
      <a:accent3>
        <a:srgbClr val="FFFFFF"/>
      </a:accent3>
      <a:accent4>
        <a:srgbClr val="000000"/>
      </a:accent4>
      <a:accent5>
        <a:srgbClr val="E9AFAC"/>
      </a:accent5>
      <a:accent6>
        <a:srgbClr val="9A26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Presentación en pantalla (4:3)</PresentationFormat>
  <Paragraphs>220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1_Tema1</vt:lpstr>
      <vt:lpstr>PREPARACIÓ PROVES D’ACCÉS A GRAU MITJÀ 2019</vt:lpstr>
      <vt:lpstr>Regla de tres</vt:lpstr>
      <vt:lpstr>Regla de tres</vt:lpstr>
      <vt:lpstr>Fracció d’una quantitat</vt:lpstr>
      <vt:lpstr>Àrees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PREPARACIÓ PROVES D’ACCÉS A GRAU MITJÀ 2019</dc:title>
  <dc:creator>professor</dc:creator>
  <cp:lastModifiedBy>professor</cp:lastModifiedBy>
  <cp:revision>1</cp:revision>
  <dcterms:modified xsi:type="dcterms:W3CDTF">2019-03-14T11:41:24Z</dcterms:modified>
</cp:coreProperties>
</file>