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9144000" cy="6858000" type="screen4x3"/>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s-ES"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s-ES" sz="4400" b="0" strike="noStrike" spc="-1">
                <a:solidFill>
                  <a:srgbClr val="000000"/>
                </a:solidFill>
                <a:latin typeface="Calibri"/>
              </a:rPr>
              <a:t>Haga clic para modificar el estilo de título del patrón</a:t>
            </a:r>
          </a:p>
        </p:txBody>
      </p:sp>
      <p:sp>
        <p:nvSpPr>
          <p:cNvPr id="6"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s-ES" sz="3200" b="0" strike="noStrike" spc="-1">
                <a:solidFill>
                  <a:srgbClr val="000000"/>
                </a:solidFill>
                <a:latin typeface="Calibri"/>
              </a:rPr>
              <a:t>Haga clic para modificar el estilo de texto del patrón</a:t>
            </a:r>
          </a:p>
          <a:p>
            <a:pPr marL="743040" lvl="1" indent="-285480">
              <a:lnSpc>
                <a:spcPct val="100000"/>
              </a:lnSpc>
              <a:spcBef>
                <a:spcPts val="561"/>
              </a:spcBef>
              <a:buClr>
                <a:srgbClr val="000000"/>
              </a:buClr>
              <a:buFont typeface="Arial"/>
              <a:buChar char="–"/>
            </a:pPr>
            <a:r>
              <a:rPr lang="es-ES" sz="2800" b="0" strike="noStrike" spc="-1">
                <a:solidFill>
                  <a:srgbClr val="000000"/>
                </a:solidFill>
                <a:latin typeface="Calibri"/>
              </a:rPr>
              <a:t>Segundo nivel</a:t>
            </a:r>
          </a:p>
          <a:p>
            <a:pPr marL="1143000" lvl="2" indent="-228240">
              <a:lnSpc>
                <a:spcPct val="100000"/>
              </a:lnSpc>
              <a:spcBef>
                <a:spcPts val="479"/>
              </a:spcBef>
              <a:buClr>
                <a:srgbClr val="000000"/>
              </a:buClr>
              <a:buFont typeface="Arial"/>
              <a:buChar char="•"/>
            </a:pPr>
            <a:r>
              <a:rPr lang="es-ES" sz="2400" b="0" strike="noStrike" spc="-1">
                <a:solidFill>
                  <a:srgbClr val="000000"/>
                </a:solidFill>
                <a:latin typeface="Calibri"/>
              </a:rPr>
              <a:t>Tercer nivel</a:t>
            </a:r>
          </a:p>
          <a:p>
            <a:pPr marL="1600200" lvl="3" indent="-228240">
              <a:lnSpc>
                <a:spcPct val="100000"/>
              </a:lnSpc>
              <a:spcBef>
                <a:spcPts val="400"/>
              </a:spcBef>
              <a:buClr>
                <a:srgbClr val="000000"/>
              </a:buClr>
              <a:buFont typeface="Arial"/>
              <a:buChar char="–"/>
            </a:pPr>
            <a:r>
              <a:rPr lang="es-ES" sz="2000" b="0" strike="noStrike" spc="-1">
                <a:solidFill>
                  <a:srgbClr val="000000"/>
                </a:solidFill>
                <a:latin typeface="Calibri"/>
              </a:rPr>
              <a:t>Cuarto nivel</a:t>
            </a:r>
          </a:p>
          <a:p>
            <a:pPr marL="2057400" lvl="4" indent="-228240">
              <a:lnSpc>
                <a:spcPct val="100000"/>
              </a:lnSpc>
              <a:spcBef>
                <a:spcPts val="400"/>
              </a:spcBef>
              <a:buClr>
                <a:srgbClr val="000000"/>
              </a:buClr>
              <a:buFont typeface="Arial"/>
              <a:buChar char="»"/>
            </a:pPr>
            <a:r>
              <a:rPr lang="es-ES" sz="2000" b="0" strike="noStrike" spc="-1">
                <a:solidFill>
                  <a:srgbClr val="000000"/>
                </a:solidFill>
                <a:latin typeface="Calibri"/>
              </a:rPr>
              <a:t>Quinto nivel</a:t>
            </a:r>
          </a:p>
        </p:txBody>
      </p:sp>
      <p:sp>
        <p:nvSpPr>
          <p:cNvPr id="2"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7D39E684-362D-4E8E-AEE3-97826BBB3D96}" type="datetime">
              <a:rPr lang="es-ES" sz="1200" b="0" strike="noStrike" spc="-1">
                <a:solidFill>
                  <a:srgbClr val="8B8B8B"/>
                </a:solidFill>
                <a:latin typeface="Calibri"/>
              </a:rPr>
              <a:t>05/09/2020</a:t>
            </a:fld>
            <a:endParaRPr lang="es-ES" sz="1200" b="0" strike="noStrike" spc="-1">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noAutofit/>
          </a:bodyPr>
          <a:lstStyle/>
          <a:p>
            <a:endParaRPr lang="es-ES" sz="2400" b="0" strike="noStrike" spc="-1">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C2BED07C-F259-4AB3-A8DD-23AD412F9706}" type="slidenum">
              <a:rPr lang="es-ES" sz="1200" b="0" strike="noStrike" spc="-1">
                <a:solidFill>
                  <a:srgbClr val="8B8B8B"/>
                </a:solidFill>
                <a:latin typeface="Calibri"/>
              </a:rPr>
              <a:t>‹Nº›</a:t>
            </a:fld>
            <a:endParaRPr lang="es-E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es-ES" sz="4400" b="0" strike="noStrike" spc="-1">
                <a:solidFill>
                  <a:srgbClr val="000000"/>
                </a:solidFill>
                <a:latin typeface="Calibri"/>
              </a:rPr>
              <a:t>Haga clic para modificar el estilo de título del patrón</a:t>
            </a:r>
          </a:p>
        </p:txBody>
      </p:sp>
      <p:sp>
        <p:nvSpPr>
          <p:cNvPr id="42"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A1E8233B-7815-40AC-979A-5FD7C9CA1AFC}" type="datetime">
              <a:rPr lang="es-ES" sz="1200" b="0" strike="noStrike" spc="-1">
                <a:solidFill>
                  <a:srgbClr val="8B8B8B"/>
                </a:solidFill>
                <a:latin typeface="Calibri"/>
              </a:rPr>
              <a:t>05/09/2020</a:t>
            </a:fld>
            <a:endParaRPr lang="es-ES" sz="1200" b="0" strike="noStrike" spc="-1">
              <a:latin typeface="Times New Roman"/>
            </a:endParaRPr>
          </a:p>
        </p:txBody>
      </p:sp>
      <p:sp>
        <p:nvSpPr>
          <p:cNvPr id="43" name="PlaceHolder 3"/>
          <p:cNvSpPr>
            <a:spLocks noGrp="1"/>
          </p:cNvSpPr>
          <p:nvPr>
            <p:ph type="ftr"/>
          </p:nvPr>
        </p:nvSpPr>
        <p:spPr>
          <a:xfrm>
            <a:off x="3124080" y="6356520"/>
            <a:ext cx="2895120" cy="364680"/>
          </a:xfrm>
          <a:prstGeom prst="rect">
            <a:avLst/>
          </a:prstGeom>
        </p:spPr>
        <p:txBody>
          <a:bodyPr anchor="ctr">
            <a:noAutofit/>
          </a:bodyPr>
          <a:lstStyle/>
          <a:p>
            <a:endParaRPr lang="es-ES" sz="2400" b="0" strike="noStrike" spc="-1">
              <a:latin typeface="Times New Roman"/>
            </a:endParaRPr>
          </a:p>
        </p:txBody>
      </p:sp>
      <p:sp>
        <p:nvSpPr>
          <p:cNvPr id="44"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4016B4D1-6D92-4E5C-80DD-A26BB66B9809}" type="slidenum">
              <a:rPr lang="es-ES" sz="1200" b="0" strike="noStrike" spc="-1">
                <a:solidFill>
                  <a:srgbClr val="8B8B8B"/>
                </a:solidFill>
                <a:latin typeface="Calibri"/>
              </a:rPr>
              <a:t>‹Nº›</a:t>
            </a:fld>
            <a:endParaRPr lang="es-ES" sz="1200" b="0" strike="noStrike" spc="-1">
              <a:latin typeface="Times New Roman"/>
            </a:endParaRPr>
          </a:p>
        </p:txBody>
      </p:sp>
      <p:sp>
        <p:nvSpPr>
          <p:cNvPr id="45"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solidFill>
                  <a:srgbClr val="000000"/>
                </a:solidFill>
                <a:latin typeface="Calibri"/>
              </a:rPr>
              <a:t>Pulse para editar el formato de esquema del texto</a:t>
            </a:r>
          </a:p>
          <a:p>
            <a:pPr marL="864000" lvl="1" indent="-324000">
              <a:spcBef>
                <a:spcPts val="1134"/>
              </a:spcBef>
              <a:buClr>
                <a:srgbClr val="000000"/>
              </a:buClr>
              <a:buSzPct val="75000"/>
              <a:buFont typeface="Symbol" charset="2"/>
              <a:buChar char=""/>
            </a:pPr>
            <a:r>
              <a:rPr lang="es-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es-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es-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2-gc5gjAHu0&amp;pp=QAA%3D"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www.youtube.com/watch?v=H3YCDt-T_1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pmN1o0WWstA"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vimeo.com/48425421"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9SQowO2erk" TargetMode="External"/><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www.youtube.com/watch?v=e0lo3QVKw4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457200" y="274680"/>
            <a:ext cx="8229240" cy="1142640"/>
          </a:xfrm>
          <a:prstGeom prst="rect">
            <a:avLst/>
          </a:prstGeom>
          <a:noFill/>
          <a:ln>
            <a:noFill/>
          </a:ln>
        </p:spPr>
        <p:txBody>
          <a:bodyPr anchor="ctr">
            <a:noAutofit/>
          </a:bodyPr>
          <a:lstStyle/>
          <a:p>
            <a:pPr algn="ctr">
              <a:lnSpc>
                <a:spcPct val="100000"/>
              </a:lnSpc>
            </a:pPr>
            <a:r>
              <a:rPr lang="ca-ES" sz="4400" b="0" strike="noStrike" spc="-1" dirty="0" smtClean="0">
                <a:solidFill>
                  <a:srgbClr val="000000"/>
                </a:solidFill>
                <a:latin typeface="Calibri"/>
              </a:rPr>
              <a:t>Vistes d’un objecte</a:t>
            </a:r>
            <a:endParaRPr lang="ca-ES" sz="4400" b="0" strike="noStrike" spc="-1" dirty="0">
              <a:solidFill>
                <a:srgbClr val="000000"/>
              </a:solidFill>
              <a:latin typeface="Calibri"/>
            </a:endParaRPr>
          </a:p>
        </p:txBody>
      </p:sp>
      <p:sp>
        <p:nvSpPr>
          <p:cNvPr id="83" name="TextShape 2"/>
          <p:cNvSpPr txBox="1"/>
          <p:nvPr/>
        </p:nvSpPr>
        <p:spPr>
          <a:xfrm>
            <a:off x="428760" y="2571840"/>
            <a:ext cx="8229240" cy="2900160"/>
          </a:xfrm>
          <a:prstGeom prst="rect">
            <a:avLst/>
          </a:prstGeom>
          <a:noFill/>
          <a:ln>
            <a:noFill/>
          </a:ln>
        </p:spPr>
        <p:txBody>
          <a:bodyPr>
            <a:noAutofit/>
          </a:bodyPr>
          <a:lstStyle/>
          <a:p>
            <a:pPr marL="343080" indent="-342720" algn="just">
              <a:lnSpc>
                <a:spcPct val="100000"/>
              </a:lnSpc>
              <a:spcBef>
                <a:spcPts val="400"/>
              </a:spcBef>
            </a:pPr>
            <a:r>
              <a:rPr lang="ca-ES" sz="2000" b="1" strike="noStrike" spc="-1" dirty="0" smtClean="0">
                <a:solidFill>
                  <a:srgbClr val="000000"/>
                </a:solidFill>
                <a:latin typeface="Calibri"/>
              </a:rPr>
              <a:t>      </a:t>
            </a:r>
            <a:r>
              <a:rPr lang="ca-ES" sz="2000" b="1" strike="noStrike" spc="-1" smtClean="0">
                <a:solidFill>
                  <a:srgbClr val="000000"/>
                </a:solidFill>
                <a:latin typeface="Calibri"/>
              </a:rPr>
              <a:t>Què </a:t>
            </a:r>
            <a:r>
              <a:rPr lang="ca-ES" sz="2000" b="1" strike="noStrike" spc="-1" smtClean="0">
                <a:solidFill>
                  <a:srgbClr val="000000"/>
                </a:solidFill>
                <a:latin typeface="Calibri"/>
              </a:rPr>
              <a:t>són </a:t>
            </a:r>
            <a:r>
              <a:rPr lang="ca-ES" sz="2000" b="1" strike="noStrike" spc="-1" dirty="0" smtClean="0">
                <a:solidFill>
                  <a:srgbClr val="000000"/>
                </a:solidFill>
                <a:latin typeface="Calibri"/>
              </a:rPr>
              <a:t>les "vistes" d’ un objecte o  peça?</a:t>
            </a:r>
            <a:r>
              <a:rPr lang="ca-ES" sz="2000" b="0" strike="noStrike" spc="-1" dirty="0" smtClean="0">
                <a:solidFill>
                  <a:srgbClr val="000000"/>
                </a:solidFill>
                <a:latin typeface="Calibri"/>
              </a:rPr>
              <a:t> </a:t>
            </a:r>
          </a:p>
          <a:p>
            <a:pPr marL="343080" indent="-342720" algn="just">
              <a:lnSpc>
                <a:spcPct val="100000"/>
              </a:lnSpc>
              <a:spcBef>
                <a:spcPts val="400"/>
              </a:spcBef>
            </a:pPr>
            <a:r>
              <a:rPr lang="ca-ES" dirty="0" smtClean="0"/>
              <a:t/>
            </a:r>
            <a:br>
              <a:rPr lang="ca-ES" dirty="0" smtClean="0"/>
            </a:br>
            <a:r>
              <a:rPr lang="ca-ES" sz="2000" b="0" strike="noStrike" spc="-1" dirty="0" smtClean="0">
                <a:solidFill>
                  <a:srgbClr val="000000"/>
                </a:solidFill>
                <a:latin typeface="Calibri"/>
              </a:rPr>
              <a:t>La vista no és més que l’aspecte d’un objecte vist des d’un lloc determinat. Pots pensar que podem veure un objecte des d’infinits punts de vista però afortunadament en dibuix tècnic considerem fins a 6 vistes diferents. </a:t>
            </a:r>
            <a:r>
              <a:rPr lang="ca-ES" dirty="0" smtClean="0"/>
              <a:t/>
            </a:r>
            <a:br>
              <a:rPr lang="ca-ES" dirty="0" smtClean="0"/>
            </a:br>
            <a:r>
              <a:rPr lang="ca-ES" sz="2000" b="0" strike="noStrike" spc="-1" dirty="0" smtClean="0">
                <a:solidFill>
                  <a:srgbClr val="000000"/>
                </a:solidFill>
                <a:latin typeface="Calibri"/>
              </a:rPr>
              <a:t>En resum, s’anomena vista d’un objecte a la imatge del mateix que se observa des d’ una determinada posició.</a:t>
            </a:r>
          </a:p>
          <a:p>
            <a:pPr marL="343080" indent="-342720">
              <a:lnSpc>
                <a:spcPct val="100000"/>
              </a:lnSpc>
              <a:spcBef>
                <a:spcPts val="641"/>
              </a:spcBef>
            </a:pPr>
            <a:endParaRPr lang="es-ES" sz="2000" b="0" strike="noStrike" spc="-1" dirty="0">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descr="E:\Institut Badalona VII\Visual i plàstica\4t ESO Opt\T-2 Les formes tridimensionals\393321516_5f703508b9.jpg"/>
          <p:cNvPicPr/>
          <p:nvPr/>
        </p:nvPicPr>
        <p:blipFill>
          <a:blip r:embed="rId2"/>
          <a:stretch/>
        </p:blipFill>
        <p:spPr>
          <a:xfrm>
            <a:off x="2195640" y="1845000"/>
            <a:ext cx="4893120" cy="3071880"/>
          </a:xfrm>
          <a:prstGeom prst="rect">
            <a:avLst/>
          </a:prstGeom>
          <a:ln>
            <a:noFill/>
          </a:ln>
        </p:spPr>
      </p:pic>
      <p:sp>
        <p:nvSpPr>
          <p:cNvPr id="101" name="CustomShape 1"/>
          <p:cNvSpPr/>
          <p:nvPr/>
        </p:nvSpPr>
        <p:spPr>
          <a:xfrm>
            <a:off x="1193400" y="836640"/>
            <a:ext cx="1119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Exemples:</a:t>
            </a:r>
            <a:endParaRPr lang="es-E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descr="E:\Institut Badalona VII\Visual i plàstica\4t ESO Opt\T-2 Les formes tridimensionals\1024px-Avenida_Alcalde_Alvaro_Domecq_Paseo_Capuchinos_Jerez_de_la_Frontera.JPG"/>
          <p:cNvPicPr/>
          <p:nvPr/>
        </p:nvPicPr>
        <p:blipFill>
          <a:blip r:embed="rId2"/>
          <a:stretch/>
        </p:blipFill>
        <p:spPr>
          <a:xfrm>
            <a:off x="323640" y="620640"/>
            <a:ext cx="8454960" cy="5614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422000" y="1124640"/>
            <a:ext cx="31240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·Obliqua o de dos punts de fuga</a:t>
            </a:r>
            <a:endParaRPr lang="es-ES" sz="1800" b="0" strike="noStrike" spc="-1">
              <a:latin typeface="Arial"/>
            </a:endParaRPr>
          </a:p>
        </p:txBody>
      </p:sp>
      <p:pic>
        <p:nvPicPr>
          <p:cNvPr id="104" name="Picture 3" descr="E:\Institut Badalona VII\Visual i plàstica\4t ESO Opt\T-2 Les formes tridimensionals\Obliqua o de dos punts de fuga.jpg"/>
          <p:cNvPicPr/>
          <p:nvPr/>
        </p:nvPicPr>
        <p:blipFill>
          <a:blip r:embed="rId2"/>
          <a:stretch/>
        </p:blipFill>
        <p:spPr>
          <a:xfrm>
            <a:off x="2267640" y="1628640"/>
            <a:ext cx="4523400" cy="4099320"/>
          </a:xfrm>
          <a:prstGeom prst="rect">
            <a:avLst/>
          </a:prstGeom>
          <a:ln>
            <a:noFill/>
          </a:ln>
        </p:spPr>
      </p:pic>
      <p:sp>
        <p:nvSpPr>
          <p:cNvPr id="105" name="TextShape 2"/>
          <p:cNvSpPr txBox="1"/>
          <p:nvPr/>
        </p:nvSpPr>
        <p:spPr>
          <a:xfrm>
            <a:off x="1793036" y="5805264"/>
            <a:ext cx="5472608" cy="952653"/>
          </a:xfrm>
          <a:prstGeom prst="rect">
            <a:avLst/>
          </a:prstGeom>
          <a:noFill/>
          <a:ln>
            <a:noFill/>
          </a:ln>
        </p:spPr>
        <p:txBody>
          <a:bodyPr wrap="square" lIns="90000" tIns="45000" rIns="90000" bIns="45000">
            <a:spAutoFit/>
          </a:bodyPr>
          <a:lstStyle/>
          <a:p>
            <a:r>
              <a:rPr lang="es-ES" sz="1400" i="1" dirty="0" smtClean="0">
                <a:hlinkClick r:id="rId3"/>
              </a:rPr>
              <a:t>·’Perspectiva </a:t>
            </a:r>
            <a:r>
              <a:rPr lang="es-ES" sz="1400" i="1" dirty="0">
                <a:hlinkClick r:id="rId3"/>
              </a:rPr>
              <a:t>Nivel Básico Arq. David </a:t>
            </a:r>
            <a:r>
              <a:rPr lang="es-ES" sz="1400" i="1" dirty="0" smtClean="0">
                <a:hlinkClick r:id="rId3"/>
              </a:rPr>
              <a:t>Sosa .1.’</a:t>
            </a:r>
            <a:endParaRPr lang="es-ES" sz="1400" i="1" dirty="0" smtClean="0"/>
          </a:p>
          <a:p>
            <a:endParaRPr lang="es-ES" sz="1400" i="1" dirty="0" smtClean="0"/>
          </a:p>
          <a:p>
            <a:r>
              <a:rPr lang="es-ES" sz="1400" i="1" dirty="0" smtClean="0">
                <a:hlinkClick r:id="rId4"/>
              </a:rPr>
              <a:t>·’Perspectiva para estudiantes de Arquitectura Arq. David Sosa</a:t>
            </a:r>
            <a:r>
              <a:rPr lang="pt-BR" sz="1400" i="1" dirty="0" smtClean="0">
                <a:hlinkClick r:id="rId4"/>
              </a:rPr>
              <a:t>. 2.’</a:t>
            </a:r>
            <a:endParaRPr lang="es-ES" sz="1400" i="1" dirty="0"/>
          </a:p>
          <a:p>
            <a:endParaRPr lang="es-ES" sz="1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E:\Institut Badalona VII\Visual i plàstica\4t ESO Opt\T-2 Les formes tridimensionals\dimension2.gif"/>
          <p:cNvPicPr/>
          <p:nvPr/>
        </p:nvPicPr>
        <p:blipFill>
          <a:blip r:embed="rId2"/>
          <a:stretch/>
        </p:blipFill>
        <p:spPr>
          <a:xfrm>
            <a:off x="2676600" y="2023920"/>
            <a:ext cx="3790440" cy="2809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2" descr="E:\Institut Badalona VII\Visual i plàstica\4t ESO Opt\T-2 Les formes tridimensionals\perspectiva1.jpg"/>
          <p:cNvPicPr/>
          <p:nvPr/>
        </p:nvPicPr>
        <p:blipFill>
          <a:blip r:embed="rId2"/>
          <a:stretch/>
        </p:blipFill>
        <p:spPr>
          <a:xfrm>
            <a:off x="1460520" y="2076480"/>
            <a:ext cx="6222600" cy="2704680"/>
          </a:xfrm>
          <a:prstGeom prst="rect">
            <a:avLst/>
          </a:prstGeom>
          <a:ln>
            <a:noFill/>
          </a:ln>
        </p:spPr>
      </p:pic>
      <p:sp>
        <p:nvSpPr>
          <p:cNvPr id="109" name="CustomShape 1"/>
          <p:cNvSpPr/>
          <p:nvPr/>
        </p:nvSpPr>
        <p:spPr>
          <a:xfrm>
            <a:off x="1193400" y="836640"/>
            <a:ext cx="1119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Exemples:</a:t>
            </a:r>
            <a:endParaRPr lang="es-E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2" descr="E:\Institut Badalona VII\Visual i plàstica\4t ESO Opt\T-2 Les formes tridimensionals\7042cfea2280f57a1ea78959f5bd730a.jpg"/>
          <p:cNvPicPr/>
          <p:nvPr/>
        </p:nvPicPr>
        <p:blipFill>
          <a:blip r:embed="rId2"/>
          <a:stretch/>
        </p:blipFill>
        <p:spPr>
          <a:xfrm>
            <a:off x="1066680" y="800280"/>
            <a:ext cx="7009920" cy="5257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1560600" y="836640"/>
            <a:ext cx="2220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·De tres punts de fuga</a:t>
            </a:r>
            <a:endParaRPr lang="es-ES" sz="1800" b="0" strike="noStrike" spc="-1">
              <a:latin typeface="Arial"/>
            </a:endParaRPr>
          </a:p>
        </p:txBody>
      </p:sp>
      <p:pic>
        <p:nvPicPr>
          <p:cNvPr id="112" name="Picture 3" descr="E:\Institut Badalona VII\Visual i plàstica\4t ESO Opt\T-2 Les formes tridimensionals\De tres punts de fuga.jpg"/>
          <p:cNvPicPr/>
          <p:nvPr/>
        </p:nvPicPr>
        <p:blipFill>
          <a:blip r:embed="rId2"/>
          <a:stretch/>
        </p:blipFill>
        <p:spPr>
          <a:xfrm>
            <a:off x="2411640" y="1628640"/>
            <a:ext cx="4367160" cy="403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2" descr="E:\Institut Badalona VII\Visual i plàstica\4t ESO Opt\T-2 Les formes tridimensionals\Exemple 3 punts de fuga.jpg"/>
          <p:cNvPicPr/>
          <p:nvPr/>
        </p:nvPicPr>
        <p:blipFill>
          <a:blip r:embed="rId2"/>
          <a:stretch/>
        </p:blipFill>
        <p:spPr>
          <a:xfrm>
            <a:off x="1043640" y="1268640"/>
            <a:ext cx="3396960" cy="2307960"/>
          </a:xfrm>
          <a:prstGeom prst="rect">
            <a:avLst/>
          </a:prstGeom>
          <a:ln>
            <a:noFill/>
          </a:ln>
        </p:spPr>
      </p:pic>
      <p:sp>
        <p:nvSpPr>
          <p:cNvPr id="114" name="CustomShape 1"/>
          <p:cNvSpPr/>
          <p:nvPr/>
        </p:nvSpPr>
        <p:spPr>
          <a:xfrm>
            <a:off x="1193400" y="836640"/>
            <a:ext cx="1119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Exemples:</a:t>
            </a:r>
            <a:endParaRPr lang="es-ES" sz="1800" b="0" strike="noStrike" spc="-1">
              <a:latin typeface="Arial"/>
            </a:endParaRPr>
          </a:p>
        </p:txBody>
      </p:sp>
      <p:pic>
        <p:nvPicPr>
          <p:cNvPr id="115" name="Picture 2" descr="E:\Institut Badalona VII\Visual i plàstica\4t ESO Opt\T-2 Les formes tridimensionals\maxresdefault.jpg"/>
          <p:cNvPicPr/>
          <p:nvPr/>
        </p:nvPicPr>
        <p:blipFill>
          <a:blip r:embed="rId3"/>
          <a:stretch/>
        </p:blipFill>
        <p:spPr>
          <a:xfrm>
            <a:off x="4788000" y="3285000"/>
            <a:ext cx="3540240" cy="2711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457200" y="274680"/>
            <a:ext cx="8229240" cy="1142640"/>
          </a:xfrm>
          <a:prstGeom prst="rect">
            <a:avLst/>
          </a:prstGeom>
          <a:noFill/>
          <a:ln>
            <a:noFill/>
          </a:ln>
        </p:spPr>
        <p:txBody>
          <a:bodyPr anchor="ctr">
            <a:noAutofit/>
          </a:bodyPr>
          <a:lstStyle/>
          <a:p>
            <a:pPr algn="ctr">
              <a:lnSpc>
                <a:spcPct val="100000"/>
              </a:lnSpc>
            </a:pPr>
            <a:r>
              <a:rPr lang="es-ES" sz="4400" b="0" strike="noStrike" spc="-1">
                <a:solidFill>
                  <a:srgbClr val="000000"/>
                </a:solidFill>
                <a:latin typeface="Calibri"/>
              </a:rPr>
              <a:t>Activitats</a:t>
            </a:r>
          </a:p>
        </p:txBody>
      </p:sp>
      <p:sp>
        <p:nvSpPr>
          <p:cNvPr id="117" name="TextShape 2"/>
          <p:cNvSpPr txBox="1"/>
          <p:nvPr/>
        </p:nvSpPr>
        <p:spPr>
          <a:xfrm>
            <a:off x="388005" y="1416829"/>
            <a:ext cx="8424936" cy="4525560"/>
          </a:xfrm>
          <a:prstGeom prst="rect">
            <a:avLst/>
          </a:prstGeom>
          <a:noFill/>
          <a:ln>
            <a:noFill/>
          </a:ln>
        </p:spPr>
        <p:txBody>
          <a:bodyPr>
            <a:normAutofit fontScale="92500"/>
          </a:bodyPr>
          <a:lstStyle/>
          <a:p>
            <a:pPr marL="343080" indent="-342720" algn="just">
              <a:lnSpc>
                <a:spcPct val="100000"/>
              </a:lnSpc>
              <a:spcBef>
                <a:spcPts val="561"/>
              </a:spcBef>
            </a:pPr>
            <a:r>
              <a:rPr lang="ca-ES" sz="2800" b="0" strike="noStrike" spc="-1" dirty="0" smtClean="0">
                <a:solidFill>
                  <a:srgbClr val="000000"/>
                </a:solidFill>
                <a:latin typeface="Calibri"/>
              </a:rPr>
              <a:t>En </a:t>
            </a:r>
            <a:r>
              <a:rPr lang="ca-ES" sz="2800" b="1" strike="noStrike" spc="-1" dirty="0" smtClean="0">
                <a:solidFill>
                  <a:srgbClr val="000000"/>
                </a:solidFill>
                <a:latin typeface="Calibri"/>
              </a:rPr>
              <a:t>dues làmines de dibuix</a:t>
            </a:r>
            <a:r>
              <a:rPr lang="ca-ES" sz="2800" b="0" strike="noStrike" spc="-1" dirty="0" smtClean="0">
                <a:solidFill>
                  <a:srgbClr val="000000"/>
                </a:solidFill>
                <a:latin typeface="Calibri"/>
              </a:rPr>
              <a:t>, utilitzant els estris de dibuix</a:t>
            </a:r>
          </a:p>
          <a:p>
            <a:pPr marL="343080" indent="-342720" algn="just">
              <a:lnSpc>
                <a:spcPct val="100000"/>
              </a:lnSpc>
              <a:spcBef>
                <a:spcPts val="561"/>
              </a:spcBef>
            </a:pPr>
            <a:r>
              <a:rPr lang="ca-ES" sz="2800" b="0" strike="noStrike" spc="-1" dirty="0" smtClean="0">
                <a:solidFill>
                  <a:srgbClr val="000000"/>
                </a:solidFill>
                <a:latin typeface="Calibri"/>
              </a:rPr>
              <a:t>tècnic (regle, escaire</a:t>
            </a:r>
            <a:r>
              <a:rPr lang="ca-ES" sz="2800" spc="-1" dirty="0" smtClean="0">
                <a:solidFill>
                  <a:srgbClr val="000000"/>
                </a:solidFill>
                <a:latin typeface="Calibri"/>
              </a:rPr>
              <a:t>, cartabó i</a:t>
            </a:r>
            <a:r>
              <a:rPr lang="ca-ES" sz="2800" b="0" strike="noStrike" spc="-1" dirty="0" smtClean="0">
                <a:solidFill>
                  <a:srgbClr val="000000"/>
                </a:solidFill>
                <a:latin typeface="Calibri"/>
              </a:rPr>
              <a:t> compàs), realitzar composició</a:t>
            </a:r>
          </a:p>
          <a:p>
            <a:pPr marL="343080" indent="-342720" algn="just">
              <a:lnSpc>
                <a:spcPct val="100000"/>
              </a:lnSpc>
              <a:spcBef>
                <a:spcPts val="561"/>
              </a:spcBef>
            </a:pPr>
            <a:r>
              <a:rPr lang="ca-ES" sz="2800" b="0" strike="noStrike" spc="-1" dirty="0" smtClean="0">
                <a:solidFill>
                  <a:srgbClr val="000000"/>
                </a:solidFill>
                <a:latin typeface="Calibri"/>
              </a:rPr>
              <a:t>lliure de:</a:t>
            </a:r>
          </a:p>
          <a:p>
            <a:pPr marL="343080" indent="-342720" algn="just">
              <a:lnSpc>
                <a:spcPct val="100000"/>
              </a:lnSpc>
              <a:spcBef>
                <a:spcPts val="561"/>
              </a:spcBef>
            </a:pPr>
            <a:endParaRPr lang="ca-ES" sz="2800" b="0" strike="noStrike" spc="-1" dirty="0" smtClean="0">
              <a:solidFill>
                <a:srgbClr val="000000"/>
              </a:solidFill>
              <a:latin typeface="Calibri"/>
            </a:endParaRPr>
          </a:p>
          <a:p>
            <a:pPr marL="343080" indent="-342720" algn="just">
              <a:lnSpc>
                <a:spcPct val="100000"/>
              </a:lnSpc>
              <a:spcBef>
                <a:spcPts val="561"/>
              </a:spcBef>
            </a:pPr>
            <a:r>
              <a:rPr lang="ca-ES" sz="2800" b="0" strike="noStrike" spc="-1" dirty="0" smtClean="0">
                <a:solidFill>
                  <a:srgbClr val="000000"/>
                </a:solidFill>
                <a:latin typeface="Calibri"/>
              </a:rPr>
              <a:t>·Perspectiva cònica frontal o d’un punt de fuga.</a:t>
            </a:r>
          </a:p>
          <a:p>
            <a:pPr marL="343080" indent="-342720" algn="just">
              <a:lnSpc>
                <a:spcPct val="100000"/>
              </a:lnSpc>
              <a:spcBef>
                <a:spcPts val="561"/>
              </a:spcBef>
            </a:pPr>
            <a:endParaRPr lang="ca-ES" sz="2800" b="0" strike="noStrike" spc="-1" dirty="0" smtClean="0">
              <a:solidFill>
                <a:srgbClr val="000000"/>
              </a:solidFill>
              <a:latin typeface="Calibri"/>
            </a:endParaRPr>
          </a:p>
          <a:p>
            <a:pPr marL="343080" indent="-342720" algn="just">
              <a:lnSpc>
                <a:spcPct val="100000"/>
              </a:lnSpc>
              <a:spcBef>
                <a:spcPts val="561"/>
              </a:spcBef>
            </a:pPr>
            <a:r>
              <a:rPr lang="ca-ES" sz="2800" b="0" strike="noStrike" spc="-1" dirty="0" smtClean="0">
                <a:solidFill>
                  <a:srgbClr val="000000"/>
                </a:solidFill>
                <a:latin typeface="Calibri"/>
              </a:rPr>
              <a:t>·Perspectiva cònica obliqua o de dos punts de fuga.</a:t>
            </a:r>
          </a:p>
          <a:p>
            <a:pPr marL="343080" indent="-342720" algn="just">
              <a:lnSpc>
                <a:spcPct val="100000"/>
              </a:lnSpc>
              <a:spcBef>
                <a:spcPts val="561"/>
              </a:spcBef>
            </a:pPr>
            <a:endParaRPr lang="ca-ES" sz="2800" b="0" strike="noStrike" spc="-1" dirty="0" smtClean="0">
              <a:solidFill>
                <a:srgbClr val="000000"/>
              </a:solidFill>
              <a:latin typeface="Calibri"/>
            </a:endParaRPr>
          </a:p>
          <a:p>
            <a:pPr marL="343080" indent="-342720" algn="just">
              <a:lnSpc>
                <a:spcPct val="100000"/>
              </a:lnSpc>
              <a:spcBef>
                <a:spcPts val="561"/>
              </a:spcBef>
            </a:pPr>
            <a:r>
              <a:rPr lang="ca-ES" sz="2800" b="0" u="sng" strike="noStrike" spc="-1" dirty="0" smtClean="0">
                <a:solidFill>
                  <a:srgbClr val="000000"/>
                </a:solidFill>
                <a:uFillTx/>
                <a:latin typeface="Calibri"/>
              </a:rPr>
              <a:t>Tècnica:</a:t>
            </a:r>
            <a:r>
              <a:rPr lang="ca-ES" sz="2800" b="0" strike="noStrike" spc="-1" dirty="0" smtClean="0">
                <a:solidFill>
                  <a:srgbClr val="000000"/>
                </a:solidFill>
                <a:latin typeface="Calibri"/>
              </a:rPr>
              <a:t> Retoladors + Aquarel·la.</a:t>
            </a:r>
            <a:endParaRPr lang="ca-ES" sz="2800" b="0" strike="noStrike" spc="-1" dirty="0">
              <a:solidFill>
                <a:srgbClr val="000000"/>
              </a:solidFill>
              <a:latin typeface="Calibri"/>
            </a:endParaRPr>
          </a:p>
        </p:txBody>
      </p:sp>
      <p:sp>
        <p:nvSpPr>
          <p:cNvPr id="118" name="CustomShape 3"/>
          <p:cNvSpPr/>
          <p:nvPr/>
        </p:nvSpPr>
        <p:spPr>
          <a:xfrm>
            <a:off x="755576" y="6021360"/>
            <a:ext cx="7930864"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es-ES" i="1" dirty="0" smtClean="0">
                <a:hlinkClick r:id="rId2"/>
              </a:rPr>
              <a:t>·’Tutorial </a:t>
            </a:r>
            <a:r>
              <a:rPr lang="es-ES" i="1" dirty="0">
                <a:hlinkClick r:id="rId2"/>
              </a:rPr>
              <a:t>de como hacer una perspectiva con dos puntos Arq. David </a:t>
            </a:r>
            <a:r>
              <a:rPr lang="es-ES" i="1" dirty="0" smtClean="0">
                <a:hlinkClick r:id="rId2"/>
              </a:rPr>
              <a:t>Sosa.’</a:t>
            </a:r>
            <a:endParaRPr lang="es-ES" i="1" dirty="0"/>
          </a:p>
          <a:p>
            <a:pPr algn="ctr">
              <a:lnSpc>
                <a:spcPct val="100000"/>
              </a:lnSpc>
            </a:pPr>
            <a:endParaRPr lang="es-ES"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descr="E:\Institut Badalona VII\Visual i plàstica\4t ESO Opt\T-2 Les formes tridimensionals\06c9d07c1eb7c33e37909d9710420267.jpg"/>
          <p:cNvPicPr/>
          <p:nvPr/>
        </p:nvPicPr>
        <p:blipFill>
          <a:blip r:embed="rId2"/>
          <a:stretch/>
        </p:blipFill>
        <p:spPr>
          <a:xfrm>
            <a:off x="1187640" y="836640"/>
            <a:ext cx="6864480" cy="5148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785880" y="357120"/>
            <a:ext cx="7929360" cy="3857400"/>
          </a:xfrm>
          <a:prstGeom prst="rect">
            <a:avLst/>
          </a:prstGeom>
          <a:noFill/>
          <a:ln>
            <a:noFill/>
          </a:ln>
        </p:spPr>
        <p:txBody>
          <a:bodyPr>
            <a:normAutofit/>
          </a:bodyPr>
          <a:lstStyle/>
          <a:p>
            <a:pPr algn="just">
              <a:lnSpc>
                <a:spcPct val="100000"/>
              </a:lnSpc>
              <a:spcBef>
                <a:spcPts val="400"/>
              </a:spcBef>
            </a:pPr>
            <a:r>
              <a:rPr lang="es-ES" sz="2000" b="1" strike="noStrike" spc="-1">
                <a:solidFill>
                  <a:srgbClr val="000000"/>
                </a:solidFill>
                <a:latin typeface="Calibri"/>
              </a:rPr>
              <a:t>Com s’obtenen les vistes?</a:t>
            </a:r>
            <a:endParaRPr lang="es-ES" sz="2000" b="0" strike="noStrike" spc="-1">
              <a:latin typeface="Arial"/>
            </a:endParaRPr>
          </a:p>
          <a:p>
            <a:pPr algn="just">
              <a:lnSpc>
                <a:spcPct val="100000"/>
              </a:lnSpc>
              <a:spcBef>
                <a:spcPts val="400"/>
              </a:spcBef>
            </a:pPr>
            <a:r>
              <a:t/>
            </a:r>
            <a:br/>
            <a:r>
              <a:rPr lang="es-ES" sz="2000" b="0" strike="noStrike" spc="-1">
                <a:solidFill>
                  <a:srgbClr val="000000"/>
                </a:solidFill>
                <a:latin typeface="Calibri"/>
              </a:rPr>
              <a:t>La peça de la figura pot ser vista des de dalt o des d’abaix, des de enfront o des d’enrere, des d’un lateral o des d’un altre. A les vistes obtingudes se les anomena respectivament: </a:t>
            </a:r>
            <a:r>
              <a:rPr lang="es-ES" sz="2000" b="1" strike="noStrike" spc="-1">
                <a:solidFill>
                  <a:srgbClr val="000000"/>
                </a:solidFill>
                <a:latin typeface="Calibri"/>
              </a:rPr>
              <a:t>planta</a:t>
            </a:r>
            <a:r>
              <a:rPr lang="es-ES" sz="2000" b="0" strike="noStrike" spc="-1">
                <a:solidFill>
                  <a:srgbClr val="000000"/>
                </a:solidFill>
                <a:latin typeface="Calibri"/>
              </a:rPr>
              <a:t>, </a:t>
            </a:r>
            <a:r>
              <a:rPr lang="es-ES" sz="2000" b="1" strike="noStrike" spc="-1">
                <a:solidFill>
                  <a:srgbClr val="000000"/>
                </a:solidFill>
                <a:latin typeface="Calibri"/>
              </a:rPr>
              <a:t>planta inferior, alçat, alçat posterior, vista lateral o perfil dret i esquerre</a:t>
            </a:r>
            <a:r>
              <a:rPr lang="es-ES" sz="2000" b="0" strike="noStrike" spc="-1">
                <a:solidFill>
                  <a:srgbClr val="000000"/>
                </a:solidFill>
                <a:latin typeface="Calibri"/>
              </a:rPr>
              <a:t>.</a:t>
            </a:r>
            <a:endParaRPr lang="es-ES" sz="2000" b="0" strike="noStrike" spc="-1">
              <a:latin typeface="Arial"/>
            </a:endParaRPr>
          </a:p>
          <a:p>
            <a:pPr algn="just">
              <a:lnSpc>
                <a:spcPct val="100000"/>
              </a:lnSpc>
              <a:spcBef>
                <a:spcPts val="641"/>
              </a:spcBef>
            </a:pPr>
            <a:r>
              <a:t/>
            </a:r>
            <a:br/>
            <a:r>
              <a:t/>
            </a:r>
            <a:br/>
            <a:endParaRPr lang="es-ES" sz="2000" b="0" strike="noStrike" spc="-1">
              <a:latin typeface="Arial"/>
            </a:endParaRPr>
          </a:p>
        </p:txBody>
      </p:sp>
      <p:pic>
        <p:nvPicPr>
          <p:cNvPr id="85" name="Picture 2" descr="C:\Users\ANDRES\Desktop\Ferran\Nou\vistas.jpg"/>
          <p:cNvPicPr/>
          <p:nvPr/>
        </p:nvPicPr>
        <p:blipFill>
          <a:blip r:embed="rId2"/>
          <a:stretch/>
        </p:blipFill>
        <p:spPr>
          <a:xfrm>
            <a:off x="2286000" y="2643120"/>
            <a:ext cx="4714560" cy="3830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Shape 1"/>
          <p:cNvSpPr txBox="1"/>
          <p:nvPr/>
        </p:nvSpPr>
        <p:spPr>
          <a:xfrm>
            <a:off x="457200" y="274680"/>
            <a:ext cx="8229240" cy="1142640"/>
          </a:xfrm>
          <a:prstGeom prst="rect">
            <a:avLst/>
          </a:prstGeom>
          <a:noFill/>
          <a:ln>
            <a:noFill/>
          </a:ln>
        </p:spPr>
        <p:txBody>
          <a:bodyPr anchor="ctr">
            <a:noAutofit/>
          </a:bodyPr>
          <a:lstStyle/>
          <a:p>
            <a:pPr algn="ctr">
              <a:lnSpc>
                <a:spcPct val="100000"/>
              </a:lnSpc>
            </a:pPr>
            <a:r>
              <a:rPr lang="es-ES" sz="4400" b="0" strike="noStrike" spc="-1">
                <a:solidFill>
                  <a:srgbClr val="000000"/>
                </a:solidFill>
                <a:latin typeface="Calibri"/>
              </a:rPr>
              <a:t>Exemples</a:t>
            </a:r>
          </a:p>
        </p:txBody>
      </p:sp>
      <p:pic>
        <p:nvPicPr>
          <p:cNvPr id="121" name="Picture 2" descr="Resultado de imagen de david sosa arquitecto"/>
          <p:cNvPicPr/>
          <p:nvPr/>
        </p:nvPicPr>
        <p:blipFill>
          <a:blip r:embed="rId2"/>
          <a:stretch/>
        </p:blipFill>
        <p:spPr>
          <a:xfrm>
            <a:off x="179640" y="1484640"/>
            <a:ext cx="8735400" cy="4913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2" descr="Resultado de imagen de Manga perspectivas edificios"/>
          <p:cNvPicPr/>
          <p:nvPr/>
        </p:nvPicPr>
        <p:blipFill>
          <a:blip r:embed="rId2"/>
          <a:stretch/>
        </p:blipFill>
        <p:spPr>
          <a:xfrm>
            <a:off x="107640" y="861120"/>
            <a:ext cx="8928720" cy="5022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descr="Resultado de imagen"/>
          <p:cNvPicPr/>
          <p:nvPr/>
        </p:nvPicPr>
        <p:blipFill>
          <a:blip r:embed="rId2"/>
          <a:stretch/>
        </p:blipFill>
        <p:spPr>
          <a:xfrm>
            <a:off x="611640" y="1124640"/>
            <a:ext cx="8015040" cy="4508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Resultado de imagen de david sosa arquitecto"/>
          <p:cNvPicPr/>
          <p:nvPr/>
        </p:nvPicPr>
        <p:blipFill>
          <a:blip r:embed="rId2"/>
          <a:stretch/>
        </p:blipFill>
        <p:spPr>
          <a:xfrm>
            <a:off x="251640" y="1052640"/>
            <a:ext cx="8627760" cy="4852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2" descr="E:\Institut Badalona VII\Visual i plàstica\4t ESO Opt\T-2 Les formes tridimensionals\akira-image.jpg"/>
          <p:cNvPicPr/>
          <p:nvPr/>
        </p:nvPicPr>
        <p:blipFill>
          <a:blip r:embed="rId2"/>
          <a:stretch/>
        </p:blipFill>
        <p:spPr>
          <a:xfrm>
            <a:off x="899640" y="764640"/>
            <a:ext cx="7465680" cy="5367600"/>
          </a:xfrm>
          <a:prstGeom prst="rect">
            <a:avLst/>
          </a:prstGeom>
          <a:ln>
            <a:noFill/>
          </a:ln>
        </p:spPr>
      </p:pic>
      <p:sp>
        <p:nvSpPr>
          <p:cNvPr id="126" name="TextShape 1"/>
          <p:cNvSpPr txBox="1"/>
          <p:nvPr/>
        </p:nvSpPr>
        <p:spPr>
          <a:xfrm>
            <a:off x="1187640" y="6165360"/>
            <a:ext cx="3476880" cy="416160"/>
          </a:xfrm>
          <a:prstGeom prst="rect">
            <a:avLst/>
          </a:prstGeom>
          <a:noFill/>
          <a:ln>
            <a:noFill/>
          </a:ln>
        </p:spPr>
        <p:txBody>
          <a:bodyPr anchor="ctr">
            <a:normAutofit/>
          </a:bodyPr>
          <a:lstStyle/>
          <a:p>
            <a:pPr algn="ctr">
              <a:lnSpc>
                <a:spcPct val="100000"/>
              </a:lnSpc>
            </a:pPr>
            <a:r>
              <a:rPr lang="es-ES" sz="1600" b="0" strike="noStrike" spc="-1">
                <a:solidFill>
                  <a:srgbClr val="000000"/>
                </a:solidFill>
                <a:latin typeface="Calibri"/>
              </a:rPr>
              <a:t>Akira. Katsuhiro Otomo, 1982-1990.</a:t>
            </a:r>
          </a:p>
        </p:txBody>
      </p:sp>
      <p:sp>
        <p:nvSpPr>
          <p:cNvPr id="127" name="CustomShape 2"/>
          <p:cNvSpPr/>
          <p:nvPr/>
        </p:nvSpPr>
        <p:spPr>
          <a:xfrm>
            <a:off x="467640" y="188640"/>
            <a:ext cx="8229240" cy="633600"/>
          </a:xfrm>
          <a:prstGeom prst="rect">
            <a:avLst/>
          </a:prstGeom>
          <a:noFill/>
          <a:ln>
            <a:noFill/>
          </a:ln>
        </p:spPr>
        <p:style>
          <a:lnRef idx="0">
            <a:scrgbClr r="0" g="0" b="0"/>
          </a:lnRef>
          <a:fillRef idx="0">
            <a:scrgbClr r="0" g="0" b="0"/>
          </a:fillRef>
          <a:effectRef idx="0">
            <a:scrgbClr r="0" g="0" b="0"/>
          </a:effectRef>
          <a:fontRef idx="minor"/>
        </p:style>
        <p:txBody>
          <a:bodyPr anchor="ctr">
            <a:normAutofit fontScale="86500" lnSpcReduction="10000"/>
          </a:bodyPr>
          <a:lstStyle/>
          <a:p>
            <a:pPr algn="ctr">
              <a:lnSpc>
                <a:spcPct val="100000"/>
              </a:lnSpc>
            </a:pPr>
            <a:r>
              <a:rPr lang="es-ES" sz="4400" b="0" strike="noStrike" spc="-1">
                <a:solidFill>
                  <a:srgbClr val="000000"/>
                </a:solidFill>
                <a:latin typeface="Calibri"/>
              </a:rPr>
              <a:t>Còmic – Novel·la gràfica - Manga</a:t>
            </a:r>
            <a:endParaRPr lang="es-ES"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4" descr="E:\Institut Badalona VII\Visual i plàstica\4t ESO Opt\T-2 Les formes tridimensionals\alabaster-3446289.jpg"/>
          <p:cNvPicPr/>
          <p:nvPr/>
        </p:nvPicPr>
        <p:blipFill>
          <a:blip r:embed="rId2"/>
          <a:stretch/>
        </p:blipFill>
        <p:spPr>
          <a:xfrm>
            <a:off x="107640" y="169920"/>
            <a:ext cx="4552560" cy="6499080"/>
          </a:xfrm>
          <a:prstGeom prst="rect">
            <a:avLst/>
          </a:prstGeom>
          <a:ln>
            <a:noFill/>
          </a:ln>
        </p:spPr>
      </p:pic>
      <p:pic>
        <p:nvPicPr>
          <p:cNvPr id="129" name="Picture 5" descr="E:\Institut Badalona VII\Visual i plàstica\4t ESO Opt\T-2 Les formes tridimensionals\alabaster-3446345.jpg"/>
          <p:cNvPicPr/>
          <p:nvPr/>
        </p:nvPicPr>
        <p:blipFill>
          <a:blip r:embed="rId3"/>
          <a:stretch/>
        </p:blipFill>
        <p:spPr>
          <a:xfrm>
            <a:off x="4500000" y="188640"/>
            <a:ext cx="4539600" cy="6480360"/>
          </a:xfrm>
          <a:prstGeom prst="rect">
            <a:avLst/>
          </a:prstGeom>
          <a:ln>
            <a:noFill/>
          </a:ln>
        </p:spPr>
      </p:pic>
      <p:sp>
        <p:nvSpPr>
          <p:cNvPr id="130" name="TextShape 1"/>
          <p:cNvSpPr txBox="1"/>
          <p:nvPr/>
        </p:nvSpPr>
        <p:spPr>
          <a:xfrm>
            <a:off x="251640" y="6309360"/>
            <a:ext cx="3476880" cy="416160"/>
          </a:xfrm>
          <a:prstGeom prst="rect">
            <a:avLst/>
          </a:prstGeom>
          <a:noFill/>
          <a:ln>
            <a:noFill/>
          </a:ln>
        </p:spPr>
        <p:txBody>
          <a:bodyPr anchor="ctr">
            <a:normAutofit/>
          </a:bodyPr>
          <a:lstStyle/>
          <a:p>
            <a:pPr algn="ctr">
              <a:lnSpc>
                <a:spcPct val="100000"/>
              </a:lnSpc>
            </a:pPr>
            <a:r>
              <a:rPr lang="es-ES" sz="1600" b="0" strike="noStrike" spc="-1">
                <a:solidFill>
                  <a:srgbClr val="000000"/>
                </a:solidFill>
                <a:latin typeface="Calibri"/>
              </a:rPr>
              <a:t>Alabaster. Ozamu Tezuka,  1970-1971.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3" descr="E:\Institut Badalona VII\Visual i plàstica\4t ESO Opt\T-2 Les formes tridimensionals\akira-2265555.jpg"/>
          <p:cNvPicPr/>
          <p:nvPr/>
        </p:nvPicPr>
        <p:blipFill>
          <a:blip r:embed="rId2"/>
          <a:stretch/>
        </p:blipFill>
        <p:spPr>
          <a:xfrm>
            <a:off x="0" y="0"/>
            <a:ext cx="4579200" cy="6857640"/>
          </a:xfrm>
          <a:prstGeom prst="rect">
            <a:avLst/>
          </a:prstGeom>
          <a:ln>
            <a:noFill/>
          </a:ln>
        </p:spPr>
      </p:pic>
      <p:pic>
        <p:nvPicPr>
          <p:cNvPr id="132" name="Picture 4" descr="E:\Institut Badalona VII\Visual i plàstica\4t ESO Opt\T-2 Les formes tridimensionals\akira-2265561.jpg"/>
          <p:cNvPicPr/>
          <p:nvPr/>
        </p:nvPicPr>
        <p:blipFill>
          <a:blip r:embed="rId3"/>
          <a:stretch/>
        </p:blipFill>
        <p:spPr>
          <a:xfrm>
            <a:off x="4494600" y="0"/>
            <a:ext cx="4649040" cy="6857640"/>
          </a:xfrm>
          <a:prstGeom prst="rect">
            <a:avLst/>
          </a:prstGeom>
          <a:ln>
            <a:noFill/>
          </a:ln>
        </p:spPr>
      </p:pic>
      <p:sp>
        <p:nvSpPr>
          <p:cNvPr id="133" name="TextShape 1"/>
          <p:cNvSpPr txBox="1"/>
          <p:nvPr/>
        </p:nvSpPr>
        <p:spPr>
          <a:xfrm>
            <a:off x="0" y="6441480"/>
            <a:ext cx="3476880" cy="416160"/>
          </a:xfrm>
          <a:prstGeom prst="rect">
            <a:avLst/>
          </a:prstGeom>
          <a:noFill/>
          <a:ln>
            <a:noFill/>
          </a:ln>
        </p:spPr>
        <p:txBody>
          <a:bodyPr anchor="ctr">
            <a:normAutofit/>
          </a:bodyPr>
          <a:lstStyle/>
          <a:p>
            <a:pPr algn="ctr">
              <a:lnSpc>
                <a:spcPct val="100000"/>
              </a:lnSpc>
            </a:pPr>
            <a:r>
              <a:rPr lang="es-ES" sz="1600" b="0" strike="noStrike" spc="-1">
                <a:solidFill>
                  <a:srgbClr val="000000"/>
                </a:solidFill>
                <a:latin typeface="Calibri"/>
              </a:rPr>
              <a:t>Akira. Katsuhiro Otomo, 1982-1990.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Shape 1"/>
          <p:cNvSpPr txBox="1"/>
          <p:nvPr/>
        </p:nvSpPr>
        <p:spPr>
          <a:xfrm>
            <a:off x="467640" y="5877360"/>
            <a:ext cx="8229240" cy="652680"/>
          </a:xfrm>
          <a:prstGeom prst="rect">
            <a:avLst/>
          </a:prstGeom>
          <a:noFill/>
          <a:ln>
            <a:noFill/>
          </a:ln>
        </p:spPr>
        <p:txBody>
          <a:bodyPr anchor="ctr">
            <a:normAutofit/>
          </a:bodyPr>
          <a:lstStyle/>
          <a:p>
            <a:pPr algn="ctr">
              <a:lnSpc>
                <a:spcPct val="100000"/>
              </a:lnSpc>
            </a:pPr>
            <a:r>
              <a:rPr lang="es-ES" sz="1600" b="0" strike="noStrike" spc="-1">
                <a:solidFill>
                  <a:srgbClr val="000000"/>
                </a:solidFill>
                <a:latin typeface="Calibri"/>
              </a:rPr>
              <a:t>Jurassic Park. Steven Spielberg, 1993.</a:t>
            </a:r>
          </a:p>
        </p:txBody>
      </p:sp>
      <p:pic>
        <p:nvPicPr>
          <p:cNvPr id="135" name="Picture 2" descr="E:\Institut Badalona VII\Visual i plàstica\4t ESO Opt\T-2 Les formes tridimensionals\149812-944-502.jpg"/>
          <p:cNvPicPr/>
          <p:nvPr/>
        </p:nvPicPr>
        <p:blipFill>
          <a:blip r:embed="rId2"/>
          <a:stretch/>
        </p:blipFill>
        <p:spPr>
          <a:xfrm>
            <a:off x="76320" y="1038240"/>
            <a:ext cx="8991360" cy="4781160"/>
          </a:xfrm>
          <a:prstGeom prst="rect">
            <a:avLst/>
          </a:prstGeom>
          <a:ln>
            <a:noFill/>
          </a:ln>
        </p:spPr>
      </p:pic>
      <p:sp>
        <p:nvSpPr>
          <p:cNvPr id="136" name="CustomShape 2"/>
          <p:cNvSpPr/>
          <p:nvPr/>
        </p:nvSpPr>
        <p:spPr>
          <a:xfrm>
            <a:off x="457200" y="274680"/>
            <a:ext cx="8229240" cy="633600"/>
          </a:xfrm>
          <a:prstGeom prst="rect">
            <a:avLst/>
          </a:prstGeom>
          <a:noFill/>
          <a:ln>
            <a:noFill/>
          </a:ln>
        </p:spPr>
        <p:style>
          <a:lnRef idx="0">
            <a:scrgbClr r="0" g="0" b="0"/>
          </a:lnRef>
          <a:fillRef idx="0">
            <a:scrgbClr r="0" g="0" b="0"/>
          </a:fillRef>
          <a:effectRef idx="0">
            <a:scrgbClr r="0" g="0" b="0"/>
          </a:effectRef>
          <a:fontRef idx="minor"/>
        </p:style>
        <p:txBody>
          <a:bodyPr anchor="ctr">
            <a:normAutofit fontScale="86500" lnSpcReduction="10000"/>
          </a:bodyPr>
          <a:lstStyle/>
          <a:p>
            <a:pPr algn="ctr">
              <a:lnSpc>
                <a:spcPct val="100000"/>
              </a:lnSpc>
            </a:pPr>
            <a:r>
              <a:rPr lang="es-ES" sz="4400" b="0" strike="noStrike" spc="-1">
                <a:solidFill>
                  <a:srgbClr val="000000"/>
                </a:solidFill>
                <a:latin typeface="Calibri"/>
              </a:rPr>
              <a:t>Cinema</a:t>
            </a:r>
            <a:endParaRPr lang="es-ES"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descr="E:\Institut Badalona VII\Visual i plàstica\4t ESO Opt\T-2 Les formes tridimensionals\391576_the_walking_dead_season_bso_20111114174101.jpg"/>
          <p:cNvPicPr/>
          <p:nvPr/>
        </p:nvPicPr>
        <p:blipFill>
          <a:blip r:embed="rId2"/>
          <a:stretch/>
        </p:blipFill>
        <p:spPr>
          <a:xfrm>
            <a:off x="1691640" y="188640"/>
            <a:ext cx="5714640" cy="5714640"/>
          </a:xfrm>
          <a:prstGeom prst="rect">
            <a:avLst/>
          </a:prstGeom>
          <a:ln>
            <a:noFill/>
          </a:ln>
        </p:spPr>
      </p:pic>
      <p:sp>
        <p:nvSpPr>
          <p:cNvPr id="138" name="TextShape 1"/>
          <p:cNvSpPr txBox="1"/>
          <p:nvPr/>
        </p:nvSpPr>
        <p:spPr>
          <a:xfrm>
            <a:off x="3348000" y="6021360"/>
            <a:ext cx="2880000" cy="476280"/>
          </a:xfrm>
          <a:prstGeom prst="rect">
            <a:avLst/>
          </a:prstGeom>
          <a:noFill/>
          <a:ln>
            <a:noFill/>
          </a:ln>
        </p:spPr>
        <p:txBody>
          <a:bodyPr>
            <a:normAutofit fontScale="40000" lnSpcReduction="10000"/>
          </a:bodyPr>
          <a:lstStyle/>
          <a:p>
            <a:pPr marL="343080" indent="-342720">
              <a:lnSpc>
                <a:spcPct val="100000"/>
              </a:lnSpc>
              <a:spcBef>
                <a:spcPts val="641"/>
              </a:spcBef>
            </a:pPr>
            <a:endParaRPr lang="es-ES" sz="3200" b="0" strike="noStrike" spc="-1">
              <a:solidFill>
                <a:srgbClr val="000000"/>
              </a:solidFill>
              <a:latin typeface="Calibri"/>
            </a:endParaRPr>
          </a:p>
          <a:p>
            <a:pPr marL="343080" indent="-342720">
              <a:lnSpc>
                <a:spcPct val="100000"/>
              </a:lnSpc>
              <a:spcBef>
                <a:spcPts val="641"/>
              </a:spcBef>
            </a:pPr>
            <a:r>
              <a:rPr lang="es-ES" sz="3200" b="1" strike="noStrike" spc="-1">
                <a:solidFill>
                  <a:srgbClr val="000000"/>
                </a:solidFill>
                <a:latin typeface="Calibri"/>
              </a:rPr>
              <a:t> ‘The Walking Dead’. AMC, 2010-2018.</a:t>
            </a:r>
            <a:endParaRPr lang="es-ES" sz="3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2907806" y="6093296"/>
            <a:ext cx="3296348" cy="431968"/>
          </a:xfrm>
          <a:prstGeom prst="rect">
            <a:avLst/>
          </a:prstGeom>
          <a:noFill/>
          <a:ln>
            <a:noFill/>
          </a:ln>
        </p:spPr>
        <p:txBody>
          <a:bodyPr>
            <a:normAutofit fontScale="96500"/>
          </a:bodyPr>
          <a:lstStyle/>
          <a:p>
            <a:pPr marL="343080" indent="-342720">
              <a:spcBef>
                <a:spcPts val="641"/>
              </a:spcBef>
            </a:pPr>
            <a:r>
              <a:rPr lang="es-ES" sz="1700" i="1" dirty="0" smtClean="0">
                <a:hlinkClick r:id="rId2"/>
              </a:rPr>
              <a:t>‘Kubrick </a:t>
            </a:r>
            <a:r>
              <a:rPr lang="es-ES" sz="1700" i="1" dirty="0">
                <a:hlinkClick r:id="rId2"/>
              </a:rPr>
              <a:t>// </a:t>
            </a:r>
            <a:r>
              <a:rPr lang="es-ES" sz="1700" i="1" dirty="0" err="1">
                <a:hlinkClick r:id="rId2"/>
              </a:rPr>
              <a:t>One</a:t>
            </a:r>
            <a:r>
              <a:rPr lang="es-ES" sz="1700" i="1" dirty="0">
                <a:hlinkClick r:id="rId2"/>
              </a:rPr>
              <a:t>-Point </a:t>
            </a:r>
            <a:r>
              <a:rPr lang="es-ES" sz="1700" i="1" dirty="0" err="1" smtClean="0">
                <a:hlinkClick r:id="rId2"/>
              </a:rPr>
              <a:t>Perspective</a:t>
            </a:r>
            <a:r>
              <a:rPr lang="es-ES" sz="1700" i="1" dirty="0" smtClean="0"/>
              <a:t>’</a:t>
            </a:r>
            <a:endParaRPr lang="es-ES" sz="1700" i="1" dirty="0"/>
          </a:p>
          <a:p>
            <a:pPr marL="343080" indent="-342720">
              <a:lnSpc>
                <a:spcPct val="100000"/>
              </a:lnSpc>
              <a:spcBef>
                <a:spcPts val="641"/>
              </a:spcBef>
            </a:pPr>
            <a:endParaRPr lang="es-ES" sz="3200" b="0" strike="noStrike" spc="-1" dirty="0">
              <a:solidFill>
                <a:srgbClr val="000000"/>
              </a:solidFill>
              <a:latin typeface="Calibri"/>
            </a:endParaRPr>
          </a:p>
        </p:txBody>
      </p:sp>
      <p:pic>
        <p:nvPicPr>
          <p:cNvPr id="140" name="Picture 3" descr="E:\Institut Badalona VII\Visual i plàstica\4t ESO Opt\T-2 Les formes tridimensionals\Kubrick.jpg"/>
          <p:cNvPicPr/>
          <p:nvPr/>
        </p:nvPicPr>
        <p:blipFill>
          <a:blip r:embed="rId3"/>
          <a:stretch/>
        </p:blipFill>
        <p:spPr>
          <a:xfrm>
            <a:off x="251640" y="980640"/>
            <a:ext cx="8608680" cy="4846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428760" y="1214280"/>
            <a:ext cx="8229240" cy="5043240"/>
          </a:xfrm>
          <a:prstGeom prst="rect">
            <a:avLst/>
          </a:prstGeom>
          <a:noFill/>
          <a:ln>
            <a:noFill/>
          </a:ln>
        </p:spPr>
        <p:txBody>
          <a:bodyPr>
            <a:normAutofit fontScale="65500" lnSpcReduction="20000"/>
          </a:bodyPr>
          <a:lstStyle/>
          <a:p>
            <a:pPr marL="343080" indent="-342720">
              <a:lnSpc>
                <a:spcPct val="100000"/>
              </a:lnSpc>
              <a:spcBef>
                <a:spcPts val="641"/>
              </a:spcBef>
            </a:pPr>
            <a:r>
              <a:rPr lang="ca-ES" sz="3200" b="1" strike="noStrike" spc="-1" dirty="0" smtClean="0">
                <a:solidFill>
                  <a:srgbClr val="000000"/>
                </a:solidFill>
                <a:latin typeface="Calibri"/>
              </a:rPr>
              <a:t>       Quin és el seu fonament ?</a:t>
            </a:r>
            <a:endParaRPr lang="ca-ES" sz="3200" b="0" strike="noStrike" spc="-1" dirty="0" smtClean="0">
              <a:solidFill>
                <a:srgbClr val="000000"/>
              </a:solidFill>
              <a:latin typeface="Calibri"/>
            </a:endParaRPr>
          </a:p>
          <a:p>
            <a:pPr marL="343080" indent="-342720" algn="just">
              <a:lnSpc>
                <a:spcPct val="100000"/>
              </a:lnSpc>
              <a:spcBef>
                <a:spcPts val="641"/>
              </a:spcBef>
            </a:pPr>
            <a:r>
              <a:rPr lang="ca-ES" dirty="0" smtClean="0"/>
              <a:t/>
            </a:r>
            <a:br>
              <a:rPr lang="ca-ES" dirty="0" smtClean="0"/>
            </a:br>
            <a:r>
              <a:rPr lang="ca-ES" sz="3200" b="0" strike="noStrike" spc="-1" dirty="0" smtClean="0">
                <a:solidFill>
                  <a:srgbClr val="000000"/>
                </a:solidFill>
                <a:latin typeface="Calibri"/>
              </a:rPr>
              <a:t>El sistema de vistes es basa en les projeccions gràfiques dièdriques (també conegudes com projeccions ortogràfiques). El sistema de representació normalitzat de vistes es basa en el sistema dièdric (també anomenat "De Monge" donat que va ser el francès </a:t>
            </a:r>
            <a:r>
              <a:rPr lang="fr-FR" sz="3200" b="0" strike="noStrike" spc="-1" dirty="0" smtClean="0">
                <a:solidFill>
                  <a:srgbClr val="000000"/>
                </a:solidFill>
                <a:latin typeface="Calibri"/>
              </a:rPr>
              <a:t>Gaspard</a:t>
            </a:r>
            <a:r>
              <a:rPr lang="ca-ES" sz="3200" b="0" strike="noStrike" spc="-1" dirty="0" smtClean="0">
                <a:solidFill>
                  <a:srgbClr val="000000"/>
                </a:solidFill>
                <a:latin typeface="Calibri"/>
              </a:rPr>
              <a:t> Monge qui el desenvolupà cap a finals del segle XVIII). </a:t>
            </a:r>
            <a:r>
              <a:rPr lang="ca-ES" sz="3200" b="1" strike="noStrike" spc="-1" dirty="0" smtClean="0">
                <a:solidFill>
                  <a:srgbClr val="000000"/>
                </a:solidFill>
                <a:latin typeface="Calibri"/>
              </a:rPr>
              <a:t> </a:t>
            </a:r>
            <a:endParaRPr lang="ca-ES" sz="3200" b="0" strike="noStrike" spc="-1" dirty="0" smtClean="0">
              <a:solidFill>
                <a:srgbClr val="000000"/>
              </a:solidFill>
              <a:latin typeface="Calibri"/>
            </a:endParaRPr>
          </a:p>
          <a:p>
            <a:pPr marL="343080" indent="-342720" algn="just">
              <a:lnSpc>
                <a:spcPct val="100000"/>
              </a:lnSpc>
              <a:spcBef>
                <a:spcPts val="641"/>
              </a:spcBef>
            </a:pPr>
            <a:r>
              <a:rPr lang="ca-ES" dirty="0" smtClean="0"/>
              <a:t/>
            </a:r>
            <a:br>
              <a:rPr lang="ca-ES" dirty="0" smtClean="0"/>
            </a:br>
            <a:r>
              <a:rPr lang="ca-ES" sz="3200" b="0" strike="noStrike" spc="-1" dirty="0" smtClean="0">
                <a:solidFill>
                  <a:srgbClr val="000000"/>
                </a:solidFill>
                <a:latin typeface="Calibri"/>
              </a:rPr>
              <a:t>El sistema dièdric és un sistema de representació que utilitza projeccions cilíndriques o paral·leles ortogonals o perpendiculars sobre 2 plans de projecció (plans horitzontal i vertical).  El sistemes "de vistes" deriva del sistema dièdric. Però aquest, utilitza 6 plans de projecció en comptes de 2. Per tant, podem considerar la peça o objecte situada dins d’un cub o hexaedre. La peça es disposa generalment de forma que tingui paral·leles les cares principals (alçat) i la base respecte les cares del hexaedre. Les projeccions sobre cada pla o cara del hexaedre representen les vistes corresponents. </a:t>
            </a:r>
            <a:r>
              <a:rPr lang="es-ES" sz="3200" b="0" strike="noStrike" spc="-1" dirty="0">
                <a:solidFill>
                  <a:srgbClr val="000000"/>
                </a:solidFill>
                <a:latin typeface="Calibri"/>
              </a:rPr>
              <a:t> </a:t>
            </a:r>
            <a:r>
              <a:rPr dirty="0"/>
              <a:t/>
            </a:r>
            <a:br>
              <a:rPr dirty="0"/>
            </a:br>
            <a:r>
              <a:rPr dirty="0"/>
              <a:t/>
            </a:r>
            <a:br>
              <a:rPr dirty="0"/>
            </a:br>
            <a:endParaRPr lang="es-ES" sz="3200" b="0" strike="noStrike" spc="-1" dirty="0">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2" descr="E:\Institut Badalona VII\Visual i plàstica\4t ESO Opt\T-2 Les formes tridimensionals\Alien Isolation.jpg"/>
          <p:cNvPicPr/>
          <p:nvPr/>
        </p:nvPicPr>
        <p:blipFill>
          <a:blip r:embed="rId2"/>
          <a:stretch/>
        </p:blipFill>
        <p:spPr>
          <a:xfrm>
            <a:off x="251640" y="1052640"/>
            <a:ext cx="8615880" cy="4846320"/>
          </a:xfrm>
          <a:prstGeom prst="rect">
            <a:avLst/>
          </a:prstGeom>
          <a:ln>
            <a:noFill/>
          </a:ln>
        </p:spPr>
      </p:pic>
      <p:sp>
        <p:nvSpPr>
          <p:cNvPr id="142" name="TextShape 1"/>
          <p:cNvSpPr txBox="1"/>
          <p:nvPr/>
        </p:nvSpPr>
        <p:spPr>
          <a:xfrm>
            <a:off x="3299580" y="6165304"/>
            <a:ext cx="2520000" cy="503640"/>
          </a:xfrm>
          <a:prstGeom prst="rect">
            <a:avLst/>
          </a:prstGeom>
          <a:noFill/>
          <a:ln>
            <a:noFill/>
          </a:ln>
        </p:spPr>
        <p:txBody>
          <a:bodyPr anchor="ctr">
            <a:normAutofit fontScale="25000" lnSpcReduction="20000"/>
          </a:bodyPr>
          <a:lstStyle/>
          <a:p>
            <a:pPr algn="ctr">
              <a:lnSpc>
                <a:spcPct val="100000"/>
              </a:lnSpc>
            </a:pPr>
            <a:r>
              <a:rPr dirty="0"/>
              <a:t/>
            </a:r>
            <a:br>
              <a:rPr dirty="0"/>
            </a:br>
            <a:r>
              <a:rPr dirty="0"/>
              <a:t/>
            </a:r>
            <a:br>
              <a:rPr dirty="0"/>
            </a:br>
            <a:r>
              <a:rPr lang="en-US" sz="5600" b="0" strike="noStrike" spc="-1" dirty="0" smtClean="0">
                <a:solidFill>
                  <a:srgbClr val="000000"/>
                </a:solidFill>
                <a:latin typeface="Calibri"/>
              </a:rPr>
              <a:t>‘</a:t>
            </a:r>
            <a:r>
              <a:rPr lang="en-US" sz="5600" b="0" i="1" strike="noStrike" spc="-1" dirty="0" smtClean="0">
                <a:solidFill>
                  <a:srgbClr val="000000"/>
                </a:solidFill>
                <a:latin typeface="Calibri"/>
              </a:rPr>
              <a:t>Alien Isolation</a:t>
            </a:r>
            <a:r>
              <a:rPr lang="en-US" sz="5600" b="0" strike="noStrike" spc="-1" dirty="0" smtClean="0">
                <a:solidFill>
                  <a:srgbClr val="000000"/>
                </a:solidFill>
                <a:latin typeface="Calibri"/>
              </a:rPr>
              <a:t>’. Sega, 2014.</a:t>
            </a:r>
            <a:r>
              <a:rPr lang="en-US" sz="5600" dirty="0" smtClean="0"/>
              <a:t/>
            </a:r>
            <a:br>
              <a:rPr lang="en-US" sz="5600" dirty="0" smtClean="0"/>
            </a:br>
            <a:endParaRPr lang="en-US" sz="5600" b="0" strike="noStrike" spc="-1" dirty="0">
              <a:solidFill>
                <a:srgbClr val="000000"/>
              </a:solidFill>
              <a:latin typeface="Calibri"/>
            </a:endParaRPr>
          </a:p>
        </p:txBody>
      </p:sp>
      <p:sp>
        <p:nvSpPr>
          <p:cNvPr id="143" name="CustomShape 2"/>
          <p:cNvSpPr/>
          <p:nvPr/>
        </p:nvSpPr>
        <p:spPr>
          <a:xfrm>
            <a:off x="457200" y="274680"/>
            <a:ext cx="8229240" cy="633600"/>
          </a:xfrm>
          <a:prstGeom prst="rect">
            <a:avLst/>
          </a:prstGeom>
          <a:noFill/>
          <a:ln>
            <a:noFill/>
          </a:ln>
        </p:spPr>
        <p:style>
          <a:lnRef idx="0">
            <a:scrgbClr r="0" g="0" b="0"/>
          </a:lnRef>
          <a:fillRef idx="0">
            <a:scrgbClr r="0" g="0" b="0"/>
          </a:fillRef>
          <a:effectRef idx="0">
            <a:scrgbClr r="0" g="0" b="0"/>
          </a:effectRef>
          <a:fontRef idx="minor"/>
        </p:style>
        <p:txBody>
          <a:bodyPr anchor="ctr">
            <a:normAutofit fontScale="86500" lnSpcReduction="10000"/>
          </a:bodyPr>
          <a:lstStyle/>
          <a:p>
            <a:pPr algn="ctr">
              <a:lnSpc>
                <a:spcPct val="100000"/>
              </a:lnSpc>
            </a:pPr>
            <a:r>
              <a:rPr lang="es-ES" sz="4400" b="0" strike="noStrike" spc="-1">
                <a:solidFill>
                  <a:srgbClr val="000000"/>
                </a:solidFill>
                <a:latin typeface="Calibri"/>
              </a:rPr>
              <a:t>Videojocs</a:t>
            </a:r>
            <a:endParaRPr lang="es-ES"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4" name="Picture 2" descr="E:\Institut Badalona VII\Visual i plàstica\4t ESO Opt\T-2 Les formes tridimensionals\Madden 2016.jpg"/>
          <p:cNvPicPr/>
          <p:nvPr/>
        </p:nvPicPr>
        <p:blipFill>
          <a:blip r:embed="rId2"/>
          <a:stretch/>
        </p:blipFill>
        <p:spPr>
          <a:xfrm>
            <a:off x="251640" y="1052640"/>
            <a:ext cx="8676000" cy="4619520"/>
          </a:xfrm>
          <a:prstGeom prst="rect">
            <a:avLst/>
          </a:prstGeom>
          <a:ln>
            <a:noFill/>
          </a:ln>
        </p:spPr>
      </p:pic>
      <p:sp>
        <p:nvSpPr>
          <p:cNvPr id="145" name="TextShape 1"/>
          <p:cNvSpPr txBox="1"/>
          <p:nvPr/>
        </p:nvSpPr>
        <p:spPr>
          <a:xfrm>
            <a:off x="3293564" y="5805264"/>
            <a:ext cx="2592152" cy="476280"/>
          </a:xfrm>
          <a:prstGeom prst="rect">
            <a:avLst/>
          </a:prstGeom>
          <a:noFill/>
          <a:ln>
            <a:noFill/>
          </a:ln>
        </p:spPr>
        <p:txBody>
          <a:bodyPr>
            <a:normAutofit fontScale="32500" lnSpcReduction="20000"/>
          </a:bodyPr>
          <a:lstStyle/>
          <a:p>
            <a:pPr marL="343080" indent="-342720">
              <a:lnSpc>
                <a:spcPct val="100000"/>
              </a:lnSpc>
              <a:spcBef>
                <a:spcPts val="641"/>
              </a:spcBef>
            </a:pPr>
            <a:endParaRPr lang="es-ES" sz="3200" b="0" strike="noStrike" spc="-1" dirty="0">
              <a:solidFill>
                <a:srgbClr val="000000"/>
              </a:solidFill>
              <a:latin typeface="Calibri"/>
            </a:endParaRPr>
          </a:p>
          <a:p>
            <a:pPr marL="343080" indent="-342720">
              <a:lnSpc>
                <a:spcPct val="100000"/>
              </a:lnSpc>
              <a:spcBef>
                <a:spcPts val="641"/>
              </a:spcBef>
            </a:pPr>
            <a:r>
              <a:rPr lang="en-US" sz="4300" b="1" strike="noStrike" spc="-1" dirty="0" smtClean="0">
                <a:solidFill>
                  <a:srgbClr val="000000"/>
                </a:solidFill>
                <a:latin typeface="Calibri"/>
              </a:rPr>
              <a:t> </a:t>
            </a:r>
            <a:r>
              <a:rPr lang="en-US" sz="4300" strike="noStrike" spc="-1" dirty="0" smtClean="0">
                <a:solidFill>
                  <a:srgbClr val="000000"/>
                </a:solidFill>
                <a:latin typeface="Calibri"/>
              </a:rPr>
              <a:t>‘</a:t>
            </a:r>
            <a:r>
              <a:rPr lang="en-US" sz="4300" i="1" strike="noStrike" spc="-1" dirty="0" smtClean="0">
                <a:solidFill>
                  <a:srgbClr val="000000"/>
                </a:solidFill>
                <a:latin typeface="Calibri"/>
              </a:rPr>
              <a:t>Madden</a:t>
            </a:r>
            <a:r>
              <a:rPr lang="en-US" sz="4300" strike="noStrike" spc="-1" dirty="0" smtClean="0">
                <a:solidFill>
                  <a:srgbClr val="000000"/>
                </a:solidFill>
                <a:latin typeface="Calibri"/>
              </a:rPr>
              <a:t>’. Electronic Arts, 2016.</a:t>
            </a:r>
          </a:p>
          <a:p>
            <a:pPr marL="343080" indent="-342720">
              <a:lnSpc>
                <a:spcPct val="100000"/>
              </a:lnSpc>
              <a:spcBef>
                <a:spcPts val="641"/>
              </a:spcBef>
            </a:pPr>
            <a:endParaRPr lang="es-ES" sz="3200" b="0" strike="noStrike" spc="-1" dirty="0">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Shape 1"/>
          <p:cNvSpPr txBox="1"/>
          <p:nvPr/>
        </p:nvSpPr>
        <p:spPr>
          <a:xfrm>
            <a:off x="539640" y="5589360"/>
            <a:ext cx="8229240" cy="620280"/>
          </a:xfrm>
          <a:prstGeom prst="rect">
            <a:avLst/>
          </a:prstGeom>
          <a:noFill/>
          <a:ln>
            <a:noFill/>
          </a:ln>
        </p:spPr>
        <p:txBody>
          <a:bodyPr anchor="ctr">
            <a:normAutofit/>
          </a:bodyPr>
          <a:lstStyle/>
          <a:p>
            <a:pPr algn="ctr">
              <a:lnSpc>
                <a:spcPct val="100000"/>
              </a:lnSpc>
            </a:pPr>
            <a:r>
              <a:rPr lang="en-US" sz="1600" b="0" i="1" strike="noStrike" spc="-1" dirty="0" smtClean="0">
                <a:solidFill>
                  <a:srgbClr val="000000"/>
                </a:solidFill>
                <a:latin typeface="Calibri"/>
              </a:rPr>
              <a:t>‘Uncharted 4: A thief’s End’. </a:t>
            </a:r>
            <a:r>
              <a:rPr lang="en-US" sz="1600" b="0" strike="noStrike" spc="-1" dirty="0" smtClean="0">
                <a:solidFill>
                  <a:srgbClr val="000000"/>
                </a:solidFill>
                <a:latin typeface="Calibri"/>
              </a:rPr>
              <a:t>Naughty Dog, 2016</a:t>
            </a:r>
            <a:r>
              <a:rPr lang="es-ES" sz="1600" b="0" strike="noStrike" spc="-1" dirty="0" smtClean="0">
                <a:solidFill>
                  <a:srgbClr val="000000"/>
                </a:solidFill>
                <a:latin typeface="Calibri"/>
              </a:rPr>
              <a:t>. </a:t>
            </a:r>
            <a:endParaRPr lang="es-ES" sz="1600" b="0" strike="noStrike" spc="-1" dirty="0">
              <a:solidFill>
                <a:srgbClr val="000000"/>
              </a:solidFill>
              <a:latin typeface="Calibri"/>
            </a:endParaRPr>
          </a:p>
        </p:txBody>
      </p:sp>
      <p:pic>
        <p:nvPicPr>
          <p:cNvPr id="147" name="Picture 2" descr="E:\Institut Badalona VII\Visual i plàstica\4t ESO Opt\T-2 Les formes tridimensionals\Uncharted 4.jpg"/>
          <p:cNvPicPr/>
          <p:nvPr/>
        </p:nvPicPr>
        <p:blipFill>
          <a:blip r:embed="rId2"/>
          <a:stretch/>
        </p:blipFill>
        <p:spPr>
          <a:xfrm>
            <a:off x="251640" y="908640"/>
            <a:ext cx="8551440" cy="453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s-ES" sz="2400" b="0" strike="noStrike" spc="-1">
                <a:solidFill>
                  <a:srgbClr val="000000"/>
                </a:solidFill>
                <a:latin typeface="Calibri"/>
              </a:rPr>
              <a:t>Exemples perspectiva obliqua</a:t>
            </a:r>
          </a:p>
        </p:txBody>
      </p:sp>
      <p:pic>
        <p:nvPicPr>
          <p:cNvPr id="149" name="Picture 2" descr="E:\Institut Badalona VII\Visual i plàstica\4t ESO Opt\T-2 Les formes tridimensionals\Exemples perspectiva obliqua o de os punts de fuga\Perpec. Oblocua terminada.png"/>
          <p:cNvPicPr/>
          <p:nvPr/>
        </p:nvPicPr>
        <p:blipFill>
          <a:blip r:embed="rId2"/>
          <a:stretch/>
        </p:blipFill>
        <p:spPr>
          <a:xfrm>
            <a:off x="755640" y="1917000"/>
            <a:ext cx="7567560" cy="4151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2" descr="E:\Institut Badalona VII\Visual i plàstica\4t ESO Opt\T-2 Les formes tridimensionals\Exemples perspectiva obliqua o de os punts de fuga\Botiga Mercadona al C.C  Màgic Badalona (1).JPG"/>
          <p:cNvPicPr/>
          <p:nvPr/>
        </p:nvPicPr>
        <p:blipFill>
          <a:blip r:embed="rId2"/>
          <a:stretch/>
        </p:blipFill>
        <p:spPr>
          <a:xfrm>
            <a:off x="1115640" y="908640"/>
            <a:ext cx="6988680" cy="5221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descr="E:\Institut Badalona VII\Visual i plàstica\4t ESO Opt\T-2 Les formes tridimensionals\Exemples perspectiva obliqua o de os punts de fuga\Cases encantades\Haunted-House-1.jpg"/>
          <p:cNvPicPr/>
          <p:nvPr/>
        </p:nvPicPr>
        <p:blipFill>
          <a:blip r:embed="rId2"/>
          <a:stretch/>
        </p:blipFill>
        <p:spPr>
          <a:xfrm>
            <a:off x="683640" y="764640"/>
            <a:ext cx="7902720" cy="5270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 descr="E:\Institut Badalona VII\Visual i plàstica\4t ESO Opt\T-2 Les formes tridimensionals\Exemples perspectiva obliqua o de os punts de fuga\Cases encantades\02haunted-house.jpg"/>
          <p:cNvPicPr/>
          <p:nvPr/>
        </p:nvPicPr>
        <p:blipFill>
          <a:blip r:embed="rId2"/>
          <a:stretch/>
        </p:blipFill>
        <p:spPr>
          <a:xfrm>
            <a:off x="1259640" y="620640"/>
            <a:ext cx="6802920" cy="5394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2" descr="E:\Institut Badalona VII\Visual i plàstica\4t ESO Opt\T-2 Les formes tridimensionals\Exemples perspectiva obliqua o de os punts de fuga\Cases encantades\3840fd94ebccc8eec50de5607757cf45.jpg"/>
          <p:cNvPicPr/>
          <p:nvPr/>
        </p:nvPicPr>
        <p:blipFill>
          <a:blip r:embed="rId2"/>
          <a:stretch/>
        </p:blipFill>
        <p:spPr>
          <a:xfrm>
            <a:off x="899640" y="476640"/>
            <a:ext cx="7554240" cy="5843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descr="E:\Institut Badalona VII\Visual i plàstica\4t ESO Opt\T-2 Les formes tridimensionals\Exemples perspectiva obliqua o de os punts de fuga\Cases encantades\307143.jpg"/>
          <p:cNvPicPr/>
          <p:nvPr/>
        </p:nvPicPr>
        <p:blipFill>
          <a:blip r:embed="rId2"/>
          <a:stretch/>
        </p:blipFill>
        <p:spPr>
          <a:xfrm>
            <a:off x="755640" y="836640"/>
            <a:ext cx="7697520" cy="5112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2" descr="E:\Institut Badalona VII\Visual i plàstica\4t ESO Opt\T-2 Les formes tridimensionals\Exemples perspectiva obliqua o de os punts de fuga\Cases encantades\funeralhome.jpg"/>
          <p:cNvPicPr/>
          <p:nvPr/>
        </p:nvPicPr>
        <p:blipFill>
          <a:blip r:embed="rId2"/>
          <a:stretch/>
        </p:blipFill>
        <p:spPr>
          <a:xfrm>
            <a:off x="1043640" y="692640"/>
            <a:ext cx="7128360" cy="5472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descr="C:\Users\ANDRES\Desktop\Ferran\Nou\6vistase.gif"/>
          <p:cNvPicPr/>
          <p:nvPr/>
        </p:nvPicPr>
        <p:blipFill>
          <a:blip r:embed="rId2"/>
          <a:stretch/>
        </p:blipFill>
        <p:spPr>
          <a:xfrm>
            <a:off x="2643120" y="1357200"/>
            <a:ext cx="3857400" cy="4178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descr="E:\Institut Badalona VII\Visual i plàstica\4t ESO Opt\T-2 Les formes tridimensionals\Exemples perspectiva obliqua o de os punts de fuga\Cases encantades\Haunted-House_big.jpg"/>
          <p:cNvPicPr/>
          <p:nvPr/>
        </p:nvPicPr>
        <p:blipFill>
          <a:blip r:embed="rId2"/>
          <a:stretch/>
        </p:blipFill>
        <p:spPr>
          <a:xfrm>
            <a:off x="971640" y="620640"/>
            <a:ext cx="7370640" cy="5528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2" descr="E:\Institut Badalona VII\Visual i plàstica\4t ESO Opt\T-2 Les formes tridimensionals\Exemples perspectiva obliqua o de os punts de fuga\Family Guy\Family Guy Brown House.jpg"/>
          <p:cNvPicPr/>
          <p:nvPr/>
        </p:nvPicPr>
        <p:blipFill>
          <a:blip r:embed="rId2"/>
          <a:stretch/>
        </p:blipFill>
        <p:spPr>
          <a:xfrm>
            <a:off x="611640" y="2061000"/>
            <a:ext cx="7992360" cy="4495680"/>
          </a:xfrm>
          <a:prstGeom prst="rect">
            <a:avLst/>
          </a:prstGeom>
          <a:ln>
            <a:noFill/>
          </a:ln>
        </p:spPr>
      </p:pic>
      <p:pic>
        <p:nvPicPr>
          <p:cNvPr id="158" name="Picture 3" descr="E:\Institut Badalona VII\Visual i plàstica\4t ESO Opt\T-2 Les formes tridimensionals\Exemples perspectiva obliqua o de os punts de fuga\Family Guy\Family_Guy_Logo.svg.png"/>
          <p:cNvPicPr/>
          <p:nvPr/>
        </p:nvPicPr>
        <p:blipFill>
          <a:blip r:embed="rId3"/>
          <a:stretch/>
        </p:blipFill>
        <p:spPr>
          <a:xfrm>
            <a:off x="3132000" y="116640"/>
            <a:ext cx="2952000" cy="17618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2" descr="E:\Institut Badalona VII\Visual i plàstica\4t ESO Opt\T-2 Les formes tridimensionals\Exemples perspectiva obliqua o de os punts de fuga\Family Guy\Family Guy Quahog Medical Center.png"/>
          <p:cNvPicPr/>
          <p:nvPr/>
        </p:nvPicPr>
        <p:blipFill>
          <a:blip r:embed="rId2"/>
          <a:stretch/>
        </p:blipFill>
        <p:spPr>
          <a:xfrm>
            <a:off x="539640" y="1124640"/>
            <a:ext cx="8133840" cy="4571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2" descr="E:\Institut Badalona VII\Visual i plàstica\4t ESO Opt\T-2 Les formes tridimensionals\Exemples perspectiva obliqua o de os punts de fuga\The Simpsons\The_Simpsons_Logo.png"/>
          <p:cNvPicPr/>
          <p:nvPr/>
        </p:nvPicPr>
        <p:blipFill>
          <a:blip r:embed="rId2"/>
          <a:stretch/>
        </p:blipFill>
        <p:spPr>
          <a:xfrm>
            <a:off x="2771640" y="260640"/>
            <a:ext cx="3799440" cy="1686600"/>
          </a:xfrm>
          <a:prstGeom prst="rect">
            <a:avLst/>
          </a:prstGeom>
          <a:ln>
            <a:noFill/>
          </a:ln>
        </p:spPr>
      </p:pic>
      <p:pic>
        <p:nvPicPr>
          <p:cNvPr id="161" name="Picture 3" descr="E:\Institut Badalona VII\Visual i plàstica\4t ESO Opt\T-2 Les formes tridimensionals\Exemples perspectiva obliqua o de os punts de fuga\The Simpsons\9DD99120E.jpg"/>
          <p:cNvPicPr/>
          <p:nvPr/>
        </p:nvPicPr>
        <p:blipFill>
          <a:blip r:embed="rId3"/>
          <a:stretch/>
        </p:blipFill>
        <p:spPr>
          <a:xfrm>
            <a:off x="1691640" y="2205000"/>
            <a:ext cx="5832360" cy="4368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2" descr="E:\Institut Badalona VII\Visual i plàstica\4t ESO Opt\T-2 Les formes tridimensionals\Exemples perspectiva obliqua o de os punts de fuga\The Simpsons\Moe's_Tavern_(Night).jpg"/>
          <p:cNvPicPr/>
          <p:nvPr/>
        </p:nvPicPr>
        <p:blipFill>
          <a:blip r:embed="rId2"/>
          <a:stretch/>
        </p:blipFill>
        <p:spPr>
          <a:xfrm>
            <a:off x="467640" y="1124640"/>
            <a:ext cx="8192520" cy="4608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2" descr="E:\Institut Badalona VII\Visual i plàstica\4t ESO Opt\T-2 Les formes tridimensionals\Exemples perspectiva obliqua o de os punts de fuga\The Simpsons\742_Evergreen_Terrace.png"/>
          <p:cNvPicPr/>
          <p:nvPr/>
        </p:nvPicPr>
        <p:blipFill>
          <a:blip r:embed="rId2"/>
          <a:stretch/>
        </p:blipFill>
        <p:spPr>
          <a:xfrm>
            <a:off x="755640" y="1556792"/>
            <a:ext cx="7619760" cy="3685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2" descr="E:\Institut Badalona VII\Visual i plàstica\4t ESO Opt\T-2 Les formes tridimensionals\Exemples perspectiva obliqua o de os punts de fuga\The Simpsons\Krusty_Burger.PNG"/>
          <p:cNvPicPr/>
          <p:nvPr/>
        </p:nvPicPr>
        <p:blipFill>
          <a:blip r:embed="rId2"/>
          <a:stretch/>
        </p:blipFill>
        <p:spPr>
          <a:xfrm>
            <a:off x="611640" y="1268640"/>
            <a:ext cx="7808400" cy="439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2" descr="E:\Institut Badalona VII\Visual i plàstica\4t ESO Opt\T-2 Les formes tridimensionals\Exemples perspectiva obliqua o de os punts de fuga\The Simpsons\Kwik-E-Mart.PNG"/>
          <p:cNvPicPr/>
          <p:nvPr/>
        </p:nvPicPr>
        <p:blipFill>
          <a:blip r:embed="rId2"/>
          <a:stretch/>
        </p:blipFill>
        <p:spPr>
          <a:xfrm>
            <a:off x="611640" y="1196640"/>
            <a:ext cx="7936560" cy="4464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descr="E:\Institut Badalona VII\Visual i plàstica\4t ESO Opt\T-2 Les formes tridimensionals\Exemples perspectiva obliqua o de os punts de fuga\The Simpsons\Lard_lad_2.PNG"/>
          <p:cNvPicPr/>
          <p:nvPr/>
        </p:nvPicPr>
        <p:blipFill>
          <a:blip r:embed="rId2"/>
          <a:stretch/>
        </p:blipFill>
        <p:spPr>
          <a:xfrm>
            <a:off x="611640" y="1268640"/>
            <a:ext cx="8041680" cy="453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E:\Institut Badalona VII\Visual i plàstica\4t ESO Opt\T-2 Les formes tridimensionals\Exemples perspectiva obliqua o de os punts de fuga\The Simpsons\Le_Krusty_Burger.png"/>
          <p:cNvPicPr/>
          <p:nvPr/>
        </p:nvPicPr>
        <p:blipFill>
          <a:blip r:embed="rId2"/>
          <a:stretch/>
        </p:blipFill>
        <p:spPr>
          <a:xfrm>
            <a:off x="611640" y="1268640"/>
            <a:ext cx="7954200" cy="4473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3" descr="C:\Users\ANDRES\Desktop\Ferran\Nou\1triedro.png"/>
          <p:cNvPicPr/>
          <p:nvPr/>
        </p:nvPicPr>
        <p:blipFill>
          <a:blip r:embed="rId2"/>
          <a:stretch/>
        </p:blipFill>
        <p:spPr>
          <a:xfrm>
            <a:off x="2143080" y="1428840"/>
            <a:ext cx="5006160" cy="4272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E:\Institut Badalona VII\Visual i plàstica\4t ESO Opt\T-2 Les formes tridimensionals\Exemples perspectiva obliqua o de os punts de fuga\The Simpsons\the-simpsons-s24e07-hdtv-xvid-afg-12.png"/>
          <p:cNvPicPr/>
          <p:nvPr/>
        </p:nvPicPr>
        <p:blipFill>
          <a:blip r:embed="rId2"/>
          <a:stretch/>
        </p:blipFill>
        <p:spPr>
          <a:xfrm>
            <a:off x="539640" y="1124640"/>
            <a:ext cx="8100000" cy="4554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2" descr="E:\Institut Badalona VII\Visual i plàstica\4t ESO Opt\T-2 Les formes tridimensionals\Exemples perspectiva obliqua o de os punts de fuga\Arquitectura tradicional japonesa\4331254285_97e2e1cd47.jpg"/>
          <p:cNvPicPr/>
          <p:nvPr/>
        </p:nvPicPr>
        <p:blipFill>
          <a:blip r:embed="rId2"/>
          <a:stretch/>
        </p:blipFill>
        <p:spPr>
          <a:xfrm>
            <a:off x="2123640" y="260640"/>
            <a:ext cx="4876560" cy="6349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2" descr="E:\Institut Badalona VII\Visual i plàstica\4t ESO Opt\T-2 Les formes tridimensionals\Exemples perspectiva obliqua o de os punts de fuga\Arquitectura tradicional japonesa\ancient-japanese-architecture-buildings.jpg"/>
          <p:cNvPicPr/>
          <p:nvPr/>
        </p:nvPicPr>
        <p:blipFill>
          <a:blip r:embed="rId2"/>
          <a:stretch/>
        </p:blipFill>
        <p:spPr>
          <a:xfrm>
            <a:off x="1403640" y="980640"/>
            <a:ext cx="6527880" cy="4896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descr="E:\Institut Badalona VII\Visual i plàstica\4t ESO Opt\T-2 Les formes tridimensionals\Exemples perspectiva obliqua o de os punts de fuga\Arquitectura tradicional japonesa\Korean-five-story-wooden-pagoda.jpg"/>
          <p:cNvPicPr/>
          <p:nvPr/>
        </p:nvPicPr>
        <p:blipFill>
          <a:blip r:embed="rId2"/>
          <a:stretch/>
        </p:blipFill>
        <p:spPr>
          <a:xfrm>
            <a:off x="1835640" y="620640"/>
            <a:ext cx="5709600" cy="5635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2" descr="E:\Institut Badalona VII\Visual i plàstica\4t ESO Opt\T-2 Les formes tridimensionals\Exemples perspectiva obliqua o de os punts de fuga\Arquitectura tradicional japonesa\picture_291321232750027.png"/>
          <p:cNvPicPr/>
          <p:nvPr/>
        </p:nvPicPr>
        <p:blipFill>
          <a:blip r:embed="rId2"/>
          <a:stretch/>
        </p:blipFill>
        <p:spPr>
          <a:xfrm>
            <a:off x="1187640" y="1124640"/>
            <a:ext cx="6990840" cy="4676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2" descr="E:\Institut Badalona VII\Visual i plàstica\4t ESO Opt\T-2 Les formes tridimensionals\Exemples perspectiva obliqua o de os punts de fuga\Arquitectura tradicional japonesa\hiroshima-castle-4941.jpg"/>
          <p:cNvPicPr/>
          <p:nvPr/>
        </p:nvPicPr>
        <p:blipFill>
          <a:blip r:embed="rId2"/>
          <a:stretch/>
        </p:blipFill>
        <p:spPr>
          <a:xfrm>
            <a:off x="762120" y="571680"/>
            <a:ext cx="7619760" cy="5714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3" descr="C:\Users\ANDRES\Desktop\Ferran\Nou\vista_euro1.jpg"/>
          <p:cNvPicPr/>
          <p:nvPr/>
        </p:nvPicPr>
        <p:blipFill>
          <a:blip r:embed="rId2"/>
          <a:stretch/>
        </p:blipFill>
        <p:spPr>
          <a:xfrm>
            <a:off x="1547640" y="1268640"/>
            <a:ext cx="6152760" cy="3781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467640" y="1340640"/>
            <a:ext cx="8229240" cy="1756440"/>
          </a:xfrm>
          <a:prstGeom prst="rect">
            <a:avLst/>
          </a:prstGeom>
          <a:noFill/>
          <a:ln>
            <a:noFill/>
          </a:ln>
        </p:spPr>
        <p:txBody>
          <a:bodyPr>
            <a:normAutofit/>
          </a:bodyPr>
          <a:lstStyle/>
          <a:p>
            <a:pPr marL="343080" indent="-342720" algn="just">
              <a:lnSpc>
                <a:spcPct val="100000"/>
              </a:lnSpc>
              <a:spcBef>
                <a:spcPts val="479"/>
              </a:spcBef>
            </a:pPr>
            <a:r>
              <a:rPr lang="es-ES" sz="2400" b="0" strike="noStrike" spc="-1">
                <a:solidFill>
                  <a:srgbClr val="000000"/>
                </a:solidFill>
                <a:latin typeface="Calibri"/>
              </a:rPr>
              <a:t>     </a:t>
            </a:r>
            <a:r>
              <a:rPr lang="es-ES" sz="2400" b="1" strike="noStrike" spc="-1">
                <a:solidFill>
                  <a:srgbClr val="000000"/>
                </a:solidFill>
                <a:latin typeface="Calibri"/>
              </a:rPr>
              <a:t>La imatge perspectiva</a:t>
            </a:r>
            <a:endParaRPr lang="es-ES" sz="2400" b="0" strike="noStrike" spc="-1">
              <a:solidFill>
                <a:srgbClr val="000000"/>
              </a:solidFill>
              <a:latin typeface="Calibri"/>
            </a:endParaRPr>
          </a:p>
          <a:p>
            <a:pPr marL="343080" indent="-342720" algn="just">
              <a:lnSpc>
                <a:spcPct val="100000"/>
              </a:lnSpc>
              <a:spcBef>
                <a:spcPts val="479"/>
              </a:spcBef>
            </a:pPr>
            <a:r>
              <a:rPr lang="es-ES" sz="2400" b="0" strike="noStrike" spc="-1">
                <a:solidFill>
                  <a:srgbClr val="000000"/>
                </a:solidFill>
                <a:latin typeface="Calibri"/>
              </a:rPr>
              <a:t>     La imatge perspectiva d’un objecte és la intersecció amb un pla de projecció dels raigs projectants (raigs visuals) que van des d’un centre de projecció (punt de vista) fins l’objecte real.</a:t>
            </a:r>
          </a:p>
        </p:txBody>
      </p:sp>
      <p:pic>
        <p:nvPicPr>
          <p:cNvPr id="92" name="Picture 2" descr="E:\Institut Badalona VII\Visual i plàstica\4t ESO Opt\T-2 Les formes tridimensionals\La imatge perspectiva.jpg"/>
          <p:cNvPicPr/>
          <p:nvPr/>
        </p:nvPicPr>
        <p:blipFill>
          <a:blip r:embed="rId2"/>
          <a:stretch/>
        </p:blipFill>
        <p:spPr>
          <a:xfrm>
            <a:off x="2771640" y="2997000"/>
            <a:ext cx="4266720" cy="3650040"/>
          </a:xfrm>
          <a:prstGeom prst="rect">
            <a:avLst/>
          </a:prstGeom>
          <a:ln>
            <a:noFill/>
          </a:ln>
        </p:spPr>
      </p:pic>
      <p:sp>
        <p:nvSpPr>
          <p:cNvPr id="93" name="TextShape 2"/>
          <p:cNvSpPr txBox="1"/>
          <p:nvPr/>
        </p:nvSpPr>
        <p:spPr>
          <a:xfrm>
            <a:off x="467640" y="260640"/>
            <a:ext cx="8229240" cy="940680"/>
          </a:xfrm>
          <a:prstGeom prst="rect">
            <a:avLst/>
          </a:prstGeom>
          <a:noFill/>
          <a:ln>
            <a:noFill/>
          </a:ln>
        </p:spPr>
        <p:txBody>
          <a:bodyPr anchor="ctr">
            <a:noAutofit/>
          </a:bodyPr>
          <a:lstStyle/>
          <a:p>
            <a:pPr algn="ctr">
              <a:lnSpc>
                <a:spcPct val="100000"/>
              </a:lnSpc>
            </a:pPr>
            <a:r>
              <a:rPr lang="es-ES" sz="4400" b="0" strike="noStrike" spc="-1">
                <a:solidFill>
                  <a:srgbClr val="000000"/>
                </a:solidFill>
                <a:latin typeface="Calibri"/>
              </a:rPr>
              <a:t>Perspectiva cònica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1210320" y="1917000"/>
            <a:ext cx="38358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ES" sz="1800" b="0" strike="noStrike" spc="-1">
                <a:solidFill>
                  <a:srgbClr val="000000"/>
                </a:solidFill>
                <a:latin typeface="Calibri"/>
              </a:rPr>
              <a:t>·Perspectiva frontal o d'un punt de fuga</a:t>
            </a:r>
            <a:endParaRPr lang="es-ES" sz="1800" b="0" strike="noStrike" spc="-1">
              <a:latin typeface="Arial"/>
            </a:endParaRPr>
          </a:p>
        </p:txBody>
      </p:sp>
      <p:pic>
        <p:nvPicPr>
          <p:cNvPr id="95" name="Picture 3" descr="E:\Institut Badalona VII\Visual i plàstica\4t ESO Opt\T-2 Les formes tridimensionals\Perpectiva frontal o d'un punt de fuga.jpg"/>
          <p:cNvPicPr/>
          <p:nvPr/>
        </p:nvPicPr>
        <p:blipFill>
          <a:blip r:embed="rId2"/>
          <a:stretch/>
        </p:blipFill>
        <p:spPr>
          <a:xfrm>
            <a:off x="2880000" y="2393640"/>
            <a:ext cx="3384000" cy="3294360"/>
          </a:xfrm>
          <a:prstGeom prst="rect">
            <a:avLst/>
          </a:prstGeom>
          <a:ln>
            <a:noFill/>
          </a:ln>
        </p:spPr>
      </p:pic>
      <p:sp>
        <p:nvSpPr>
          <p:cNvPr id="96" name="CustomShape 2"/>
          <p:cNvSpPr/>
          <p:nvPr/>
        </p:nvSpPr>
        <p:spPr>
          <a:xfrm>
            <a:off x="1187640" y="476640"/>
            <a:ext cx="6984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1" strike="noStrike" spc="-1">
                <a:solidFill>
                  <a:srgbClr val="000000"/>
                </a:solidFill>
                <a:latin typeface="Calibri"/>
              </a:rPr>
              <a:t>Tipus de perspectives</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0" strike="noStrike" spc="-1">
                <a:solidFill>
                  <a:srgbClr val="000000"/>
                </a:solidFill>
                <a:latin typeface="Calibri"/>
              </a:rPr>
              <a:t>Segons la posició que adoptin els objectes respecte al pla del quadre, </a:t>
            </a:r>
            <a:endParaRPr lang="es-ES" sz="1800" b="0" strike="noStrike" spc="-1">
              <a:latin typeface="Arial"/>
            </a:endParaRPr>
          </a:p>
          <a:p>
            <a:pPr>
              <a:lnSpc>
                <a:spcPct val="100000"/>
              </a:lnSpc>
            </a:pPr>
            <a:r>
              <a:rPr lang="es-ES" sz="1800" b="0" strike="noStrike" spc="-1">
                <a:solidFill>
                  <a:srgbClr val="000000"/>
                </a:solidFill>
                <a:latin typeface="Calibri"/>
              </a:rPr>
              <a:t>la perspectiva cònica pot ser de tres tipus:</a:t>
            </a:r>
            <a:endParaRPr lang="es-ES" sz="1800" b="0" strike="noStrike" spc="-1">
              <a:latin typeface="Arial"/>
            </a:endParaRPr>
          </a:p>
        </p:txBody>
      </p:sp>
      <p:sp>
        <p:nvSpPr>
          <p:cNvPr id="97" name="TextShape 3"/>
          <p:cNvSpPr txBox="1"/>
          <p:nvPr/>
        </p:nvSpPr>
        <p:spPr>
          <a:xfrm>
            <a:off x="1367452" y="5688000"/>
            <a:ext cx="6624736" cy="737210"/>
          </a:xfrm>
          <a:prstGeom prst="rect">
            <a:avLst/>
          </a:prstGeom>
          <a:noFill/>
          <a:ln>
            <a:noFill/>
          </a:ln>
        </p:spPr>
        <p:txBody>
          <a:bodyPr wrap="square" lIns="90000" tIns="45000" rIns="90000" bIns="45000">
            <a:spAutoFit/>
          </a:bodyPr>
          <a:lstStyle/>
          <a:p>
            <a:r>
              <a:rPr lang="es-ES" sz="1400" b="0" strike="noStrike" spc="-1" dirty="0" smtClean="0">
                <a:latin typeface="Arial"/>
              </a:rPr>
              <a:t> </a:t>
            </a:r>
            <a:r>
              <a:rPr lang="es-ES" sz="1400" b="0" i="1" u="sng" strike="noStrike" spc="-1" dirty="0" smtClean="0">
                <a:latin typeface="Arial"/>
                <a:hlinkClick r:id="rId3"/>
              </a:rPr>
              <a:t>·’</a:t>
            </a:r>
            <a:r>
              <a:rPr lang="es-ES" sz="1400" i="1" u="sng" dirty="0" smtClean="0">
                <a:hlinkClick r:id="rId3"/>
              </a:rPr>
              <a:t>Perspectiva </a:t>
            </a:r>
            <a:r>
              <a:rPr lang="es-ES" sz="1400" i="1" u="sng" dirty="0">
                <a:hlinkClick r:id="rId3"/>
              </a:rPr>
              <a:t>con un punto de fuga en la </a:t>
            </a:r>
            <a:r>
              <a:rPr lang="es-ES" sz="1400" i="1" u="sng" dirty="0" smtClean="0">
                <a:hlinkClick r:id="rId3"/>
              </a:rPr>
              <a:t>línea </a:t>
            </a:r>
            <a:r>
              <a:rPr lang="es-ES" sz="1400" i="1" u="sng" dirty="0">
                <a:hlinkClick r:id="rId3"/>
              </a:rPr>
              <a:t>de horizonte Arq. David </a:t>
            </a:r>
            <a:r>
              <a:rPr lang="es-ES" sz="1400" i="1" u="sng" dirty="0" smtClean="0">
                <a:hlinkClick r:id="rId3"/>
              </a:rPr>
              <a:t>Sosa. 1’.</a:t>
            </a:r>
            <a:endParaRPr lang="es-ES" sz="1400" i="1" u="sng" dirty="0" smtClean="0"/>
          </a:p>
          <a:p>
            <a:endParaRPr lang="es-ES" sz="1400" i="1" u="sng" dirty="0"/>
          </a:p>
          <a:p>
            <a:r>
              <a:rPr lang="es-ES" sz="1400" i="1" dirty="0" smtClean="0">
                <a:hlinkClick r:id="rId4"/>
              </a:rPr>
              <a:t>·’Aprender </a:t>
            </a:r>
            <a:r>
              <a:rPr lang="es-ES" sz="1400" i="1" dirty="0">
                <a:hlinkClick r:id="rId4"/>
              </a:rPr>
              <a:t>Perspectiva usando un punto de fuga Arq. David </a:t>
            </a:r>
            <a:r>
              <a:rPr lang="es-ES" sz="1400" i="1" dirty="0" smtClean="0">
                <a:hlinkClick r:id="rId4"/>
              </a:rPr>
              <a:t>Sosa. 2’.</a:t>
            </a:r>
            <a:endParaRPr lang="es-ES" sz="1400" b="0" i="1"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E:\Institut Badalona VII\Visual i plàstica\4t ESO Opt\T-2 Les formes tridimensionals\Persp cónica central.jpg"/>
          <p:cNvPicPr/>
          <p:nvPr/>
        </p:nvPicPr>
        <p:blipFill>
          <a:blip r:embed="rId2"/>
          <a:stretch/>
        </p:blipFill>
        <p:spPr>
          <a:xfrm>
            <a:off x="467640" y="1268640"/>
            <a:ext cx="8352720" cy="4546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TotalTime>
  <Words>332</Words>
  <Application>Microsoft Office PowerPoint</Application>
  <PresentationFormat>Presentación en pantalla (4:3)</PresentationFormat>
  <Paragraphs>55</Paragraphs>
  <Slides>55</Slides>
  <Notes>0</Notes>
  <HiddenSlides>0</HiddenSlides>
  <MMClips>0</MMClips>
  <ScaleCrop>false</ScaleCrop>
  <HeadingPairs>
    <vt:vector size="4" baseType="variant">
      <vt:variant>
        <vt:lpstr>Tema</vt:lpstr>
      </vt:variant>
      <vt:variant>
        <vt:i4>2</vt:i4>
      </vt:variant>
      <vt:variant>
        <vt:lpstr>Títulos de diapositiva</vt:lpstr>
      </vt:variant>
      <vt:variant>
        <vt:i4>55</vt:i4>
      </vt:variant>
    </vt:vector>
  </HeadingPairs>
  <TitlesOfParts>
    <vt:vector size="57" baseType="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ANDRES</dc:creator>
  <dc:description/>
  <cp:lastModifiedBy>roger.barba.padros@gmail.com</cp:lastModifiedBy>
  <cp:revision>152</cp:revision>
  <dcterms:created xsi:type="dcterms:W3CDTF">2016-02-14T11:33:56Z</dcterms:created>
  <dcterms:modified xsi:type="dcterms:W3CDTF">2020-09-05T16:40:44Z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Presentación en pantalla (4:3)</vt:lpwstr>
  </property>
  <property fmtid="{D5CDD505-2E9C-101B-9397-08002B2CF9AE}" pid="9" name="ScaleCrop">
    <vt:bool>false</vt:bool>
  </property>
  <property fmtid="{D5CDD505-2E9C-101B-9397-08002B2CF9AE}" pid="10" name="ShareDoc">
    <vt:bool>false</vt:bool>
  </property>
  <property fmtid="{D5CDD505-2E9C-101B-9397-08002B2CF9AE}" pid="11" name="Slides">
    <vt:i4>55</vt:i4>
  </property>
</Properties>
</file>