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4" r:id="rId4"/>
    <p:sldMasterId id="2147483685" r:id="rId5"/>
    <p:sldMasterId id="2147483686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y="6858000" cx="9144000"/>
  <p:notesSz cx="7559675" cy="10691800"/>
  <p:embeddedFontLst>
    <p:embeddedFont>
      <p:font typeface="Franklin Gothic"/>
      <p:bold r:id="rId23"/>
    </p:embeddedFont>
    <p:embeddedFont>
      <p:font typeface="Gill Sans"/>
      <p:regular r:id="rId24"/>
      <p:bold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D87DB7D-2491-4EC4-AC38-51F7AAA6EE0B}">
  <a:tblStyle styleId="{8D87DB7D-2491-4EC4-AC38-51F7AAA6EE0B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font" Target="fonts/GillSans-regular.fntdata"/><Relationship Id="rId23" Type="http://schemas.openxmlformats.org/officeDocument/2006/relationships/font" Target="fonts/FranklinGothic-bold.fntdata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25" Type="http://schemas.openxmlformats.org/officeDocument/2006/relationships/font" Target="fonts/GillSans-bold.fntdata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5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15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7fbf6ada96_0_21:notes"/>
          <p:cNvSpPr txBox="1"/>
          <p:nvPr>
            <p:ph idx="1" type="body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g37fbf6ada96_0_21:notes"/>
          <p:cNvSpPr/>
          <p:nvPr>
            <p:ph idx="2" type="sldImg"/>
          </p:nvPr>
        </p:nvSpPr>
        <p:spPr>
          <a:xfrm>
            <a:off x="1260175" y="801875"/>
            <a:ext cx="5040000" cy="400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2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p12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3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3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4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4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15158c0a203_0_45:notes"/>
          <p:cNvSpPr txBox="1"/>
          <p:nvPr>
            <p:ph idx="1" type="body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g15158c0a203_0_45:notes"/>
          <p:cNvSpPr/>
          <p:nvPr>
            <p:ph idx="2" type="sldImg"/>
          </p:nvPr>
        </p:nvSpPr>
        <p:spPr>
          <a:xfrm>
            <a:off x="1260175" y="801875"/>
            <a:ext cx="5040000" cy="400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3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2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15158c0a203_0_38:notes"/>
          <p:cNvSpPr txBox="1"/>
          <p:nvPr>
            <p:ph idx="1" type="body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g15158c0a203_0_38:notes"/>
          <p:cNvSpPr/>
          <p:nvPr>
            <p:ph idx="2" type="sldImg"/>
          </p:nvPr>
        </p:nvSpPr>
        <p:spPr>
          <a:xfrm>
            <a:off x="1260175" y="801875"/>
            <a:ext cx="5040000" cy="400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15158c0a203_0_54:notes"/>
          <p:cNvSpPr txBox="1"/>
          <p:nvPr>
            <p:ph idx="1" type="body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g15158c0a203_0_54:notes"/>
          <p:cNvSpPr/>
          <p:nvPr>
            <p:ph idx="2" type="sldImg"/>
          </p:nvPr>
        </p:nvSpPr>
        <p:spPr>
          <a:xfrm>
            <a:off x="1260175" y="801875"/>
            <a:ext cx="5040000" cy="400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8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8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9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9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15158c0a203_0_7:notes"/>
          <p:cNvSpPr txBox="1"/>
          <p:nvPr>
            <p:ph idx="1" type="body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g15158c0a203_0_7:notes"/>
          <p:cNvSpPr/>
          <p:nvPr>
            <p:ph idx="2" type="sldImg"/>
          </p:nvPr>
        </p:nvSpPr>
        <p:spPr>
          <a:xfrm>
            <a:off x="1260175" y="801875"/>
            <a:ext cx="5040000" cy="400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1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"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2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2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2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2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4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1"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2"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3"/>
          <p:cNvSpPr txBox="1"/>
          <p:nvPr>
            <p:ph idx="3"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3"/>
          <p:cNvSpPr txBox="1"/>
          <p:nvPr>
            <p:ph idx="4"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5"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3"/>
          <p:cNvSpPr txBox="1"/>
          <p:nvPr>
            <p:ph idx="6"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8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9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0"/>
          <p:cNvSpPr txBox="1"/>
          <p:nvPr>
            <p:ph idx="1"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1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1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2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2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2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2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3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3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3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3"/>
          <p:cNvSpPr txBox="1"/>
          <p:nvPr>
            <p:ph idx="3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4"/>
          <p:cNvSpPr txBox="1"/>
          <p:nvPr>
            <p:ph idx="1"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4"/>
          <p:cNvSpPr txBox="1"/>
          <p:nvPr>
            <p:ph idx="2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5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5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5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5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5"/>
          <p:cNvSpPr txBox="1"/>
          <p:nvPr>
            <p:ph idx="4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6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26"/>
          <p:cNvSpPr txBox="1"/>
          <p:nvPr>
            <p:ph idx="1"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6"/>
          <p:cNvSpPr txBox="1"/>
          <p:nvPr>
            <p:ph idx="2"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6"/>
          <p:cNvSpPr txBox="1"/>
          <p:nvPr>
            <p:ph idx="3"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6"/>
          <p:cNvSpPr txBox="1"/>
          <p:nvPr>
            <p:ph idx="4"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26"/>
          <p:cNvSpPr txBox="1"/>
          <p:nvPr>
            <p:ph idx="5"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6"/>
          <p:cNvSpPr txBox="1"/>
          <p:nvPr>
            <p:ph idx="6"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9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9"/>
          <p:cNvSpPr txBox="1"/>
          <p:nvPr>
            <p:ph idx="1"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0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30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1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31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31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2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3"/>
          <p:cNvSpPr txBox="1"/>
          <p:nvPr>
            <p:ph idx="1"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4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34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34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34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5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35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35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35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6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36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36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36"/>
          <p:cNvSpPr txBox="1"/>
          <p:nvPr>
            <p:ph idx="3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7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37"/>
          <p:cNvSpPr txBox="1"/>
          <p:nvPr>
            <p:ph idx="1"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37"/>
          <p:cNvSpPr txBox="1"/>
          <p:nvPr>
            <p:ph idx="2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8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38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38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p38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38"/>
          <p:cNvSpPr txBox="1"/>
          <p:nvPr>
            <p:ph idx="4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9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9" name="Google Shape;169;p39"/>
          <p:cNvSpPr txBox="1"/>
          <p:nvPr>
            <p:ph idx="1"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0" name="Google Shape;170;p39"/>
          <p:cNvSpPr txBox="1"/>
          <p:nvPr>
            <p:ph idx="2"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1" name="Google Shape;171;p39"/>
          <p:cNvSpPr txBox="1"/>
          <p:nvPr>
            <p:ph idx="3"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39"/>
          <p:cNvSpPr txBox="1"/>
          <p:nvPr>
            <p:ph idx="4"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3" name="Google Shape;173;p39"/>
          <p:cNvSpPr txBox="1"/>
          <p:nvPr>
            <p:ph idx="5"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p39"/>
          <p:cNvSpPr txBox="1"/>
          <p:nvPr>
            <p:ph idx="6"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idx="1"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2"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3"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"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9"/>
          <p:cNvSpPr txBox="1"/>
          <p:nvPr>
            <p:ph idx="3"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0"/>
          <p:cNvSpPr txBox="1"/>
          <p:nvPr>
            <p:ph idx="2"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0"/>
          <p:cNvSpPr txBox="1"/>
          <p:nvPr>
            <p:ph idx="3"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7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3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7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4.xml"/><Relationship Id="rId1" Type="http://schemas.openxmlformats.org/officeDocument/2006/relationships/image" Target="../media/image7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100000" ty="0" sy="100000"/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36360" y="188640"/>
            <a:ext cx="1726200" cy="86184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1"/>
          <p:cNvSpPr/>
          <p:nvPr/>
        </p:nvSpPr>
        <p:spPr>
          <a:xfrm>
            <a:off x="-815760" y="-815760"/>
            <a:ext cx="1636560" cy="1636560"/>
          </a:xfrm>
          <a:prstGeom prst="pie">
            <a:avLst>
              <a:gd fmla="val 0" name="adj1"/>
              <a:gd fmla="val 5402120" name="adj2"/>
            </a:avLst>
          </a:prstGeom>
          <a:solidFill>
            <a:srgbClr val="FEFCF7">
              <a:alpha val="32941"/>
            </a:srgbClr>
          </a:solidFill>
          <a:ln cap="flat" cmpd="sng" w="9525">
            <a:solidFill>
              <a:srgbClr val="D0CEBB"/>
            </a:solidFill>
            <a:prstDash val="solid"/>
            <a:round/>
            <a:headEnd len="sm" w="sm" type="none"/>
            <a:tailEnd len="sm" w="sm" type="none"/>
          </a:ln>
          <a:effectLst>
            <a:outerShdw dir="5400000" dist="25560">
              <a:srgbClr val="000000">
                <a:alpha val="4392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" name="Google Shape;8;p1"/>
          <p:cNvSpPr/>
          <p:nvPr/>
        </p:nvSpPr>
        <p:spPr>
          <a:xfrm>
            <a:off x="168840" y="21240"/>
            <a:ext cx="1699920" cy="1699920"/>
          </a:xfrm>
          <a:prstGeom prst="ellipse">
            <a:avLst/>
          </a:prstGeom>
          <a:noFill/>
          <a:ln cap="flat" cmpd="sng" w="27350">
            <a:solidFill>
              <a:srgbClr val="FDF9EC"/>
            </a:solidFill>
            <a:prstDash val="solid"/>
            <a:round/>
            <a:headEnd len="sm" w="sm" type="none"/>
            <a:tailEnd len="sm" w="sm" type="none"/>
          </a:ln>
          <a:effectLst>
            <a:outerShdw dir="5400000" dist="25560">
              <a:srgbClr val="B2B0A4">
                <a:alpha val="84705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" name="Google Shape;9;p1"/>
          <p:cNvSpPr/>
          <p:nvPr/>
        </p:nvSpPr>
        <p:spPr>
          <a:xfrm rot="2315400">
            <a:off x="182520" y="1053360"/>
            <a:ext cx="1123560" cy="1100520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DFDFA"/>
              </a:gs>
              <a:gs pos="100000">
                <a:srgbClr val="FFFCFC"/>
              </a:gs>
            </a:gsLst>
            <a:lin ang="0" scaled="0"/>
          </a:gradFill>
          <a:ln cap="flat" cmpd="sng" w="9525">
            <a:solidFill>
              <a:srgbClr val="C4C0AE"/>
            </a:solidFill>
            <a:prstDash val="solid"/>
            <a:round/>
            <a:headEnd len="sm" w="sm" type="none"/>
            <a:tailEnd len="sm" w="sm" type="none"/>
          </a:ln>
          <a:effectLst>
            <a:outerShdw dir="4557825" dist="14843">
              <a:srgbClr val="5A574F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1"/>
          <p:cNvSpPr/>
          <p:nvPr/>
        </p:nvSpPr>
        <p:spPr>
          <a:xfrm>
            <a:off x="1013040" y="0"/>
            <a:ext cx="8128800" cy="685584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r="5400000" dist="25560">
              <a:srgbClr val="000000">
                <a:alpha val="4392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1"/>
          <p:cNvSpPr/>
          <p:nvPr/>
        </p:nvSpPr>
        <p:spPr>
          <a:xfrm>
            <a:off x="1014840" y="0"/>
            <a:ext cx="70920" cy="685584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r="10800000" dist="38160">
              <a:srgbClr val="76756F">
                <a:alpha val="24705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" name="Google Shape;12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36360" y="188640"/>
            <a:ext cx="1726200" cy="86184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"/>
          <p:cNvSpPr/>
          <p:nvPr/>
        </p:nvSpPr>
        <p:spPr>
          <a:xfrm>
            <a:off x="921600" y="1413720"/>
            <a:ext cx="208080" cy="208080"/>
          </a:xfrm>
          <a:prstGeom prst="ellipse">
            <a:avLst/>
          </a:prstGeom>
          <a:gradFill>
            <a:gsLst>
              <a:gs pos="0">
                <a:srgbClr val="DDE7FF"/>
              </a:gs>
              <a:gs pos="100000">
                <a:srgbClr val="C2D6F9"/>
              </a:gs>
            </a:gsLst>
            <a:lin ang="0" scaled="0"/>
          </a:gradFill>
          <a:ln cap="flat" cmpd="sng" w="9525">
            <a:solidFill>
              <a:srgbClr val="467BB9"/>
            </a:solidFill>
            <a:prstDash val="solid"/>
            <a:round/>
            <a:headEnd len="sm" w="sm" type="none"/>
            <a:tailEnd len="sm" w="sm" type="none"/>
          </a:ln>
          <a:effectLst>
            <a:outerShdw dir="5400000" dist="25560">
              <a:srgbClr val="000000">
                <a:alpha val="4392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"/>
          <p:cNvSpPr/>
          <p:nvPr/>
        </p:nvSpPr>
        <p:spPr>
          <a:xfrm>
            <a:off x="1157040" y="1344960"/>
            <a:ext cx="61920" cy="61920"/>
          </a:xfrm>
          <a:prstGeom prst="ellipse">
            <a:avLst/>
          </a:prstGeom>
          <a:noFill/>
          <a:ln cap="flat" cmpd="sng" w="12600">
            <a:solidFill>
              <a:srgbClr val="4571A6"/>
            </a:solidFill>
            <a:prstDash val="solid"/>
            <a:round/>
            <a:headEnd len="sm" w="sm" type="none"/>
            <a:tailEnd len="sm" w="sm" type="none"/>
          </a:ln>
          <a:effectLst>
            <a:outerShdw dir="5400000" dist="25560">
              <a:srgbClr val="000000">
                <a:alpha val="4392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1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6" name="Google Shape;16;p1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100000" ty="0" sy="100000"/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030080" y="144000"/>
            <a:ext cx="1789920" cy="936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8" name="Google Shape;68;p14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100000" ty="0" sy="100000"/>
        </a:blip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2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36360" y="188640"/>
            <a:ext cx="1726200" cy="86184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27"/>
          <p:cNvSpPr/>
          <p:nvPr/>
        </p:nvSpPr>
        <p:spPr>
          <a:xfrm>
            <a:off x="-815760" y="-815760"/>
            <a:ext cx="1636560" cy="1636560"/>
          </a:xfrm>
          <a:prstGeom prst="pie">
            <a:avLst>
              <a:gd fmla="val 0" name="adj1"/>
              <a:gd fmla="val 5402120" name="adj2"/>
            </a:avLst>
          </a:prstGeom>
          <a:solidFill>
            <a:srgbClr val="FEFCF7">
              <a:alpha val="32941"/>
            </a:srgbClr>
          </a:solidFill>
          <a:ln cap="flat" cmpd="sng" w="9525">
            <a:solidFill>
              <a:srgbClr val="D0CEBB"/>
            </a:solidFill>
            <a:prstDash val="solid"/>
            <a:round/>
            <a:headEnd len="sm" w="sm" type="none"/>
            <a:tailEnd len="sm" w="sm" type="none"/>
          </a:ln>
          <a:effectLst>
            <a:outerShdw dir="5400000" dist="25560">
              <a:srgbClr val="000000">
                <a:alpha val="4392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7"/>
          <p:cNvSpPr/>
          <p:nvPr/>
        </p:nvSpPr>
        <p:spPr>
          <a:xfrm>
            <a:off x="168840" y="21240"/>
            <a:ext cx="1699920" cy="1699920"/>
          </a:xfrm>
          <a:prstGeom prst="ellipse">
            <a:avLst/>
          </a:prstGeom>
          <a:noFill/>
          <a:ln cap="flat" cmpd="sng" w="27350">
            <a:solidFill>
              <a:srgbClr val="FDF9EC"/>
            </a:solidFill>
            <a:prstDash val="solid"/>
            <a:round/>
            <a:headEnd len="sm" w="sm" type="none"/>
            <a:tailEnd len="sm" w="sm" type="none"/>
          </a:ln>
          <a:effectLst>
            <a:outerShdw dir="5400000" dist="25560">
              <a:srgbClr val="B2B0A4">
                <a:alpha val="84705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7"/>
          <p:cNvSpPr/>
          <p:nvPr/>
        </p:nvSpPr>
        <p:spPr>
          <a:xfrm rot="2315400">
            <a:off x="182520" y="1053360"/>
            <a:ext cx="1123560" cy="1100520"/>
          </a:xfrm>
          <a:prstGeom prst="donut">
            <a:avLst>
              <a:gd fmla="val 11833" name="adj"/>
            </a:avLst>
          </a:prstGeom>
          <a:gradFill>
            <a:gsLst>
              <a:gs pos="0">
                <a:srgbClr val="FDFDFA"/>
              </a:gs>
              <a:gs pos="100000">
                <a:srgbClr val="FFFCFC"/>
              </a:gs>
            </a:gsLst>
            <a:lin ang="0" scaled="0"/>
          </a:gradFill>
          <a:ln cap="flat" cmpd="sng" w="9525">
            <a:solidFill>
              <a:srgbClr val="C4C0AE"/>
            </a:solidFill>
            <a:prstDash val="solid"/>
            <a:round/>
            <a:headEnd len="sm" w="sm" type="none"/>
            <a:tailEnd len="sm" w="sm" type="none"/>
          </a:ln>
          <a:effectLst>
            <a:outerShdw dir="4557825" dist="14843">
              <a:srgbClr val="5A574F">
                <a:alpha val="3490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27"/>
          <p:cNvSpPr/>
          <p:nvPr/>
        </p:nvSpPr>
        <p:spPr>
          <a:xfrm>
            <a:off x="1013040" y="0"/>
            <a:ext cx="8128800" cy="685584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r="5400000" dist="25560">
              <a:srgbClr val="000000">
                <a:alpha val="43921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7"/>
          <p:cNvSpPr/>
          <p:nvPr/>
        </p:nvSpPr>
        <p:spPr>
          <a:xfrm>
            <a:off x="1014840" y="0"/>
            <a:ext cx="70920" cy="685584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r="10800000" dist="38160">
              <a:srgbClr val="76756F">
                <a:alpha val="24705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4" name="Google Shape;124;p2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36360" y="188640"/>
            <a:ext cx="1726200" cy="86184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27"/>
          <p:cNvSpPr txBox="1"/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26" name="Google Shape;126;p27"/>
          <p:cNvSpPr txBox="1"/>
          <p:nvPr>
            <p:ph idx="1"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0.jpg"/><Relationship Id="rId4" Type="http://schemas.openxmlformats.org/officeDocument/2006/relationships/image" Target="../media/image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ioc.xtec.cat/educacio/recursos" TargetMode="External"/><Relationship Id="rId4" Type="http://schemas.openxmlformats.org/officeDocument/2006/relationships/hyperlink" Target="https://ioc.xtec.cat/educacio/recursos#wcjly1fbb7s" TargetMode="External"/><Relationship Id="rId5" Type="http://schemas.openxmlformats.org/officeDocument/2006/relationships/hyperlink" Target="https://ioc.xtec.cat/materials/FP/Recursos/fp_asx_m06_/web/fp_asx_m06_htmlindex/index.html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0"/>
          <p:cNvSpPr/>
          <p:nvPr/>
        </p:nvSpPr>
        <p:spPr>
          <a:xfrm>
            <a:off x="1187640" y="404640"/>
            <a:ext cx="7709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a-ES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CFGS: </a:t>
            </a:r>
            <a:br>
              <a:rPr b="0" i="0" lang="ca-ES" sz="1800" u="none" cap="none" strike="noStrike">
                <a:latin typeface="Arial"/>
                <a:ea typeface="Arial"/>
                <a:cs typeface="Arial"/>
                <a:sym typeface="Arial"/>
              </a:rPr>
            </a:br>
            <a:br>
              <a:rPr b="0" i="0" lang="ca-ES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lang="ca-ES" sz="43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2</a:t>
            </a:r>
            <a:r>
              <a:rPr baseline="30000" lang="ca-ES" sz="43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n</a:t>
            </a:r>
            <a:r>
              <a:rPr b="0" i="0" lang="ca-ES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lang="ca-ES" sz="43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ASIX</a:t>
            </a:r>
            <a:br>
              <a:rPr b="0" i="0" lang="ca-ES" sz="1800" u="none" cap="none" strike="noStrike">
                <a:latin typeface="Arial"/>
                <a:ea typeface="Arial"/>
                <a:cs typeface="Arial"/>
                <a:sym typeface="Arial"/>
              </a:rPr>
            </a:br>
            <a:br>
              <a:rPr b="0" i="0" lang="ca-ES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lang="ca-ES" sz="43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0374</a:t>
            </a:r>
            <a:r>
              <a:rPr b="0" i="0" lang="ca-ES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. </a:t>
            </a:r>
            <a:r>
              <a:rPr lang="ca-ES" sz="43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Administració de Sistemes Operatius</a:t>
            </a:r>
            <a:br>
              <a:rPr b="0" i="0" lang="ca-ES" sz="1800" u="none" cap="none" strike="noStrike">
                <a:latin typeface="Arial"/>
                <a:ea typeface="Arial"/>
                <a:cs typeface="Arial"/>
                <a:sym typeface="Arial"/>
              </a:rPr>
            </a:br>
            <a:r>
              <a:rPr b="0" i="0" lang="ca-ES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Curs 202</a:t>
            </a:r>
            <a:r>
              <a:rPr lang="ca-ES" sz="43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5</a:t>
            </a:r>
            <a:r>
              <a:rPr b="0" i="0" lang="ca-ES" sz="43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-</a:t>
            </a:r>
            <a:r>
              <a:rPr lang="ca-ES" sz="43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2026</a:t>
            </a:r>
            <a:endParaRPr b="0" i="0" sz="43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40"/>
          <p:cNvSpPr/>
          <p:nvPr/>
        </p:nvSpPr>
        <p:spPr>
          <a:xfrm>
            <a:off x="1105560" y="5301720"/>
            <a:ext cx="7784640" cy="1293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0">
            <a:noAutofit/>
          </a:bodyPr>
          <a:lstStyle/>
          <a:p>
            <a:pPr indent="0" lvl="0" marL="2736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-ES" sz="2600">
                <a:solidFill>
                  <a:srgbClr val="361309"/>
                </a:solidFill>
                <a:latin typeface="Gill Sans"/>
                <a:ea typeface="Gill Sans"/>
                <a:cs typeface="Gill Sans"/>
                <a:sym typeface="Gill Sans"/>
              </a:rPr>
              <a:t>Josep Carrera</a:t>
            </a:r>
            <a:endParaRPr b="0" i="0" sz="26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27360" marR="0" rtl="0" algn="ctr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</a:pPr>
            <a:r>
              <a:rPr b="1" lang="ca-ES" sz="2600" u="sng">
                <a:solidFill>
                  <a:srgbClr val="51842D"/>
                </a:solidFill>
                <a:latin typeface="Gill Sans"/>
                <a:ea typeface="Gill Sans"/>
                <a:cs typeface="Gill Sans"/>
                <a:sym typeface="Gill Sans"/>
              </a:rPr>
              <a:t>josepcarrera.</a:t>
            </a:r>
            <a:r>
              <a:rPr b="1" i="0" lang="ca-ES" sz="2600" u="sng" cap="none" strike="noStrike">
                <a:solidFill>
                  <a:srgbClr val="51842D"/>
                </a:solidFill>
                <a:latin typeface="Gill Sans"/>
                <a:ea typeface="Gill Sans"/>
                <a:cs typeface="Gill Sans"/>
                <a:sym typeface="Gill Sans"/>
              </a:rPr>
              <a:t>prof@insestatut.cat</a:t>
            </a:r>
            <a:endParaRPr b="0" i="0" sz="26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49"/>
          <p:cNvSpPr/>
          <p:nvPr/>
        </p:nvSpPr>
        <p:spPr>
          <a:xfrm>
            <a:off x="980475" y="1234800"/>
            <a:ext cx="8163300" cy="433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0">
            <a:noAutofit/>
          </a:bodyPr>
          <a:lstStyle/>
          <a:p>
            <a:pPr indent="-44958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891A7"/>
              </a:buClr>
              <a:buSzPts val="3480"/>
              <a:buFont typeface="Gill Sans"/>
              <a:buChar char="•"/>
            </a:pPr>
            <a:r>
              <a:rPr lang="ca-ES" sz="1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QUI HA DE RECUPERAR?</a:t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Si un alumne no arriba al 5 en la nota final del mòdul en la primera convocatòria, l'haurà de recuperar a la segona convocatòria.</a:t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També en el cas que hagi perdut el dret d'avaluació continuada per:</a:t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  - Acumulació de faltes d'assistència.</a:t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  - La no entrega de les </a:t>
            </a:r>
            <a:r>
              <a:rPr lang="ca-ES" sz="1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pràctiques</a:t>
            </a:r>
            <a:r>
              <a:rPr lang="ca-ES" sz="1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, treballs o activitats demanats a cada RA.</a:t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  - La no superació dels mínims exigits en les proves/</a:t>
            </a:r>
            <a:r>
              <a:rPr lang="ca-ES" sz="1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pràctiques</a:t>
            </a:r>
            <a:r>
              <a:rPr lang="ca-ES" sz="1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de cada RA.</a:t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COM RECUPERAR?</a:t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44958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891A7"/>
              </a:buClr>
              <a:buSzPts val="3480"/>
              <a:buFont typeface="Gill Sans"/>
              <a:buChar char="•"/>
            </a:pPr>
            <a:r>
              <a:rPr lang="ca-ES" sz="1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S'informarà als alumnes de les activitats y proves necessàries per a dur a terme aquesta recuperació. Si un alumne no es presenta a la segona convocatòria no se lo comptarà convocatòria i constará como a no presentat (NP).</a:t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2" name="Google Shape;232;p49"/>
          <p:cNvSpPr/>
          <p:nvPr/>
        </p:nvSpPr>
        <p:spPr>
          <a:xfrm>
            <a:off x="980468" y="82830"/>
            <a:ext cx="7495800" cy="114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M0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6</a:t>
            </a: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. 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Administració de SSOO</a:t>
            </a:r>
            <a:endParaRPr b="0" i="0" sz="3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50"/>
          <p:cNvSpPr/>
          <p:nvPr/>
        </p:nvSpPr>
        <p:spPr>
          <a:xfrm>
            <a:off x="980475" y="1234800"/>
            <a:ext cx="8163300" cy="433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0">
            <a:noAutofit/>
          </a:bodyPr>
          <a:lstStyle/>
          <a:p>
            <a:pPr indent="-44958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891A7"/>
              </a:buClr>
              <a:buSzPts val="3480"/>
              <a:buFont typeface="Gill Sans"/>
              <a:buChar char="•"/>
            </a:pPr>
            <a:r>
              <a:t/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a-ES" sz="1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CRITERIS DE RECUPERACIÓ</a:t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44958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891A7"/>
              </a:buClr>
              <a:buSzPts val="3480"/>
              <a:buFont typeface="Gill Sans"/>
              <a:buChar char="•"/>
            </a:pPr>
            <a:r>
              <a:rPr lang="ca-ES" sz="1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Si un alumne opta per recuperar el mòdul en segona convocatòria, se'l considerarà aprovat si obté una nota de 5 o més en la prova corresponent.</a:t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44958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891A7"/>
              </a:buClr>
              <a:buSzPts val="3480"/>
              <a:buFont typeface="Gill Sans"/>
              <a:buChar char="•"/>
            </a:pPr>
            <a:r>
              <a:rPr lang="ca-ES" sz="19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En cas de suspendre el mòdul a la segona convocatòria, la nota final del RA serà la de la segona convocatòria.</a:t>
            </a:r>
            <a:endParaRPr sz="19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38" name="Google Shape;238;p50"/>
          <p:cNvSpPr/>
          <p:nvPr/>
        </p:nvSpPr>
        <p:spPr>
          <a:xfrm>
            <a:off x="980468" y="82830"/>
            <a:ext cx="7495800" cy="114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M0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6</a:t>
            </a: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. 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Administració de SSOO</a:t>
            </a:r>
            <a:endParaRPr b="0" i="0" sz="3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51"/>
          <p:cNvSpPr/>
          <p:nvPr/>
        </p:nvSpPr>
        <p:spPr>
          <a:xfrm>
            <a:off x="1115640" y="1124640"/>
            <a:ext cx="7774560" cy="5326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39370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Gill Sans"/>
              <a:buChar char="●"/>
            </a:pPr>
            <a:r>
              <a:rPr lang="ca-ES" sz="26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Caldrà tenir una nota mínima de 4 en l'examen per poder fer la mitjana ponderada amb les pràctiques. Per altra banda, també caldrà tenir una nota mínima de 4 en la mitjana de les pràctiques de recuperació. La distribució de la nota de cada unitat formativa serà el mateix que a la primera convocatòria (veure apartat anterior).</a:t>
            </a:r>
            <a:endParaRPr sz="27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4572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Gill Sans"/>
              <a:buChar char="●"/>
            </a:pPr>
            <a:r>
              <a:rPr lang="ca-ES" sz="26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En cas de presentar-se a la segona convocatòria, la nota de la UF serà la d’aquesta segona convocatòria. </a:t>
            </a:r>
            <a:endParaRPr sz="4400">
              <a:latin typeface="Gill Sans"/>
              <a:ea typeface="Gill Sans"/>
              <a:cs typeface="Gill Sans"/>
              <a:sym typeface="Gill Sans"/>
            </a:endParaRPr>
          </a:p>
          <a:p>
            <a:pPr indent="-281160" lvl="0" marL="365760" marR="0" rtl="0" algn="l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51"/>
          <p:cNvSpPr/>
          <p:nvPr/>
        </p:nvSpPr>
        <p:spPr>
          <a:xfrm>
            <a:off x="980468" y="82830"/>
            <a:ext cx="7495800" cy="114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M0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6</a:t>
            </a: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. 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Administració de SSOO</a:t>
            </a:r>
            <a:endParaRPr sz="3100">
              <a:solidFill>
                <a:srgbClr val="572314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52"/>
          <p:cNvSpPr/>
          <p:nvPr/>
        </p:nvSpPr>
        <p:spPr>
          <a:xfrm>
            <a:off x="457200" y="2133720"/>
            <a:ext cx="8151120" cy="3990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281160" lvl="0" marL="36576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a-ES" sz="4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NORMATIVA DE CLASSE</a:t>
            </a:r>
            <a:endParaRPr b="0" i="0" sz="4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53"/>
          <p:cNvSpPr/>
          <p:nvPr/>
        </p:nvSpPr>
        <p:spPr>
          <a:xfrm>
            <a:off x="1205650" y="1082725"/>
            <a:ext cx="7721400" cy="48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6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7360" lvl="0" marL="27360" marR="0" rtl="0" algn="l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Clr>
                <a:srgbClr val="3891A7"/>
              </a:buClr>
              <a:buSzPts val="2880"/>
              <a:buFont typeface="Arial"/>
              <a:buChar char="•"/>
            </a:pPr>
            <a:r>
              <a:rPr b="1" i="0" lang="ca-ES" sz="3600" u="none" cap="none" strike="noStrike">
                <a:solidFill>
                  <a:srgbClr val="361309"/>
                </a:solidFill>
                <a:latin typeface="Gill Sans"/>
                <a:ea typeface="Gill Sans"/>
                <a:cs typeface="Gill Sans"/>
                <a:sym typeface="Gill Sans"/>
              </a:rPr>
              <a:t> Puntualitat</a:t>
            </a:r>
            <a:endParaRPr b="0" i="0" sz="36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7360" lvl="0" marL="27360" marR="0" rtl="0" algn="l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Clr>
                <a:srgbClr val="3891A7"/>
              </a:buClr>
              <a:buSzPts val="2880"/>
              <a:buFont typeface="Arial"/>
              <a:buChar char="•"/>
            </a:pPr>
            <a:r>
              <a:rPr b="0" i="0" lang="ca-ES" sz="3600" u="none" cap="none" strike="noStrike">
                <a:solidFill>
                  <a:srgbClr val="361309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r>
              <a:rPr b="1" i="0" lang="ca-ES" sz="3600" u="none" cap="none" strike="noStrike">
                <a:solidFill>
                  <a:srgbClr val="361309"/>
                </a:solidFill>
                <a:latin typeface="Gill Sans"/>
                <a:ea typeface="Gill Sans"/>
                <a:cs typeface="Gill Sans"/>
                <a:sym typeface="Gill Sans"/>
              </a:rPr>
              <a:t>Assistència obligatòria</a:t>
            </a:r>
            <a:endParaRPr b="0" i="0" sz="36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7359" lvl="0" marL="27359" marR="0" rtl="0" algn="l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Clr>
                <a:srgbClr val="3891A7"/>
              </a:buClr>
              <a:buSzPts val="2880"/>
              <a:buFont typeface="Arial"/>
              <a:buChar char="•"/>
            </a:pPr>
            <a:r>
              <a:rPr b="1" i="0" lang="ca-ES" sz="3600" u="none" cap="none" strike="noStrike">
                <a:solidFill>
                  <a:srgbClr val="361309"/>
                </a:solidFill>
                <a:latin typeface="Gill Sans"/>
                <a:ea typeface="Gill Sans"/>
                <a:cs typeface="Gill Sans"/>
                <a:sym typeface="Gill Sans"/>
              </a:rPr>
              <a:t> No superar </a:t>
            </a:r>
            <a:r>
              <a:rPr b="0" i="0" lang="ca-ES" sz="3600" u="none" cap="none" strike="noStrike">
                <a:solidFill>
                  <a:srgbClr val="361309"/>
                </a:solidFill>
                <a:latin typeface="Gill Sans"/>
                <a:ea typeface="Gill Sans"/>
                <a:cs typeface="Gill Sans"/>
                <a:sym typeface="Gill Sans"/>
              </a:rPr>
              <a:t>el </a:t>
            </a:r>
            <a:r>
              <a:rPr lang="ca-ES" sz="3600">
                <a:solidFill>
                  <a:srgbClr val="361309"/>
                </a:solidFill>
                <a:latin typeface="Gill Sans"/>
                <a:ea typeface="Gill Sans"/>
                <a:cs typeface="Gill Sans"/>
                <a:sym typeface="Gill Sans"/>
              </a:rPr>
              <a:t>15</a:t>
            </a:r>
            <a:r>
              <a:rPr b="1" i="0" lang="ca-ES" sz="3600" u="none" cap="none" strike="noStrike">
                <a:solidFill>
                  <a:srgbClr val="361309"/>
                </a:solidFill>
                <a:latin typeface="Gill Sans"/>
                <a:ea typeface="Gill Sans"/>
                <a:cs typeface="Gill Sans"/>
                <a:sym typeface="Gill Sans"/>
              </a:rPr>
              <a:t>% de faltes</a:t>
            </a:r>
            <a:endParaRPr b="0" i="0" sz="36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7360" lvl="0" marL="27360" marR="0" rtl="0" algn="l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Clr>
                <a:srgbClr val="3891A7"/>
              </a:buClr>
              <a:buSzPts val="2880"/>
              <a:buFont typeface="Arial"/>
              <a:buChar char="•"/>
            </a:pPr>
            <a:r>
              <a:rPr b="1" i="0" lang="ca-ES" sz="3600" u="none" cap="none" strike="noStrike">
                <a:solidFill>
                  <a:srgbClr val="361309"/>
                </a:solidFill>
                <a:latin typeface="Gill Sans"/>
                <a:ea typeface="Gill Sans"/>
                <a:cs typeface="Gill Sans"/>
                <a:sym typeface="Gill Sans"/>
              </a:rPr>
              <a:t> NO copiar exàmens, pràctiques</a:t>
            </a:r>
            <a:endParaRPr b="0" i="0" sz="36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7360" lvl="0" marL="27360" marR="0" rtl="0" algn="l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Clr>
                <a:srgbClr val="3891A7"/>
              </a:buClr>
              <a:buSzPts val="2880"/>
              <a:buFont typeface="Arial"/>
              <a:buChar char="•"/>
            </a:pPr>
            <a:r>
              <a:rPr b="0" i="0" lang="ca-ES" sz="3600" u="none" cap="none" strike="noStrike">
                <a:solidFill>
                  <a:srgbClr val="361309"/>
                </a:solidFill>
                <a:latin typeface="Gill Sans"/>
                <a:ea typeface="Gill Sans"/>
                <a:cs typeface="Gill Sans"/>
                <a:sym typeface="Gill Sans"/>
              </a:rPr>
              <a:t> Mòbils no</a:t>
            </a:r>
            <a:endParaRPr b="0" i="0" sz="36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53"/>
          <p:cNvSpPr/>
          <p:nvPr/>
        </p:nvSpPr>
        <p:spPr>
          <a:xfrm>
            <a:off x="980468" y="82830"/>
            <a:ext cx="7495800" cy="114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M0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6</a:t>
            </a: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. 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Administració de SSOO</a:t>
            </a: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 (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99</a:t>
            </a: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 H)</a:t>
            </a:r>
            <a:endParaRPr b="0" i="0" sz="3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54"/>
          <p:cNvSpPr txBox="1"/>
          <p:nvPr/>
        </p:nvSpPr>
        <p:spPr>
          <a:xfrm>
            <a:off x="2139333" y="1066112"/>
            <a:ext cx="6576600" cy="13137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ca-ES" sz="9463">
                <a:solidFill>
                  <a:srgbClr val="000000"/>
                </a:solidFill>
                <a:latin typeface="Franklin Gothic"/>
                <a:ea typeface="Franklin Gothic"/>
                <a:cs typeface="Franklin Gothic"/>
                <a:sym typeface="Franklin Gothic"/>
              </a:rPr>
              <a:t>PREGUNTES</a:t>
            </a:r>
            <a:endParaRPr b="1" sz="9463">
              <a:solidFill>
                <a:srgbClr val="000000"/>
              </a:solidFill>
              <a:latin typeface="Franklin Gothic"/>
              <a:ea typeface="Franklin Gothic"/>
              <a:cs typeface="Franklin Gothic"/>
              <a:sym typeface="Franklin Gothic"/>
            </a:endParaRPr>
          </a:p>
        </p:txBody>
      </p:sp>
      <p:pic>
        <p:nvPicPr>
          <p:cNvPr descr="una-pregunta-poderosa-por-favor.jpg" id="261" name="Google Shape;261;p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76000" y="2508591"/>
            <a:ext cx="6903148" cy="328329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2" name="Google Shape;262;p5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55800" y="5460900"/>
            <a:ext cx="1912800" cy="9807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41"/>
          <p:cNvSpPr/>
          <p:nvPr/>
        </p:nvSpPr>
        <p:spPr>
          <a:xfrm>
            <a:off x="1072793" y="5"/>
            <a:ext cx="7495800" cy="114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M0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6</a:t>
            </a: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. 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Administració de SSOO</a:t>
            </a:r>
            <a:endParaRPr b="0" i="0" sz="3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41"/>
          <p:cNvSpPr/>
          <p:nvPr/>
        </p:nvSpPr>
        <p:spPr>
          <a:xfrm>
            <a:off x="1043640" y="1447920"/>
            <a:ext cx="7918560" cy="5193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457200" marR="0" rtl="0" algn="l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41"/>
          <p:cNvSpPr txBox="1"/>
          <p:nvPr/>
        </p:nvSpPr>
        <p:spPr>
          <a:xfrm>
            <a:off x="1128300" y="1380038"/>
            <a:ext cx="7384800" cy="446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400"/>
              </a:spcBef>
              <a:spcAft>
                <a:spcPts val="0"/>
              </a:spcAft>
              <a:buNone/>
            </a:pPr>
            <a:r>
              <a:rPr b="1" lang="ca-ES" sz="1800">
                <a:solidFill>
                  <a:schemeClr val="dk1"/>
                </a:solidFill>
              </a:rPr>
              <a:t>QÜESTIONS GENERALS DEL MÒDUL</a:t>
            </a:r>
            <a:endParaRPr b="1" sz="18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390"/>
              </a:spcBef>
              <a:spcAft>
                <a:spcPts val="0"/>
              </a:spcAft>
              <a:buNone/>
            </a:pPr>
            <a:r>
              <a:rPr lang="ca-ES" sz="1800" u="sng">
                <a:solidFill>
                  <a:schemeClr val="dk1"/>
                </a:solidFill>
              </a:rPr>
              <a:t>Denominació del mòdul</a:t>
            </a:r>
            <a:r>
              <a:rPr lang="ca-ES" sz="1800">
                <a:solidFill>
                  <a:schemeClr val="dk1"/>
                </a:solidFill>
              </a:rPr>
              <a:t>: Administració de Sistemes Operatius (M06).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390"/>
              </a:spcBef>
              <a:spcAft>
                <a:spcPts val="0"/>
              </a:spcAft>
              <a:buNone/>
            </a:pPr>
            <a:r>
              <a:rPr lang="ca-ES" sz="1800" u="sng">
                <a:solidFill>
                  <a:schemeClr val="dk1"/>
                </a:solidFill>
              </a:rPr>
              <a:t>Temporització</a:t>
            </a:r>
            <a:r>
              <a:rPr lang="ca-ES" sz="1800">
                <a:solidFill>
                  <a:schemeClr val="dk1"/>
                </a:solidFill>
              </a:rPr>
              <a:t>: 132h de classe, </a:t>
            </a:r>
            <a:r>
              <a:rPr lang="ca-ES" sz="1700">
                <a:solidFill>
                  <a:schemeClr val="dk1"/>
                </a:solidFill>
              </a:rPr>
              <a:t>4</a:t>
            </a:r>
            <a:r>
              <a:rPr lang="ca-ES" sz="1700">
                <a:solidFill>
                  <a:schemeClr val="dk1"/>
                </a:solidFill>
              </a:rPr>
              <a:t> hores setmanals (+66 d’empresa)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390"/>
              </a:spcBef>
              <a:spcAft>
                <a:spcPts val="0"/>
              </a:spcAft>
              <a:buNone/>
            </a:pPr>
            <a:r>
              <a:rPr lang="ca-ES" sz="1800" u="sng">
                <a:solidFill>
                  <a:schemeClr val="dk1"/>
                </a:solidFill>
              </a:rPr>
              <a:t>Cicle al qual pertany</a:t>
            </a:r>
            <a:r>
              <a:rPr lang="ca-ES" sz="1800">
                <a:solidFill>
                  <a:schemeClr val="dk1"/>
                </a:solidFill>
              </a:rPr>
              <a:t>: Administració de Sistemes informàtic en Xarxa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390"/>
              </a:spcBef>
              <a:spcAft>
                <a:spcPts val="0"/>
              </a:spcAft>
              <a:buNone/>
            </a:pPr>
            <a:r>
              <a:rPr lang="ca-ES" sz="1800" u="sng">
                <a:solidFill>
                  <a:schemeClr val="dk1"/>
                </a:solidFill>
              </a:rPr>
              <a:t>Nivell</a:t>
            </a:r>
            <a:r>
              <a:rPr lang="ca-ES" sz="1800">
                <a:solidFill>
                  <a:schemeClr val="dk1"/>
                </a:solidFill>
              </a:rPr>
              <a:t>: Grau Superior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390"/>
              </a:spcBef>
              <a:spcAft>
                <a:spcPts val="0"/>
              </a:spcAft>
              <a:buNone/>
            </a:pPr>
            <a:r>
              <a:rPr lang="ca-ES" sz="1800" u="sng">
                <a:solidFill>
                  <a:schemeClr val="dk1"/>
                </a:solidFill>
              </a:rPr>
              <a:t>Curs</a:t>
            </a:r>
            <a:r>
              <a:rPr lang="ca-ES" sz="1800">
                <a:solidFill>
                  <a:schemeClr val="dk1"/>
                </a:solidFill>
              </a:rPr>
              <a:t>: Segon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390"/>
              </a:spcBef>
              <a:spcAft>
                <a:spcPts val="0"/>
              </a:spcAft>
              <a:buNone/>
            </a:pPr>
            <a:r>
              <a:rPr lang="ca-ES" sz="1800" u="sng">
                <a:solidFill>
                  <a:schemeClr val="dk1"/>
                </a:solidFill>
              </a:rPr>
              <a:t>Duració del cicle formatiu</a:t>
            </a:r>
            <a:r>
              <a:rPr lang="ca-ES" sz="1800">
                <a:solidFill>
                  <a:schemeClr val="dk1"/>
                </a:solidFill>
              </a:rPr>
              <a:t>: 2000 h.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390"/>
              </a:spcBef>
              <a:spcAft>
                <a:spcPts val="0"/>
              </a:spcAft>
              <a:buNone/>
            </a:pPr>
            <a:r>
              <a:rPr lang="ca-ES" sz="1800" u="sng">
                <a:solidFill>
                  <a:schemeClr val="dk1"/>
                </a:solidFill>
              </a:rPr>
              <a:t>Família Professional</a:t>
            </a:r>
            <a:r>
              <a:rPr lang="ca-ES" sz="1800">
                <a:solidFill>
                  <a:schemeClr val="dk1"/>
                </a:solidFill>
              </a:rPr>
              <a:t>: Informàtica.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1390"/>
              </a:spcBef>
              <a:spcAft>
                <a:spcPts val="1190"/>
              </a:spcAft>
              <a:buNone/>
            </a:pPr>
            <a:r>
              <a:rPr lang="ca-ES" sz="1800" u="sng">
                <a:solidFill>
                  <a:schemeClr val="dk1"/>
                </a:solidFill>
              </a:rPr>
              <a:t>Professorat</a:t>
            </a:r>
            <a:r>
              <a:rPr lang="ca-ES" sz="1800">
                <a:solidFill>
                  <a:schemeClr val="dk1"/>
                </a:solidFill>
              </a:rPr>
              <a:t>: Professorat especialitat PS627 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42"/>
          <p:cNvSpPr/>
          <p:nvPr/>
        </p:nvSpPr>
        <p:spPr>
          <a:xfrm>
            <a:off x="457200" y="2133720"/>
            <a:ext cx="8151120" cy="3990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281160" lvl="0" marL="36576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a-ES" sz="4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RESULTATS D’APRENENTATGE</a:t>
            </a:r>
            <a:endParaRPr b="0" i="0" sz="4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43"/>
          <p:cNvSpPr/>
          <p:nvPr/>
        </p:nvSpPr>
        <p:spPr>
          <a:xfrm>
            <a:off x="1043640" y="1313975"/>
            <a:ext cx="7918500" cy="51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rtl="0" algn="l">
              <a:spcBef>
                <a:spcPts val="6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a-ES" sz="2100">
                <a:latin typeface="Gill Sans"/>
                <a:ea typeface="Gill Sans"/>
                <a:cs typeface="Gill Sans"/>
                <a:sym typeface="Gill Sans"/>
              </a:rPr>
              <a:t>1. Administra el servei de directori interpretant-ne especificacions i integrant-lo en una xarxa.</a:t>
            </a:r>
            <a:endParaRPr sz="21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6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a-ES" sz="2100">
                <a:latin typeface="Gill Sans"/>
                <a:ea typeface="Gill Sans"/>
                <a:cs typeface="Gill Sans"/>
                <a:sym typeface="Gill Sans"/>
              </a:rPr>
              <a:t>2. Administra processos del sistema descrivint-los i aplicant criteris de seguretat i eficiència.</a:t>
            </a:r>
            <a:endParaRPr sz="21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6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a-ES" sz="2100">
                <a:latin typeface="Gill Sans"/>
                <a:ea typeface="Gill Sans"/>
                <a:cs typeface="Gill Sans"/>
                <a:sym typeface="Gill Sans"/>
              </a:rPr>
              <a:t>3. Gestiona l’automatització de tasques del sistema, aplicant-hi criteris d’eficiència i utilitzant comandes i eines gràfiques.</a:t>
            </a:r>
            <a:endParaRPr sz="21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601"/>
              </a:spcBef>
              <a:spcAft>
                <a:spcPts val="0"/>
              </a:spcAft>
              <a:buNone/>
            </a:pPr>
            <a:r>
              <a:rPr lang="ca-ES" sz="2100">
                <a:latin typeface="Gill Sans"/>
                <a:ea typeface="Gill Sans"/>
                <a:cs typeface="Gill Sans"/>
                <a:sym typeface="Gill Sans"/>
              </a:rPr>
              <a:t>4. Administra de forma remota el sistema operatiu en xarxa valorant-ne la seva importància i aplicant-hi criteris de seguretat.</a:t>
            </a:r>
            <a:endParaRPr sz="21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601"/>
              </a:spcBef>
              <a:spcAft>
                <a:spcPts val="0"/>
              </a:spcAft>
              <a:buNone/>
            </a:pPr>
            <a:r>
              <a:rPr lang="ca-ES" sz="2100">
                <a:latin typeface="Gill Sans"/>
                <a:ea typeface="Gill Sans"/>
                <a:cs typeface="Gill Sans"/>
                <a:sym typeface="Gill Sans"/>
              </a:rPr>
              <a:t>5. Administra servidors d’impressió descrivint-ne les funcions i integrant-los en una xarxa.</a:t>
            </a:r>
            <a:endParaRPr sz="21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601"/>
              </a:spcBef>
              <a:spcAft>
                <a:spcPts val="0"/>
              </a:spcAft>
              <a:buNone/>
            </a:pPr>
            <a:r>
              <a:rPr lang="ca-ES" sz="2100">
                <a:latin typeface="Gill Sans"/>
                <a:ea typeface="Gill Sans"/>
                <a:cs typeface="Gill Sans"/>
                <a:sym typeface="Gill Sans"/>
              </a:rPr>
              <a:t>6. Integra sistemes operatius lliures i propietaris, justificant i garantint-ne la interoperabilitat.</a:t>
            </a:r>
            <a:endParaRPr sz="21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601"/>
              </a:spcBef>
              <a:spcAft>
                <a:spcPts val="0"/>
              </a:spcAft>
              <a:buNone/>
            </a:pPr>
            <a:r>
              <a:rPr lang="ca-ES" sz="2100">
                <a:latin typeface="Gill Sans"/>
                <a:ea typeface="Gill Sans"/>
                <a:cs typeface="Gill Sans"/>
                <a:sym typeface="Gill Sans"/>
              </a:rPr>
              <a:t>7. Utilitza llenguatges de guions en sistemes operatius, descrivint-ne la seva aplicació i administrant serveis del sistema operatiu.</a:t>
            </a:r>
            <a:endParaRPr sz="21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43"/>
          <p:cNvSpPr/>
          <p:nvPr/>
        </p:nvSpPr>
        <p:spPr>
          <a:xfrm>
            <a:off x="980468" y="82830"/>
            <a:ext cx="7495800" cy="114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M0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6</a:t>
            </a: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. 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Administració de SSOO</a:t>
            </a:r>
            <a:endParaRPr b="0" i="0" sz="3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44"/>
          <p:cNvSpPr/>
          <p:nvPr/>
        </p:nvSpPr>
        <p:spPr>
          <a:xfrm>
            <a:off x="1000080" y="1447920"/>
            <a:ext cx="7931400" cy="51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a-ES" sz="2500">
                <a:latin typeface="Gill Sans"/>
                <a:ea typeface="Gill Sans"/>
                <a:cs typeface="Gill Sans"/>
                <a:sym typeface="Gill Sans"/>
              </a:rPr>
              <a:t>CONTINGUTS (IOC)</a:t>
            </a:r>
            <a:endParaRPr b="1" sz="25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5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a-ES" sz="2500" u="sng">
                <a:solidFill>
                  <a:srgbClr val="0000FF"/>
                </a:solidFill>
                <a:latin typeface="Gill Sans"/>
                <a:ea typeface="Gill Sans"/>
                <a:cs typeface="Gill Sans"/>
                <a:sym typeface="Gill Sans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https://ioc.xtec.cat/educacio/recursos</a:t>
            </a:r>
            <a:endParaRPr b="1" sz="25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5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5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a-ES" sz="2500" u="sng">
                <a:solidFill>
                  <a:srgbClr val="0000FF"/>
                </a:solidFill>
                <a:latin typeface="Gill Sans"/>
                <a:ea typeface="Gill Sans"/>
                <a:cs typeface="Gill Sans"/>
                <a:sym typeface="Gill Sans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https://ioc.xtec.cat/educacio/recursos#wcjly1fbb7s</a:t>
            </a:r>
            <a:endParaRPr b="1" sz="25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5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5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ca-ES" sz="2500" u="sng">
                <a:solidFill>
                  <a:schemeClr val="hlink"/>
                </a:solidFill>
                <a:latin typeface="Gill Sans"/>
                <a:ea typeface="Gill Sans"/>
                <a:cs typeface="Gill Sans"/>
                <a:sym typeface="Gill Sans"/>
                <a:hlinkClick r:id="rId5"/>
              </a:rPr>
              <a:t>https://ioc.xtec.cat/materials/FP/Recursos/fp_asx_m06_/web/fp_asx_m06_htmlindex/index.html</a:t>
            </a:r>
            <a:endParaRPr b="1" sz="25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5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44"/>
          <p:cNvSpPr/>
          <p:nvPr/>
        </p:nvSpPr>
        <p:spPr>
          <a:xfrm>
            <a:off x="980468" y="82830"/>
            <a:ext cx="7495800" cy="114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M0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6</a:t>
            </a: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. 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Administració de SSOO</a:t>
            </a:r>
            <a:endParaRPr b="0" i="0" sz="3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45"/>
          <p:cNvSpPr/>
          <p:nvPr/>
        </p:nvSpPr>
        <p:spPr>
          <a:xfrm>
            <a:off x="457200" y="2133720"/>
            <a:ext cx="8151120" cy="3990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281160" lvl="0" marL="36576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a-ES" sz="4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CRITERIS D’AVALUACIÓ</a:t>
            </a:r>
            <a:endParaRPr b="0" i="0" sz="4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46"/>
          <p:cNvSpPr/>
          <p:nvPr/>
        </p:nvSpPr>
        <p:spPr>
          <a:xfrm>
            <a:off x="1161500" y="1447925"/>
            <a:ext cx="7872600" cy="51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3556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Char char="●"/>
            </a:pPr>
            <a:r>
              <a:rPr lang="ca-ES" sz="20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NOTA FINAL DEL MÒDUL</a:t>
            </a:r>
            <a:endParaRPr sz="20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20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Per poder aprovar el mòdul i obtenir nota, tots els RA's del mòdul hauran d'estar aprovats.</a:t>
            </a:r>
            <a:endParaRPr sz="20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20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La qualificació Final del Mòdul professional s'obté segons la següent ponderació:</a:t>
            </a:r>
            <a:endParaRPr sz="20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45720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20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  70%: examens</a:t>
            </a:r>
            <a:endParaRPr sz="20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20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  30% mitjana de les </a:t>
            </a:r>
            <a:r>
              <a:rPr lang="ca-ES" sz="20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pràctiques</a:t>
            </a:r>
            <a:r>
              <a:rPr lang="ca-ES" sz="20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 i/o treballs</a:t>
            </a:r>
            <a:endParaRPr sz="20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355600" lvl="0" marL="4572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Char char="●"/>
            </a:pPr>
            <a:r>
              <a:rPr lang="ca-ES" sz="20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CONVOCATÒRIES</a:t>
            </a:r>
            <a:endParaRPr sz="20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20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Cada alumne disposa de 2 convocatòries anuals per aprovar el mòdul.</a:t>
            </a:r>
            <a:endParaRPr sz="20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ca-ES" sz="20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E</a:t>
            </a:r>
            <a:r>
              <a:rPr lang="ca-ES" sz="20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l número màxim de convocatòries disponibles per aprovar el mòdul és de 4.</a:t>
            </a:r>
            <a:endParaRPr sz="2000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-281160" lvl="0" marL="365760" marR="0" rtl="0" algn="l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81160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81160" lvl="0" marL="365760" marR="0" rtl="0" algn="l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81160" lvl="0" marL="365760" marR="0" rtl="0" algn="l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81160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81160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-281160" lvl="0" marL="3657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46"/>
          <p:cNvSpPr/>
          <p:nvPr/>
        </p:nvSpPr>
        <p:spPr>
          <a:xfrm>
            <a:off x="980468" y="82830"/>
            <a:ext cx="7495800" cy="114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M0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6</a:t>
            </a: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. 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Administració de SSOO</a:t>
            </a:r>
            <a:endParaRPr b="0" i="0" sz="3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47"/>
          <p:cNvSpPr/>
          <p:nvPr/>
        </p:nvSpPr>
        <p:spPr>
          <a:xfrm>
            <a:off x="980468" y="82830"/>
            <a:ext cx="7495800" cy="114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M0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6</a:t>
            </a:r>
            <a:r>
              <a:rPr b="0" i="0" lang="ca-ES" sz="3100" u="none" cap="none" strike="noStrike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. </a:t>
            </a:r>
            <a:r>
              <a:rPr lang="ca-ES" sz="3100">
                <a:solidFill>
                  <a:srgbClr val="572314"/>
                </a:solidFill>
                <a:latin typeface="Gill Sans"/>
                <a:ea typeface="Gill Sans"/>
                <a:cs typeface="Gill Sans"/>
                <a:sym typeface="Gill Sans"/>
              </a:rPr>
              <a:t>Administració de SSOO</a:t>
            </a:r>
            <a:endParaRPr b="0" i="0" sz="31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21" name="Google Shape;221;p47"/>
          <p:cNvGraphicFramePr/>
          <p:nvPr/>
        </p:nvGraphicFramePr>
        <p:xfrm>
          <a:off x="1773825" y="1223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{8D87DB7D-2491-4EC4-AC38-51F7AAA6EE0B}</a:tableStyleId>
              </a:tblPr>
              <a:tblGrid>
                <a:gridCol w="1349025"/>
                <a:gridCol w="1798700"/>
                <a:gridCol w="1349025"/>
                <a:gridCol w="1798700"/>
              </a:tblGrid>
              <a:tr h="495300">
                <a:tc gridSpan="4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ca-ES" sz="31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NOTA FINAL DEL MÒDUL</a:t>
                      </a:r>
                      <a:endParaRPr b="1" sz="31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 hMerge="1"/>
              </a:tr>
              <a:tr h="495300"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a-ES" sz="31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RA</a:t>
                      </a:r>
                      <a:endParaRPr sz="31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a-ES" sz="31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Ponderació</a:t>
                      </a:r>
                      <a:endParaRPr sz="31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34350"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a-ES" sz="27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RA1</a:t>
                      </a:r>
                      <a:endParaRPr sz="27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a-ES" sz="27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20,00%</a:t>
                      </a:r>
                      <a:endParaRPr sz="27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34350"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a-ES" sz="27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RA2</a:t>
                      </a:r>
                      <a:endParaRPr sz="27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a-ES" sz="27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10,00%</a:t>
                      </a:r>
                      <a:endParaRPr sz="27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34350"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a-ES" sz="27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RA3</a:t>
                      </a:r>
                      <a:endParaRPr sz="27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a-ES" sz="27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10,00%</a:t>
                      </a:r>
                      <a:endParaRPr sz="27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34350"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a-ES" sz="27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RA4</a:t>
                      </a:r>
                      <a:endParaRPr sz="27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a-ES" sz="27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15,00%</a:t>
                      </a:r>
                      <a:endParaRPr sz="27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34350"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a-ES" sz="27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RA5</a:t>
                      </a:r>
                      <a:endParaRPr sz="27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a-ES" sz="27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10,00%</a:t>
                      </a:r>
                      <a:endParaRPr sz="27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34350"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a-ES" sz="27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RA6</a:t>
                      </a:r>
                      <a:endParaRPr sz="27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a-ES" sz="27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20,00%</a:t>
                      </a:r>
                      <a:endParaRPr sz="27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34350">
                <a:tc gridSpan="2"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a-ES" sz="27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RA7</a:t>
                      </a:r>
                      <a:endParaRPr sz="27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a-ES" sz="27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15,00%</a:t>
                      </a:r>
                      <a:endParaRPr sz="27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34350"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ca-ES" sz="27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NOTA FINAL</a:t>
                      </a:r>
                      <a:endParaRPr b="1" sz="27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ca-ES" sz="2700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100,00%</a:t>
                      </a:r>
                      <a:endParaRPr b="1" sz="2700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19050" marB="19050" marR="28575" marL="28575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48"/>
          <p:cNvSpPr/>
          <p:nvPr/>
        </p:nvSpPr>
        <p:spPr>
          <a:xfrm>
            <a:off x="457200" y="2133720"/>
            <a:ext cx="8151120" cy="3990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-281160" lvl="0" marL="36576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ca-ES" sz="4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CRITERIS DE RECUPERACIÓ</a:t>
            </a:r>
            <a:endParaRPr b="0" i="0" sz="4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