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26"/>
  </p:notesMasterIdLst>
  <p:sldIdLst>
    <p:sldId id="256" r:id="rId3"/>
    <p:sldId id="259" r:id="rId4"/>
    <p:sldId id="260" r:id="rId5"/>
    <p:sldId id="261" r:id="rId6"/>
    <p:sldId id="262" r:id="rId7"/>
    <p:sldId id="263" r:id="rId8"/>
    <p:sldId id="265" r:id="rId9"/>
    <p:sldId id="264" r:id="rId10"/>
    <p:sldId id="266" r:id="rId11"/>
    <p:sldId id="281" r:id="rId12"/>
    <p:sldId id="267" r:id="rId13"/>
    <p:sldId id="268" r:id="rId14"/>
    <p:sldId id="276" r:id="rId15"/>
    <p:sldId id="273" r:id="rId16"/>
    <p:sldId id="274" r:id="rId17"/>
    <p:sldId id="269" r:id="rId18"/>
    <p:sldId id="270" r:id="rId19"/>
    <p:sldId id="275" r:id="rId20"/>
    <p:sldId id="271" r:id="rId21"/>
    <p:sldId id="272" r:id="rId22"/>
    <p:sldId id="277" r:id="rId23"/>
    <p:sldId id="278" r:id="rId24"/>
    <p:sldId id="279" r:id="rId25"/>
  </p:sldIdLst>
  <p:sldSz cx="9144000" cy="6858000" type="screen4x3"/>
  <p:notesSz cx="7099300" cy="102235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s-E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Pulse para editar el formato de las notas</a:t>
            </a:r>
          </a:p>
        </p:txBody>
      </p:sp>
      <p:sp>
        <p:nvSpPr>
          <p:cNvPr id="86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s-E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&lt;encabezamiento&gt;</a:t>
            </a:r>
          </a:p>
        </p:txBody>
      </p:sp>
      <p:sp>
        <p:nvSpPr>
          <p:cNvPr id="87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es-E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&lt;fecha/hora&gt;</a:t>
            </a:r>
          </a:p>
        </p:txBody>
      </p:sp>
      <p:sp>
        <p:nvSpPr>
          <p:cNvPr id="88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es-E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&lt;pie de página&gt;</a:t>
            </a:r>
          </a:p>
        </p:txBody>
      </p:sp>
      <p:sp>
        <p:nvSpPr>
          <p:cNvPr id="89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CFDE6D5E-FE13-4E06-B1F2-CE0BC9EA83EC}" type="slidenum">
              <a:rPr lang="es-E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‹Nº›</a:t>
            </a:fld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18375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CustomShape 1"/>
          <p:cNvSpPr/>
          <p:nvPr/>
        </p:nvSpPr>
        <p:spPr>
          <a:xfrm>
            <a:off x="4021200" y="9710640"/>
            <a:ext cx="3072960" cy="507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7560" tIns="50760" rIns="97560" bIns="50760" anchor="b"/>
          <a:lstStyle/>
          <a:p>
            <a:pPr algn="r">
              <a:lnSpc>
                <a:spcPct val="100000"/>
              </a:lnSpc>
            </a:pPr>
            <a:fld id="{BDDB9199-6468-4483-A150-93E69501230E}" type="slidenum">
              <a:rPr lang="es-ES" sz="1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1</a:t>
            </a:fld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709560" y="4856040"/>
            <a:ext cx="5678280" cy="4600080"/>
          </a:xfrm>
          <a:prstGeom prst="rect">
            <a:avLst/>
          </a:prstGeom>
        </p:spPr>
        <p:txBody>
          <a:bodyPr lIns="97560" tIns="50760" rIns="97560" bIns="50760" anchor="ctr"/>
          <a:lstStyle/>
          <a:p>
            <a:endParaRPr lang="es-E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961783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93775" y="766763"/>
            <a:ext cx="5111750" cy="3833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CFDE6D5E-FE13-4E06-B1F2-CE0BC9EA83EC}" type="slidenum">
              <a:rPr lang="es-ES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19</a:t>
            </a:fld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9474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1" name="Imatge 40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42" name="Imatge 41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3" name="Imatge 82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84" name="Imatge 83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stomShape 1"/>
          <p:cNvSpPr/>
          <p:nvPr/>
        </p:nvSpPr>
        <p:spPr>
          <a:xfrm>
            <a:off x="905040" y="3648240"/>
            <a:ext cx="7314840" cy="1279080"/>
          </a:xfrm>
          <a:prstGeom prst="rect">
            <a:avLst/>
          </a:prstGeom>
          <a:noFill/>
          <a:ln w="9360">
            <a:solidFill>
              <a:srgbClr val="727CA3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" name="CustomShape 2"/>
          <p:cNvSpPr/>
          <p:nvPr/>
        </p:nvSpPr>
        <p:spPr>
          <a:xfrm>
            <a:off x="914400" y="5048280"/>
            <a:ext cx="7314840" cy="685440"/>
          </a:xfrm>
          <a:prstGeom prst="rect">
            <a:avLst/>
          </a:prstGeom>
          <a:noFill/>
          <a:ln w="9360">
            <a:solidFill>
              <a:srgbClr val="9FB8CD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CustomShape 3"/>
          <p:cNvSpPr/>
          <p:nvPr/>
        </p:nvSpPr>
        <p:spPr>
          <a:xfrm>
            <a:off x="905040" y="3648240"/>
            <a:ext cx="228240" cy="1279080"/>
          </a:xfrm>
          <a:prstGeom prst="rect">
            <a:avLst/>
          </a:prstGeom>
          <a:solidFill>
            <a:srgbClr val="727CA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" name="CustomShape 4"/>
          <p:cNvSpPr/>
          <p:nvPr/>
        </p:nvSpPr>
        <p:spPr>
          <a:xfrm>
            <a:off x="914400" y="5048280"/>
            <a:ext cx="228240" cy="685440"/>
          </a:xfrm>
          <a:prstGeom prst="rect">
            <a:avLst/>
          </a:prstGeom>
          <a:solidFill>
            <a:srgbClr val="9FB8C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" name="CustomShape 5"/>
          <p:cNvSpPr/>
          <p:nvPr/>
        </p:nvSpPr>
        <p:spPr>
          <a:xfrm>
            <a:off x="2898720" y="6354720"/>
            <a:ext cx="3474720" cy="36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" name="PlaceHolder 6"/>
          <p:cNvSpPr>
            <a:spLocks noGrp="1"/>
          </p:cNvSpPr>
          <p:nvPr>
            <p:ph type="dt"/>
          </p:nvPr>
        </p:nvSpPr>
        <p:spPr>
          <a:xfrm>
            <a:off x="6400800" y="6354720"/>
            <a:ext cx="2282400" cy="363240"/>
          </a:xfrm>
          <a:prstGeom prst="rect">
            <a:avLst/>
          </a:prstGeom>
        </p:spPr>
        <p:txBody>
          <a:bodyPr tIns="91440" bIns="91440"/>
          <a:lstStyle/>
          <a:p>
            <a:endParaRPr lang="es-E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PlaceHolder 7"/>
          <p:cNvSpPr>
            <a:spLocks noGrp="1"/>
          </p:cNvSpPr>
          <p:nvPr>
            <p:ph type="sldNum"/>
          </p:nvPr>
        </p:nvSpPr>
        <p:spPr>
          <a:xfrm>
            <a:off x="1216080" y="6354720"/>
            <a:ext cx="1215720" cy="363240"/>
          </a:xfrm>
          <a:prstGeom prst="rect">
            <a:avLst/>
          </a:prstGeom>
        </p:spPr>
        <p:txBody>
          <a:bodyPr lIns="90000" tIns="46800" rIns="90000" bIns="46800"/>
          <a:lstStyle/>
          <a:p>
            <a:pPr>
              <a:lnSpc>
                <a:spcPct val="100000"/>
              </a:lnSpc>
            </a:pPr>
            <a:fld id="{5F37C4F6-FFCB-4892-977A-CEC8E9BB52EE}" type="slidenum">
              <a:rPr lang="es-ES" sz="1400" b="0" strike="noStrike" spc="-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‹Nº›</a:t>
            </a:fld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" name="PlaceHolder 8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s-E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Pulse para editar el formato del texto de título</a:t>
            </a:r>
          </a:p>
        </p:txBody>
      </p:sp>
      <p:sp>
        <p:nvSpPr>
          <p:cNvPr id="8" name="PlaceHolder 9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Pulse para editar el formato de esquema del texto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Segundo nivel del esquema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Tercer nivel del esquema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Cuarto nivel del esquema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Quinto nivel del esquema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Sexto nivel del esquema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ustomShape 1"/>
          <p:cNvSpPr/>
          <p:nvPr/>
        </p:nvSpPr>
        <p:spPr>
          <a:xfrm>
            <a:off x="2898720" y="6356520"/>
            <a:ext cx="3504960" cy="36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" name="CustomShape 2"/>
          <p:cNvSpPr/>
          <p:nvPr/>
        </p:nvSpPr>
        <p:spPr>
          <a:xfrm>
            <a:off x="457200" y="6353280"/>
            <a:ext cx="8229240" cy="1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9FB8CD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" name="CustomShape 3"/>
          <p:cNvSpPr/>
          <p:nvPr/>
        </p:nvSpPr>
        <p:spPr>
          <a:xfrm>
            <a:off x="457200" y="1143000"/>
            <a:ext cx="8229240" cy="1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9FB8CD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6" name="CustomShape 4"/>
          <p:cNvSpPr/>
          <p:nvPr/>
        </p:nvSpPr>
        <p:spPr>
          <a:xfrm rot="5400000">
            <a:off x="42264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rgbClr val="9FB8C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7" name="PlaceHolder 5"/>
          <p:cNvSpPr>
            <a:spLocks noGrp="1"/>
          </p:cNvSpPr>
          <p:nvPr>
            <p:ph type="dt"/>
          </p:nvPr>
        </p:nvSpPr>
        <p:spPr>
          <a:xfrm>
            <a:off x="6400800" y="6356520"/>
            <a:ext cx="2285640" cy="366480"/>
          </a:xfrm>
          <a:prstGeom prst="rect">
            <a:avLst/>
          </a:prstGeom>
        </p:spPr>
        <p:txBody>
          <a:bodyPr tIns="91440" bIns="91440"/>
          <a:lstStyle/>
          <a:p>
            <a:endParaRPr lang="es-E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8" name="PlaceHolder 6"/>
          <p:cNvSpPr>
            <a:spLocks noGrp="1"/>
          </p:cNvSpPr>
          <p:nvPr>
            <p:ph type="sldNum"/>
          </p:nvPr>
        </p:nvSpPr>
        <p:spPr>
          <a:xfrm>
            <a:off x="612720" y="6356520"/>
            <a:ext cx="1977840" cy="366480"/>
          </a:xfrm>
          <a:prstGeom prst="rect">
            <a:avLst/>
          </a:prstGeom>
        </p:spPr>
        <p:txBody>
          <a:bodyPr lIns="90000" tIns="46800" rIns="90000" bIns="46800"/>
          <a:lstStyle/>
          <a:p>
            <a:pPr>
              <a:lnSpc>
                <a:spcPct val="100000"/>
              </a:lnSpc>
            </a:pPr>
            <a:fld id="{75CAA32E-5362-43A3-AB14-022E959D84E7}" type="slidenum">
              <a:rPr lang="es-E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‹Nº›</a:t>
            </a:fld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9" name="PlaceHolder 7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s-E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Pulse para editar el formato del texto de título</a:t>
            </a:r>
          </a:p>
        </p:txBody>
      </p:sp>
      <p:sp>
        <p:nvSpPr>
          <p:cNvPr id="50" name="PlaceHolder 8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Pulse para editar el formato de esquema del texto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Segundo nivel del esquema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Tercer nivel del esquema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Cuarto nivel del esquema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Quinto nivel del esquema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Sexto nivel del esquema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bm.com/analytics/es/es/technology/products/cognos-analytics.html" TargetMode="External"/><Relationship Id="rId2" Type="http://schemas.openxmlformats.org/officeDocument/2006/relationships/hyperlink" Target="https://factorialhr.es/informes-rrhh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tableau.com/" TargetMode="External"/><Relationship Id="rId5" Type="http://schemas.openxmlformats.org/officeDocument/2006/relationships/hyperlink" Target="https://www.oracle.com/es/solutions/business-analytics/business-intelligence/index.html" TargetMode="External"/><Relationship Id="rId4" Type="http://schemas.openxmlformats.org/officeDocument/2006/relationships/hyperlink" Target="https://www.google.es/search?client=firefox-b-ab&amp;dcr=0&amp;q=SAP+business+intelligence&amp;oq=SAP+business+intelligence&amp;gs_l=psy-ab.3..0i71k1l4.8335.8335.0.8514.1.1.0.0.0.0.0.0..0.0....0...1..64.psy-ab..1.0.0.QYO4izdINKg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creativecommons.org/" TargetMode="Externa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CustomShape 1"/>
          <p:cNvSpPr/>
          <p:nvPr/>
        </p:nvSpPr>
        <p:spPr>
          <a:xfrm>
            <a:off x="1219320" y="3886200"/>
            <a:ext cx="6857640" cy="990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r">
              <a:lnSpc>
                <a:spcPct val="100000"/>
              </a:lnSpc>
            </a:pPr>
            <a:r>
              <a:rPr lang="es-ES" sz="2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01. Introducció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CustomShape 1"/>
          <p:cNvSpPr/>
          <p:nvPr/>
        </p:nvSpPr>
        <p:spPr>
          <a:xfrm>
            <a:off x="457200" y="198360"/>
            <a:ext cx="7972200" cy="94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/>
          <a:lstStyle/>
          <a:p>
            <a:pPr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UF1  – </a:t>
            </a:r>
            <a:r>
              <a:rPr lang="es-ES" sz="2800" b="0" strike="noStrike" spc="-1" dirty="0" err="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Llicències</a:t>
            </a: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 - </a:t>
            </a:r>
            <a:r>
              <a:rPr lang="es-ES" sz="2800" b="0" strike="noStrike" spc="-1" dirty="0" err="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Exemples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B97E9FE-6ABD-4BE1-84B5-64E7835475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669" y="1900237"/>
            <a:ext cx="8366337" cy="3689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23377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CustomShape 1"/>
          <p:cNvSpPr/>
          <p:nvPr/>
        </p:nvSpPr>
        <p:spPr>
          <a:xfrm>
            <a:off x="457200" y="198360"/>
            <a:ext cx="7972200" cy="94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/>
          <a:lstStyle/>
          <a:p>
            <a:pPr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UF1  – </a:t>
            </a:r>
            <a:r>
              <a:rPr lang="es-ES" sz="2800" b="0" strike="noStrike" spc="-1" dirty="0" err="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Desplegament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0" name="CustomShape 2"/>
          <p:cNvSpPr/>
          <p:nvPr/>
        </p:nvSpPr>
        <p:spPr>
          <a:xfrm>
            <a:off x="317880" y="1830600"/>
            <a:ext cx="8539560" cy="487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algn="just">
              <a:lnSpc>
                <a:spcPct val="100000"/>
              </a:lnSpc>
            </a:pPr>
            <a:r>
              <a:rPr lang="ca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El món del software està canviant, enrere van quedant les aplicacions que ens proporcionen amb instal·lables i que instal·lem en local.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ca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Amb l’aparició del </a:t>
            </a:r>
            <a:r>
              <a:rPr lang="ca-ES" sz="20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cloud</a:t>
            </a:r>
            <a:r>
              <a:rPr lang="ca-ES" sz="20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ca-ES" sz="20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computing</a:t>
            </a:r>
            <a:r>
              <a:rPr lang="ca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es va canviant aquesta manera de treballar, i fins i tot els requeriments per fer servir un determinat software.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ca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Així, tenim diverses modalitats a l’hora de treballar amb un ERP: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90000"/>
              <a:buFont typeface="Arial"/>
              <a:buChar char="●"/>
            </a:pPr>
            <a:r>
              <a:rPr lang="ca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Modalitat “On-</a:t>
            </a:r>
            <a:r>
              <a:rPr lang="ca-E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site</a:t>
            </a:r>
            <a:r>
              <a:rPr lang="ca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”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90000"/>
              <a:buFont typeface="Arial"/>
              <a:buChar char="●"/>
            </a:pPr>
            <a:r>
              <a:rPr lang="ca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Infraestructura com a servei (</a:t>
            </a:r>
            <a:r>
              <a:rPr lang="ca-E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IaaS</a:t>
            </a:r>
            <a:r>
              <a:rPr lang="ca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).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90000"/>
              <a:buFont typeface="Arial"/>
              <a:buChar char="●"/>
            </a:pPr>
            <a:r>
              <a:rPr lang="ca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Plataforma com a servei (</a:t>
            </a:r>
            <a:r>
              <a:rPr lang="ca-E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PaaS</a:t>
            </a:r>
            <a:r>
              <a:rPr lang="ca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).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90000"/>
              <a:buFont typeface="Arial"/>
              <a:buChar char="●"/>
            </a:pPr>
            <a:r>
              <a:rPr lang="ca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Programari com a servei (</a:t>
            </a:r>
            <a:r>
              <a:rPr lang="ca-E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SaaS</a:t>
            </a:r>
            <a:r>
              <a:rPr lang="ca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).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CustomShape 1"/>
          <p:cNvSpPr/>
          <p:nvPr/>
        </p:nvSpPr>
        <p:spPr>
          <a:xfrm>
            <a:off x="457200" y="198360"/>
            <a:ext cx="7972200" cy="94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/>
          <a:lstStyle/>
          <a:p>
            <a:pPr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UF1  – </a:t>
            </a:r>
            <a:r>
              <a:rPr lang="es-ES" sz="2800" b="0" strike="noStrike" spc="-1" dirty="0" err="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Desplegament</a:t>
            </a:r>
            <a:endParaRPr lang="es-ES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2" name="CustomShape 2"/>
          <p:cNvSpPr/>
          <p:nvPr/>
        </p:nvSpPr>
        <p:spPr>
          <a:xfrm>
            <a:off x="317880" y="1005120"/>
            <a:ext cx="8539560" cy="6026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Modalitat “On-</a:t>
            </a:r>
            <a:r>
              <a:rPr lang="ca-ES" sz="1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site</a:t>
            </a:r>
            <a:r>
              <a:rPr lang="ca-E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” / “On-</a:t>
            </a:r>
            <a:r>
              <a:rPr lang="ca-ES" sz="1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premise</a:t>
            </a:r>
            <a:r>
              <a:rPr lang="ca-E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”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ca-E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El servidor està ubicat a l’empresa i per tant s’ha de fer càrrec del cost total del seu manteniment, tant de la màquina física com del software.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Infraestructura com a servei (</a:t>
            </a:r>
            <a:r>
              <a:rPr lang="ca-ES" sz="1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IaaS</a:t>
            </a:r>
            <a:r>
              <a:rPr lang="ca-E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).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ca-E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Es contracta únicament la infraestructura on es desplegarà el servei. Allà s’instal·larà el sistema operatiu i aplicacions necessàries. 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Plataforma com a servei (</a:t>
            </a:r>
            <a:r>
              <a:rPr lang="ca-ES" sz="1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PaaS</a:t>
            </a:r>
            <a:r>
              <a:rPr lang="ca-E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).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ca-E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Es contracta la plataforma, és a dir, la infraestructura més el sistema operatiu, on l’usuari instal·larà les aplicacions necessàries.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Programari com a servei (</a:t>
            </a:r>
            <a:r>
              <a:rPr lang="ca-ES" sz="1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SaaS</a:t>
            </a:r>
            <a:r>
              <a:rPr lang="ca-E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).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ca-E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Es contracta la utilització de les aplicacions, i per tant, de la infraestructura i la plataforma. Tot el manteniment corre a càrrec de l’empresa que ens proporciona el servei.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CustomShape 1"/>
          <p:cNvSpPr/>
          <p:nvPr/>
        </p:nvSpPr>
        <p:spPr>
          <a:xfrm>
            <a:off x="457200" y="198360"/>
            <a:ext cx="7972200" cy="94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/>
          <a:lstStyle/>
          <a:p>
            <a:pPr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UF1  – </a:t>
            </a:r>
            <a:r>
              <a:rPr lang="es-ES" sz="2800" b="0" strike="noStrike" spc="-1" dirty="0" err="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Desplegament</a:t>
            </a:r>
            <a:endParaRPr lang="es-ES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2" name="CustomShape 2"/>
          <p:cNvSpPr/>
          <p:nvPr/>
        </p:nvSpPr>
        <p:spPr>
          <a:xfrm>
            <a:off x="317880" y="1005120"/>
            <a:ext cx="8539560" cy="6026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326CDFC-E504-4AFB-A8C1-78613F413B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2110" y="1484784"/>
            <a:ext cx="4991100" cy="46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96156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CustomShape 1"/>
          <p:cNvSpPr/>
          <p:nvPr/>
        </p:nvSpPr>
        <p:spPr>
          <a:xfrm>
            <a:off x="457200" y="198360"/>
            <a:ext cx="7972200" cy="94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/>
          <a:lstStyle/>
          <a:p>
            <a:pPr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UF1  – </a:t>
            </a:r>
            <a:r>
              <a:rPr lang="es-ES" sz="2800" b="0" strike="noStrike" spc="-1" dirty="0" err="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Desplegament</a:t>
            </a:r>
            <a:endParaRPr lang="es-ES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2" name="CustomShape 2"/>
          <p:cNvSpPr/>
          <p:nvPr/>
        </p:nvSpPr>
        <p:spPr>
          <a:xfrm>
            <a:off x="317880" y="1005120"/>
            <a:ext cx="8539560" cy="6026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ca-ES" sz="3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</a:rPr>
              <a:t>Què passa si una empresa ja té un sistema antic i ara vol un nou sistema CRM / ERP?</a:t>
            </a:r>
            <a:endParaRPr lang="es-ES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</a:endParaRPr>
          </a:p>
          <a:p>
            <a:pPr algn="just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4760004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CustomShape 1"/>
          <p:cNvSpPr/>
          <p:nvPr/>
        </p:nvSpPr>
        <p:spPr>
          <a:xfrm>
            <a:off x="457200" y="198360"/>
            <a:ext cx="7972200" cy="94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/>
          <a:lstStyle/>
          <a:p>
            <a:pPr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UF1  – </a:t>
            </a:r>
            <a:r>
              <a:rPr lang="es-ES" sz="2800" b="0" strike="noStrike" spc="-1" dirty="0" err="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Desplegament</a:t>
            </a:r>
            <a:endParaRPr lang="es-ES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2" name="CustomShape 2"/>
          <p:cNvSpPr/>
          <p:nvPr/>
        </p:nvSpPr>
        <p:spPr>
          <a:xfrm>
            <a:off x="317880" y="1005120"/>
            <a:ext cx="8539560" cy="163179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ca-E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</a:rPr>
              <a:t>Moltes empreses tenen uns sistemes informàtics antics dels que no es volen desfer, i en la actualitat volen adoptar un nou sistema ERP o CRM.</a:t>
            </a:r>
          </a:p>
          <a:p>
            <a:pPr algn="just">
              <a:lnSpc>
                <a:spcPct val="100000"/>
              </a:lnSpc>
            </a:pPr>
            <a:endParaRPr lang="ca-E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ca-E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</a:rPr>
              <a:t>Hi ha dues opcions:</a:t>
            </a: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" name="QuadreDeText 1"/>
          <p:cNvSpPr txBox="1"/>
          <p:nvPr/>
        </p:nvSpPr>
        <p:spPr>
          <a:xfrm>
            <a:off x="464096" y="2637062"/>
            <a:ext cx="3986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>
                <a:latin typeface="Calibri" panose="020F0502020204030204" pitchFamily="34" charset="0"/>
              </a:rPr>
              <a:t>1. Utilitzar la BBDD original pel nou sistema (poc utilitzada)</a:t>
            </a:r>
            <a:endParaRPr lang="es-ES" dirty="0">
              <a:latin typeface="Calibri" panose="020F0502020204030204" pitchFamily="34" charset="0"/>
            </a:endParaRPr>
          </a:p>
        </p:txBody>
      </p:sp>
      <p:sp>
        <p:nvSpPr>
          <p:cNvPr id="5" name="QuadreDeText 4"/>
          <p:cNvSpPr txBox="1"/>
          <p:nvPr/>
        </p:nvSpPr>
        <p:spPr>
          <a:xfrm>
            <a:off x="4618348" y="2638653"/>
            <a:ext cx="42741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>
                <a:latin typeface="Calibri" panose="020F0502020204030204" pitchFamily="34" charset="0"/>
              </a:rPr>
              <a:t>2. Utilitzar una nova BBDD i sincronitzar-la periòdicament amb l’antiga (molt utilitzada) utilitzant un procés ETL (</a:t>
            </a:r>
            <a:r>
              <a:rPr lang="ca-ES" dirty="0" err="1">
                <a:latin typeface="Calibri" panose="020F0502020204030204" pitchFamily="34" charset="0"/>
              </a:rPr>
              <a:t>Extraction</a:t>
            </a:r>
            <a:r>
              <a:rPr lang="ca-ES" dirty="0">
                <a:latin typeface="Calibri" panose="020F0502020204030204" pitchFamily="34" charset="0"/>
              </a:rPr>
              <a:t>, </a:t>
            </a:r>
            <a:r>
              <a:rPr lang="ca-ES" dirty="0" err="1">
                <a:latin typeface="Calibri" panose="020F0502020204030204" pitchFamily="34" charset="0"/>
              </a:rPr>
              <a:t>Transform</a:t>
            </a:r>
            <a:r>
              <a:rPr lang="ca-ES" dirty="0">
                <a:latin typeface="Calibri" panose="020F0502020204030204" pitchFamily="34" charset="0"/>
              </a:rPr>
              <a:t> </a:t>
            </a:r>
            <a:r>
              <a:rPr lang="ca-ES" dirty="0" err="1">
                <a:latin typeface="Calibri" panose="020F0502020204030204" pitchFamily="34" charset="0"/>
              </a:rPr>
              <a:t>and</a:t>
            </a:r>
            <a:r>
              <a:rPr lang="ca-ES" dirty="0">
                <a:latin typeface="Calibri" panose="020F0502020204030204" pitchFamily="34" charset="0"/>
              </a:rPr>
              <a:t> </a:t>
            </a:r>
            <a:r>
              <a:rPr lang="ca-ES" dirty="0" err="1">
                <a:latin typeface="Calibri" panose="020F0502020204030204" pitchFamily="34" charset="0"/>
              </a:rPr>
              <a:t>Load</a:t>
            </a:r>
            <a:r>
              <a:rPr lang="ca-ES" dirty="0">
                <a:latin typeface="Calibri" panose="020F0502020204030204" pitchFamily="34" charset="0"/>
              </a:rPr>
              <a:t>)</a:t>
            </a:r>
            <a:endParaRPr lang="es-ES" dirty="0">
              <a:latin typeface="Calibri" panose="020F0502020204030204" pitchFamily="34" charset="0"/>
            </a:endParaRPr>
          </a:p>
        </p:txBody>
      </p:sp>
      <p:cxnSp>
        <p:nvCxnSpPr>
          <p:cNvPr id="4" name="Connector recte 3"/>
          <p:cNvCxnSpPr/>
          <p:nvPr/>
        </p:nvCxnSpPr>
        <p:spPr>
          <a:xfrm>
            <a:off x="4283968" y="2638653"/>
            <a:ext cx="0" cy="35986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Disc magnètic 5"/>
          <p:cNvSpPr/>
          <p:nvPr/>
        </p:nvSpPr>
        <p:spPr>
          <a:xfrm>
            <a:off x="653086" y="4806178"/>
            <a:ext cx="432048" cy="864096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Disc magnètic 8"/>
          <p:cNvSpPr/>
          <p:nvPr/>
        </p:nvSpPr>
        <p:spPr>
          <a:xfrm>
            <a:off x="4716016" y="4806178"/>
            <a:ext cx="432048" cy="864096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Disc magnètic 9"/>
          <p:cNvSpPr/>
          <p:nvPr/>
        </p:nvSpPr>
        <p:spPr>
          <a:xfrm>
            <a:off x="6660232" y="4806178"/>
            <a:ext cx="432048" cy="864096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Oval 6"/>
          <p:cNvSpPr/>
          <p:nvPr/>
        </p:nvSpPr>
        <p:spPr>
          <a:xfrm>
            <a:off x="7236296" y="3717032"/>
            <a:ext cx="1193104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/>
              <a:t>ERP/CRM</a:t>
            </a:r>
            <a:endParaRPr lang="es-ES" dirty="0"/>
          </a:p>
        </p:txBody>
      </p:sp>
      <p:sp>
        <p:nvSpPr>
          <p:cNvPr id="12" name="Oval 11"/>
          <p:cNvSpPr/>
          <p:nvPr/>
        </p:nvSpPr>
        <p:spPr>
          <a:xfrm>
            <a:off x="2555776" y="3717032"/>
            <a:ext cx="1193104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/>
              <a:t>ERP/CRM</a:t>
            </a:r>
            <a:endParaRPr lang="es-ES" dirty="0"/>
          </a:p>
        </p:txBody>
      </p:sp>
      <p:cxnSp>
        <p:nvCxnSpPr>
          <p:cNvPr id="11" name="Connector angular 10"/>
          <p:cNvCxnSpPr>
            <a:stCxn id="12" idx="4"/>
            <a:endCxn id="6" idx="4"/>
          </p:cNvCxnSpPr>
          <p:nvPr/>
        </p:nvCxnSpPr>
        <p:spPr>
          <a:xfrm rot="5400000">
            <a:off x="1790182" y="3876080"/>
            <a:ext cx="657098" cy="2067194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 angular 14"/>
          <p:cNvCxnSpPr>
            <a:stCxn id="7" idx="4"/>
            <a:endCxn id="10" idx="4"/>
          </p:cNvCxnSpPr>
          <p:nvPr/>
        </p:nvCxnSpPr>
        <p:spPr>
          <a:xfrm rot="5400000">
            <a:off x="7134015" y="4539393"/>
            <a:ext cx="657098" cy="740568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5580112" y="4970452"/>
            <a:ext cx="648072" cy="5355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/>
              <a:t>ETL</a:t>
            </a:r>
            <a:endParaRPr lang="es-ES" dirty="0"/>
          </a:p>
        </p:txBody>
      </p:sp>
      <p:cxnSp>
        <p:nvCxnSpPr>
          <p:cNvPr id="18" name="Connector de fletxa recta 17"/>
          <p:cNvCxnSpPr>
            <a:stCxn id="16" idx="3"/>
            <a:endCxn id="10" idx="2"/>
          </p:cNvCxnSpPr>
          <p:nvPr/>
        </p:nvCxnSpPr>
        <p:spPr>
          <a:xfrm>
            <a:off x="6228184" y="5238226"/>
            <a:ext cx="432048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de fletxa recta 19"/>
          <p:cNvCxnSpPr>
            <a:stCxn id="9" idx="4"/>
            <a:endCxn id="16" idx="1"/>
          </p:cNvCxnSpPr>
          <p:nvPr/>
        </p:nvCxnSpPr>
        <p:spPr>
          <a:xfrm>
            <a:off x="5148064" y="5238226"/>
            <a:ext cx="432048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QuadreDeText 20"/>
          <p:cNvSpPr txBox="1"/>
          <p:nvPr/>
        </p:nvSpPr>
        <p:spPr>
          <a:xfrm>
            <a:off x="361106" y="5670274"/>
            <a:ext cx="1011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dirty="0"/>
              <a:t>BBDD antiga</a:t>
            </a:r>
            <a:endParaRPr lang="es-ES" dirty="0"/>
          </a:p>
        </p:txBody>
      </p:sp>
      <p:sp>
        <p:nvSpPr>
          <p:cNvPr id="24" name="QuadreDeText 23"/>
          <p:cNvSpPr txBox="1"/>
          <p:nvPr/>
        </p:nvSpPr>
        <p:spPr>
          <a:xfrm>
            <a:off x="4424836" y="5670274"/>
            <a:ext cx="1011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dirty="0"/>
              <a:t>BBDD antiga</a:t>
            </a:r>
            <a:endParaRPr lang="es-ES" dirty="0"/>
          </a:p>
        </p:txBody>
      </p:sp>
      <p:sp>
        <p:nvSpPr>
          <p:cNvPr id="25" name="QuadreDeText 24"/>
          <p:cNvSpPr txBox="1"/>
          <p:nvPr/>
        </p:nvSpPr>
        <p:spPr>
          <a:xfrm>
            <a:off x="6400034" y="5661248"/>
            <a:ext cx="1011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dirty="0"/>
              <a:t>BBDD nova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1531533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CustomShape 1"/>
          <p:cNvSpPr/>
          <p:nvPr/>
        </p:nvSpPr>
        <p:spPr>
          <a:xfrm>
            <a:off x="457200" y="198360"/>
            <a:ext cx="7972200" cy="94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/>
          <a:lstStyle/>
          <a:p>
            <a:pPr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UF1  – </a:t>
            </a:r>
            <a:r>
              <a:rPr lang="es-ES" sz="2800" b="0" strike="noStrike" spc="-1" dirty="0" err="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Introducció</a:t>
            </a: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 a ERP</a:t>
            </a:r>
            <a:endParaRPr lang="es-ES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4" name="CustomShape 2"/>
          <p:cNvSpPr/>
          <p:nvPr/>
        </p:nvSpPr>
        <p:spPr>
          <a:xfrm>
            <a:off x="241920" y="1290600"/>
            <a:ext cx="8539560" cy="175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algn="just">
              <a:lnSpc>
                <a:spcPct val="100000"/>
              </a:lnSpc>
            </a:pP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Un </a:t>
            </a:r>
            <a:r>
              <a:rPr lang="ca-ES" sz="24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ERP</a:t>
            </a: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(</a:t>
            </a:r>
            <a:r>
              <a:rPr lang="ca-ES" sz="24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Enterprise </a:t>
            </a:r>
            <a:r>
              <a:rPr lang="ca-ES" sz="24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Resource</a:t>
            </a:r>
            <a:r>
              <a:rPr lang="ca-ES" sz="24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Planning</a:t>
            </a: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) és software que integra en un únic sistema els processos de negoci d’una empresa.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Per aconseguir-ho, utilitzarà múltiples components però integrats. Un dels elements claus és l’ús d’una única BBDD per emmagatzemar la informació.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Mòduls d’un ERP: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/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Recursos humans / Inventaris / Ventes / Compres / Finances / Producció / </a:t>
            </a:r>
            <a:r>
              <a:rPr lang="ca-ES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Supply</a:t>
            </a: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ca-ES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Chain</a:t>
            </a: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Management / </a:t>
            </a:r>
            <a:r>
              <a:rPr lang="ca-ES" sz="2400" b="1" i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CRM</a:t>
            </a: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5" name="Imatge 124"/>
          <p:cNvPicPr/>
          <p:nvPr/>
        </p:nvPicPr>
        <p:blipFill>
          <a:blip r:embed="rId2"/>
          <a:stretch/>
        </p:blipFill>
        <p:spPr>
          <a:xfrm>
            <a:off x="792000" y="5472000"/>
            <a:ext cx="792000" cy="792000"/>
          </a:xfrm>
          <a:prstGeom prst="rect">
            <a:avLst/>
          </a:prstGeom>
          <a:ln>
            <a:noFill/>
          </a:ln>
        </p:spPr>
      </p:pic>
      <p:pic>
        <p:nvPicPr>
          <p:cNvPr id="126" name="Imatge 125"/>
          <p:cNvPicPr/>
          <p:nvPr/>
        </p:nvPicPr>
        <p:blipFill>
          <a:blip r:embed="rId3"/>
          <a:stretch/>
        </p:blipFill>
        <p:spPr>
          <a:xfrm>
            <a:off x="2023200" y="5544000"/>
            <a:ext cx="1864800" cy="637920"/>
          </a:xfrm>
          <a:prstGeom prst="rect">
            <a:avLst/>
          </a:prstGeom>
          <a:ln>
            <a:noFill/>
          </a:ln>
        </p:spPr>
      </p:pic>
      <p:pic>
        <p:nvPicPr>
          <p:cNvPr id="127" name="Imatge 126"/>
          <p:cNvPicPr/>
          <p:nvPr/>
        </p:nvPicPr>
        <p:blipFill>
          <a:blip r:embed="rId4"/>
          <a:stretch/>
        </p:blipFill>
        <p:spPr>
          <a:xfrm>
            <a:off x="4248000" y="5423760"/>
            <a:ext cx="1512000" cy="840240"/>
          </a:xfrm>
          <a:prstGeom prst="rect">
            <a:avLst/>
          </a:prstGeom>
          <a:ln>
            <a:noFill/>
          </a:ln>
        </p:spPr>
      </p:pic>
      <p:pic>
        <p:nvPicPr>
          <p:cNvPr id="128" name="Imatge 127"/>
          <p:cNvPicPr/>
          <p:nvPr/>
        </p:nvPicPr>
        <p:blipFill>
          <a:blip r:embed="rId5"/>
          <a:stretch/>
        </p:blipFill>
        <p:spPr>
          <a:xfrm>
            <a:off x="6264000" y="5544000"/>
            <a:ext cx="1706400" cy="580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CustomShape 1"/>
          <p:cNvSpPr/>
          <p:nvPr/>
        </p:nvSpPr>
        <p:spPr>
          <a:xfrm>
            <a:off x="457200" y="198360"/>
            <a:ext cx="7972200" cy="94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/>
          <a:lstStyle/>
          <a:p>
            <a:pPr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UF1  – </a:t>
            </a:r>
            <a:r>
              <a:rPr lang="es-ES" sz="2800" b="0" strike="noStrike" spc="-1" dirty="0" err="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Introducció</a:t>
            </a: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 a CRM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0" name="CustomShape 2"/>
          <p:cNvSpPr/>
          <p:nvPr/>
        </p:nvSpPr>
        <p:spPr>
          <a:xfrm>
            <a:off x="241920" y="1278000"/>
            <a:ext cx="8539560" cy="175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algn="just">
              <a:lnSpc>
                <a:spcPct val="100000"/>
              </a:lnSpc>
            </a:pP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Un </a:t>
            </a:r>
            <a:r>
              <a:rPr lang="ca-ES" sz="24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CRM</a:t>
            </a: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(</a:t>
            </a:r>
            <a:r>
              <a:rPr lang="ca-ES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</a:t>
            </a:r>
            <a:r>
              <a:rPr lang="ca-ES" sz="24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ustomer</a:t>
            </a:r>
            <a:r>
              <a:rPr lang="ca-ES" sz="24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ca-ES" sz="24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Relationship</a:t>
            </a:r>
            <a:r>
              <a:rPr lang="ca-ES" sz="24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ca-ES" sz="24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Managment</a:t>
            </a: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) és software que integra en un únic sistema els processos de gestió de relacions amb els clients d’una empresa.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Com en el cas dels ERP, utilitzarà múltiples components per aconseguir la integració en un únic sistema. Un dels elements claus és l’ús d’una única BBDD per emmagatzemar la informació.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Mòduls d’un CRM: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Ventes / Serveis / </a:t>
            </a:r>
            <a:r>
              <a:rPr lang="ca-ES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Marketing</a:t>
            </a: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31" name="Imatge 130"/>
          <p:cNvPicPr/>
          <p:nvPr/>
        </p:nvPicPr>
        <p:blipFill>
          <a:blip r:embed="rId2"/>
          <a:stretch/>
        </p:blipFill>
        <p:spPr>
          <a:xfrm>
            <a:off x="504000" y="5497200"/>
            <a:ext cx="2361960" cy="694800"/>
          </a:xfrm>
          <a:prstGeom prst="rect">
            <a:avLst/>
          </a:prstGeom>
          <a:ln>
            <a:noFill/>
          </a:ln>
        </p:spPr>
      </p:pic>
      <p:pic>
        <p:nvPicPr>
          <p:cNvPr id="132" name="Imatge 131"/>
          <p:cNvPicPr/>
          <p:nvPr/>
        </p:nvPicPr>
        <p:blipFill>
          <a:blip r:embed="rId3"/>
          <a:stretch/>
        </p:blipFill>
        <p:spPr>
          <a:xfrm>
            <a:off x="3016800" y="5581440"/>
            <a:ext cx="1159200" cy="610560"/>
          </a:xfrm>
          <a:prstGeom prst="rect">
            <a:avLst/>
          </a:prstGeom>
          <a:ln>
            <a:noFill/>
          </a:ln>
        </p:spPr>
      </p:pic>
      <p:pic>
        <p:nvPicPr>
          <p:cNvPr id="133" name="Imatge 132"/>
          <p:cNvPicPr/>
          <p:nvPr/>
        </p:nvPicPr>
        <p:blipFill>
          <a:blip r:embed="rId4"/>
          <a:stretch/>
        </p:blipFill>
        <p:spPr>
          <a:xfrm>
            <a:off x="4456440" y="5502600"/>
            <a:ext cx="1231560" cy="689400"/>
          </a:xfrm>
          <a:prstGeom prst="rect">
            <a:avLst/>
          </a:prstGeom>
          <a:ln>
            <a:noFill/>
          </a:ln>
        </p:spPr>
      </p:pic>
      <p:pic>
        <p:nvPicPr>
          <p:cNvPr id="134" name="Imatge 133"/>
          <p:cNvPicPr/>
          <p:nvPr/>
        </p:nvPicPr>
        <p:blipFill>
          <a:blip r:embed="rId5"/>
          <a:stretch/>
        </p:blipFill>
        <p:spPr>
          <a:xfrm>
            <a:off x="6062760" y="5587560"/>
            <a:ext cx="1209240" cy="604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CustomShape 1"/>
          <p:cNvSpPr/>
          <p:nvPr/>
        </p:nvSpPr>
        <p:spPr>
          <a:xfrm>
            <a:off x="457200" y="198360"/>
            <a:ext cx="7972200" cy="94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/>
          <a:lstStyle/>
          <a:p>
            <a:pPr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UF1  – </a:t>
            </a:r>
            <a:r>
              <a:rPr lang="es-ES" sz="2800" b="0" strike="noStrike" spc="-1" dirty="0" err="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Introducció</a:t>
            </a: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 a CRM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0" name="CustomShape 2"/>
          <p:cNvSpPr/>
          <p:nvPr/>
        </p:nvSpPr>
        <p:spPr>
          <a:xfrm>
            <a:off x="241920" y="1278000"/>
            <a:ext cx="8539560" cy="175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algn="just">
              <a:lnSpc>
                <a:spcPct val="100000"/>
              </a:lnSpc>
            </a:pPr>
            <a:r>
              <a:rPr lang="ca-ES" sz="3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Calibri"/>
              </a:rPr>
              <a:t>Veient això, quina diferència creieu que hi ha entre un CRM i un ERP?</a:t>
            </a:r>
            <a:endParaRPr lang="ca-ES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6161935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4283968" y="2924944"/>
            <a:ext cx="1656184" cy="12241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5" name="CustomShape 1"/>
          <p:cNvSpPr/>
          <p:nvPr/>
        </p:nvSpPr>
        <p:spPr>
          <a:xfrm>
            <a:off x="457200" y="198360"/>
            <a:ext cx="7972200" cy="94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/>
          <a:lstStyle/>
          <a:p>
            <a:pPr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UF1  – ERP vs CRM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CustomShape 2"/>
          <p:cNvSpPr/>
          <p:nvPr/>
        </p:nvSpPr>
        <p:spPr>
          <a:xfrm>
            <a:off x="241920" y="1290600"/>
            <a:ext cx="8539560" cy="175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algn="just"/>
            <a:r>
              <a:rPr lang="ca-ES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El concepte d’ERP es refereix a la gestió interna dels recursos, producció i ventes d’una empresa, mentre que el CRM està dedicat a la gestió de les relacions amb els clients:</a:t>
            </a:r>
          </a:p>
          <a:p>
            <a:pPr algn="just"/>
            <a:endParaRPr lang="ca-ES" sz="2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just"/>
            <a:endParaRPr lang="ca-ES" sz="2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just"/>
            <a:endParaRPr lang="ca-ES" sz="2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just"/>
            <a:endParaRPr lang="ca-ES" sz="2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just"/>
            <a:endParaRPr lang="ca-ES" sz="2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just"/>
            <a:endParaRPr lang="ca-ES" sz="2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just"/>
            <a:endParaRPr lang="ca-ES" sz="2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just"/>
            <a:r>
              <a:rPr lang="ca-ES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 vegades, tot i que són conceptes separats, alguns sistemes informàtics ERP consideren la gestió amb els clients part de la gestió de l’empresa i tenen inclòs el mòdul CRM.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" name="Oval 1"/>
          <p:cNvSpPr/>
          <p:nvPr/>
        </p:nvSpPr>
        <p:spPr>
          <a:xfrm>
            <a:off x="1114627" y="3035165"/>
            <a:ext cx="2341301" cy="16044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/>
              <a:t>ERP</a:t>
            </a:r>
            <a:endParaRPr lang="es-ES" dirty="0"/>
          </a:p>
        </p:txBody>
      </p:sp>
      <p:sp>
        <p:nvSpPr>
          <p:cNvPr id="4" name="Oval 3"/>
          <p:cNvSpPr/>
          <p:nvPr/>
        </p:nvSpPr>
        <p:spPr>
          <a:xfrm>
            <a:off x="943733" y="2564904"/>
            <a:ext cx="3567967" cy="23042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QuadreDeText 4"/>
          <p:cNvSpPr txBox="1"/>
          <p:nvPr/>
        </p:nvSpPr>
        <p:spPr>
          <a:xfrm>
            <a:off x="3015748" y="2924944"/>
            <a:ext cx="1412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/>
              <a:t>Empresa</a:t>
            </a:r>
            <a:endParaRPr lang="es-ES" dirty="0"/>
          </a:p>
        </p:txBody>
      </p:sp>
      <p:sp>
        <p:nvSpPr>
          <p:cNvPr id="7" name="Oval 6"/>
          <p:cNvSpPr/>
          <p:nvPr/>
        </p:nvSpPr>
        <p:spPr>
          <a:xfrm>
            <a:off x="5627836" y="2561972"/>
            <a:ext cx="2801564" cy="23042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QuadreDeText 7"/>
          <p:cNvSpPr txBox="1"/>
          <p:nvPr/>
        </p:nvSpPr>
        <p:spPr>
          <a:xfrm>
            <a:off x="6588224" y="3047760"/>
            <a:ext cx="1412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/>
              <a:t>Clients</a:t>
            </a:r>
            <a:endParaRPr lang="es-ES" dirty="0"/>
          </a:p>
        </p:txBody>
      </p:sp>
      <p:cxnSp>
        <p:nvCxnSpPr>
          <p:cNvPr id="9" name="Connector recte 8"/>
          <p:cNvCxnSpPr>
            <a:stCxn id="4" idx="6"/>
            <a:endCxn id="7" idx="2"/>
          </p:cNvCxnSpPr>
          <p:nvPr/>
        </p:nvCxnSpPr>
        <p:spPr>
          <a:xfrm flipV="1">
            <a:off x="4511700" y="3714100"/>
            <a:ext cx="1116136" cy="293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QuadreDeText 11"/>
          <p:cNvSpPr txBox="1"/>
          <p:nvPr/>
        </p:nvSpPr>
        <p:spPr>
          <a:xfrm>
            <a:off x="4743940" y="3347700"/>
            <a:ext cx="1412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>
                <a:solidFill>
                  <a:schemeClr val="bg1"/>
                </a:solidFill>
              </a:rPr>
              <a:t>CRM</a:t>
            </a:r>
            <a:endParaRPr lang="es-E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CustomShape 1"/>
          <p:cNvSpPr/>
          <p:nvPr/>
        </p:nvSpPr>
        <p:spPr>
          <a:xfrm>
            <a:off x="457200" y="198360"/>
            <a:ext cx="7972200" cy="94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/>
          <a:lstStyle/>
          <a:p>
            <a:pPr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UF1 – </a:t>
            </a:r>
            <a:r>
              <a:rPr lang="es-ES" sz="2800" b="0" strike="noStrike" spc="-1" dirty="0" err="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Sistemes</a:t>
            </a: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 ERP-CRM. </a:t>
            </a:r>
            <a:r>
              <a:rPr lang="es-ES" sz="2800" b="0" strike="noStrike" spc="-1" dirty="0" err="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Implantació</a:t>
            </a: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.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0" name="CustomShape 2"/>
          <p:cNvSpPr/>
          <p:nvPr/>
        </p:nvSpPr>
        <p:spPr>
          <a:xfrm>
            <a:off x="382320" y="1906560"/>
            <a:ext cx="8475120" cy="4637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algn="just">
              <a:lnSpc>
                <a:spcPct val="100000"/>
              </a:lnSpc>
            </a:pPr>
            <a:r>
              <a:rPr lang="es-ES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Índex de continguts: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50000"/>
              </a:lnSpc>
              <a:buClr>
                <a:srgbClr val="000000"/>
              </a:buClr>
              <a:buFont typeface="Arial"/>
              <a:buChar char="➔"/>
            </a:pPr>
            <a:r>
              <a:rPr lang="es-ES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Introducció.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50000"/>
              </a:lnSpc>
              <a:buClr>
                <a:srgbClr val="000000"/>
              </a:buClr>
              <a:buFont typeface="Arial"/>
              <a:buChar char="➔"/>
            </a:pPr>
            <a:r>
              <a:rPr lang="es-ES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Software empresarial.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50000"/>
              </a:lnSpc>
              <a:buClr>
                <a:srgbClr val="000000"/>
              </a:buClr>
              <a:buFont typeface="Arial"/>
              <a:buChar char="➔"/>
            </a:pPr>
            <a:r>
              <a:rPr lang="es-ES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Llicència i desplegament.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50000"/>
              </a:lnSpc>
              <a:buClr>
                <a:srgbClr val="000000"/>
              </a:buClr>
              <a:buFont typeface="Arial"/>
              <a:buChar char="➔"/>
            </a:pPr>
            <a:r>
              <a:rPr lang="es-ES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Introducció a ERP i CRM.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50000"/>
              </a:lnSpc>
              <a:buClr>
                <a:srgbClr val="000000"/>
              </a:buClr>
              <a:buFont typeface="Arial"/>
              <a:buChar char="➔"/>
            </a:pPr>
            <a:r>
              <a:rPr lang="es-ES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Introducció als BI. 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CustomShape 1"/>
          <p:cNvSpPr/>
          <p:nvPr/>
        </p:nvSpPr>
        <p:spPr>
          <a:xfrm>
            <a:off x="457200" y="198360"/>
            <a:ext cx="7972200" cy="94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/>
          <a:lstStyle/>
          <a:p>
            <a:pPr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UF1  – </a:t>
            </a:r>
            <a:r>
              <a:rPr lang="es-ES" sz="2800" b="0" strike="noStrike" spc="-1" dirty="0" err="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Introducció</a:t>
            </a: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 </a:t>
            </a:r>
            <a:r>
              <a:rPr lang="es-ES" sz="2800" b="0" strike="noStrike" spc="-1" dirty="0" err="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als</a:t>
            </a: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 BI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CustomShape 2"/>
          <p:cNvSpPr/>
          <p:nvPr/>
        </p:nvSpPr>
        <p:spPr>
          <a:xfrm>
            <a:off x="241920" y="1290600"/>
            <a:ext cx="8539560" cy="175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algn="just">
              <a:lnSpc>
                <a:spcPct val="100000"/>
              </a:lnSpc>
            </a:pP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El concepte de </a:t>
            </a:r>
            <a:r>
              <a:rPr lang="ca-ES" sz="2400" b="1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BI</a:t>
            </a: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(</a:t>
            </a:r>
            <a:r>
              <a:rPr lang="ca-ES" sz="24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B</a:t>
            </a:r>
            <a:r>
              <a:rPr lang="ca-ES" sz="24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usiness </a:t>
            </a:r>
            <a:r>
              <a:rPr lang="ca-ES" sz="24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Intelligence</a:t>
            </a: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) és un software que permet recol·lectar, agrupar i mostrar visualment dades importants per processos de negoci.</a:t>
            </a:r>
          </a:p>
          <a:p>
            <a:pPr algn="just">
              <a:lnSpc>
                <a:spcPct val="100000"/>
              </a:lnSpc>
            </a:pPr>
            <a:endParaRPr lang="ca-ES" sz="2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just">
              <a:lnSpc>
                <a:spcPct val="100000"/>
              </a:lnSpc>
            </a:pPr>
            <a:r>
              <a:rPr lang="ca-ES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Generalment, els sistemes de BI tenen com a origen una base de dades de la qual obtindran les dades que es mostraran en els informes.</a:t>
            </a:r>
          </a:p>
          <a:p>
            <a:pPr algn="just">
              <a:lnSpc>
                <a:spcPct val="100000"/>
              </a:lnSpc>
            </a:pPr>
            <a:endParaRPr lang="ca-ES" sz="2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just">
              <a:lnSpc>
                <a:spcPct val="100000"/>
              </a:lnSpc>
            </a:pPr>
            <a:endParaRPr lang="ca-ES" sz="2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just">
              <a:lnSpc>
                <a:spcPct val="100000"/>
              </a:lnSpc>
            </a:pPr>
            <a:endParaRPr lang="ca-ES" sz="2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just">
              <a:lnSpc>
                <a:spcPct val="100000"/>
              </a:lnSpc>
            </a:pPr>
            <a:endParaRPr lang="ca-E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just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149080"/>
            <a:ext cx="2983732" cy="1678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CustomShape 1"/>
          <p:cNvSpPr/>
          <p:nvPr/>
        </p:nvSpPr>
        <p:spPr>
          <a:xfrm>
            <a:off x="457200" y="198360"/>
            <a:ext cx="7972200" cy="94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/>
          <a:lstStyle/>
          <a:p>
            <a:pPr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UF1  – </a:t>
            </a:r>
            <a:r>
              <a:rPr lang="es-ES" sz="2800" b="0" strike="noStrike" spc="-1" dirty="0" err="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Introducció</a:t>
            </a: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 </a:t>
            </a:r>
            <a:r>
              <a:rPr lang="es-ES" sz="2800" b="0" strike="noStrike" spc="-1" dirty="0" err="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als</a:t>
            </a: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 BI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406AFF2-6179-4270-9950-D178E0B40621}"/>
              </a:ext>
            </a:extLst>
          </p:cNvPr>
          <p:cNvSpPr txBox="1"/>
          <p:nvPr/>
        </p:nvSpPr>
        <p:spPr>
          <a:xfrm>
            <a:off x="498376" y="1443841"/>
            <a:ext cx="8147248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ca-ES" sz="2400" b="1" dirty="0">
                <a:solidFill>
                  <a:srgbClr val="234B5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ca-ES" sz="2400" b="1" i="0" dirty="0">
                <a:solidFill>
                  <a:srgbClr val="234B5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vantatges:</a:t>
            </a:r>
          </a:p>
          <a:p>
            <a:pPr algn="l"/>
            <a:endParaRPr lang="ca-ES" sz="2000" i="0" dirty="0">
              <a:solidFill>
                <a:srgbClr val="234B55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ca-ES" sz="2000" i="0" dirty="0">
                <a:solidFill>
                  <a:srgbClr val="234B5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1. Capacitat d'analitzar de forma combinada informació interna i externa procedent de diferents fonts i sistemes.</a:t>
            </a:r>
          </a:p>
          <a:p>
            <a:pPr marL="342900" indent="-342900" algn="l">
              <a:buAutoNum type="arabicPeriod"/>
            </a:pPr>
            <a:endParaRPr lang="ca-ES" sz="2000" i="0" dirty="0">
              <a:solidFill>
                <a:srgbClr val="234B55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ca-ES" sz="2000" i="0" dirty="0">
                <a:solidFill>
                  <a:srgbClr val="234B5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2. Més profunditat d'anàlisi i una capacitat ampliada de </a:t>
            </a:r>
            <a:r>
              <a:rPr lang="ca-ES" sz="2000" i="0" dirty="0" err="1">
                <a:solidFill>
                  <a:srgbClr val="234B5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reporting</a:t>
            </a:r>
            <a:r>
              <a:rPr lang="ca-ES" sz="2000" i="0" dirty="0">
                <a:solidFill>
                  <a:srgbClr val="234B5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l"/>
            <a:endParaRPr lang="ca-ES" sz="2000" i="0" dirty="0">
              <a:solidFill>
                <a:srgbClr val="234B55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ca-ES" sz="2000" i="0" dirty="0">
                <a:solidFill>
                  <a:srgbClr val="234B5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3. Possibilitat de remuntar aquesta anàlisi enrere en el temps basant-sèries històriques. </a:t>
            </a:r>
          </a:p>
          <a:p>
            <a:pPr algn="l"/>
            <a:endParaRPr lang="ca-ES" sz="2000" i="0" dirty="0">
              <a:solidFill>
                <a:srgbClr val="234B55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ca-ES" sz="2000" i="0" dirty="0">
                <a:solidFill>
                  <a:srgbClr val="234B5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4. Capacitat de realitzar projeccions i pronòstics de futur en base a tota aquesta informació.</a:t>
            </a:r>
          </a:p>
        </p:txBody>
      </p:sp>
    </p:spTree>
    <p:extLst>
      <p:ext uri="{BB962C8B-B14F-4D97-AF65-F5344CB8AC3E}">
        <p14:creationId xmlns:p14="http://schemas.microsoft.com/office/powerpoint/2010/main" val="379975396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CustomShape 1"/>
          <p:cNvSpPr/>
          <p:nvPr/>
        </p:nvSpPr>
        <p:spPr>
          <a:xfrm>
            <a:off x="457200" y="198360"/>
            <a:ext cx="7972200" cy="94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/>
          <a:lstStyle/>
          <a:p>
            <a:pPr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UF1  – </a:t>
            </a:r>
            <a:r>
              <a:rPr lang="es-ES" sz="2800" b="0" strike="noStrike" spc="-1" dirty="0" err="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Introducció</a:t>
            </a: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 </a:t>
            </a:r>
            <a:r>
              <a:rPr lang="es-ES" sz="2800" b="0" strike="noStrike" spc="-1" dirty="0" err="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als</a:t>
            </a: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 BI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C7501E1-88FD-4452-A56C-551165325BE9}"/>
              </a:ext>
            </a:extLst>
          </p:cNvPr>
          <p:cNvSpPr txBox="1"/>
          <p:nvPr/>
        </p:nvSpPr>
        <p:spPr>
          <a:xfrm>
            <a:off x="457200" y="1268760"/>
            <a:ext cx="822960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ca-ES" sz="2000" b="1" i="0" dirty="0">
                <a:solidFill>
                  <a:srgbClr val="234B5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Tipus d'eines de Business </a:t>
            </a:r>
            <a:r>
              <a:rPr lang="ca-ES" sz="2000" b="1" i="0" dirty="0" err="1">
                <a:solidFill>
                  <a:srgbClr val="234B5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Intelligence</a:t>
            </a:r>
            <a:endParaRPr lang="ca-ES" sz="2000" b="1" i="0" dirty="0">
              <a:solidFill>
                <a:srgbClr val="234B55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ca-ES" i="0" dirty="0">
              <a:solidFill>
                <a:srgbClr val="234B55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ca-ES" i="0" dirty="0">
                <a:solidFill>
                  <a:srgbClr val="234B5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ca-ES" b="1" i="0" dirty="0">
                <a:solidFill>
                  <a:srgbClr val="234B5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Eines per a la gestió de dades (data management </a:t>
            </a:r>
            <a:r>
              <a:rPr lang="ca-ES" b="1" i="0" dirty="0" err="1">
                <a:solidFill>
                  <a:srgbClr val="234B5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tools</a:t>
            </a:r>
            <a:r>
              <a:rPr lang="ca-ES" b="1" i="0" dirty="0">
                <a:solidFill>
                  <a:srgbClr val="234B5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algn="l"/>
            <a:r>
              <a:rPr lang="ca-ES" i="0" dirty="0">
                <a:solidFill>
                  <a:srgbClr val="234B5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Depuració i estandardització de dades de procedència diversa fins a la seva extracció, transformació i trasllat a un determinat sistema.</a:t>
            </a:r>
          </a:p>
          <a:p>
            <a:pPr algn="l"/>
            <a:endParaRPr lang="ca-ES" i="0" dirty="0">
              <a:solidFill>
                <a:srgbClr val="234B55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ca-ES" i="0" dirty="0">
                <a:solidFill>
                  <a:srgbClr val="234B5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ca-ES" b="1" i="0" dirty="0">
                <a:solidFill>
                  <a:srgbClr val="234B5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Aplicacions per descobrir noves dades (data </a:t>
            </a:r>
            <a:r>
              <a:rPr lang="ca-ES" b="1" i="0" dirty="0" err="1">
                <a:solidFill>
                  <a:srgbClr val="234B5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discovery</a:t>
            </a:r>
            <a:r>
              <a:rPr lang="ca-ES" b="1" i="0" dirty="0">
                <a:solidFill>
                  <a:srgbClr val="234B5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a-ES" b="1" i="0" dirty="0" err="1">
                <a:solidFill>
                  <a:srgbClr val="234B5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applications</a:t>
            </a:r>
            <a:r>
              <a:rPr lang="ca-ES" b="1" i="0" dirty="0">
                <a:solidFill>
                  <a:srgbClr val="234B5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algn="l"/>
            <a:r>
              <a:rPr lang="ca-ES" i="0" dirty="0">
                <a:solidFill>
                  <a:srgbClr val="234B5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Permeten recopilar i avaluar nova informació (data </a:t>
            </a:r>
            <a:r>
              <a:rPr lang="ca-ES" i="0" dirty="0" err="1">
                <a:solidFill>
                  <a:srgbClr val="234B5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mining</a:t>
            </a:r>
            <a:r>
              <a:rPr lang="ca-ES" i="0" dirty="0">
                <a:solidFill>
                  <a:srgbClr val="234B5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o mineria de dades), i aplicar la informació tècniques d'anàlisi predictiu per realitzar projeccions de futur. </a:t>
            </a:r>
          </a:p>
          <a:p>
            <a:pPr algn="l"/>
            <a:endParaRPr lang="ca-ES" dirty="0">
              <a:solidFill>
                <a:srgbClr val="234B5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ca-ES" i="0" dirty="0">
                <a:solidFill>
                  <a:srgbClr val="234B5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ca-ES" b="1" i="0" dirty="0">
                <a:solidFill>
                  <a:srgbClr val="234B5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Eines de </a:t>
            </a:r>
            <a:r>
              <a:rPr lang="ca-ES" b="1" i="0" dirty="0" err="1">
                <a:solidFill>
                  <a:srgbClr val="234B5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reporting</a:t>
            </a:r>
            <a:r>
              <a:rPr lang="ca-ES" b="1" i="0" dirty="0">
                <a:solidFill>
                  <a:srgbClr val="234B5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l"/>
            <a:r>
              <a:rPr lang="ca-ES" i="0" dirty="0">
                <a:solidFill>
                  <a:srgbClr val="234B5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 cop recopilada i tractada tota la informació, es visualitzarà de manera gràfica i intuïtiva. També serveixen per integrar-la en quadres de comandament que mesurin si es compleixen o no determinats </a:t>
            </a:r>
            <a:r>
              <a:rPr lang="ca-ES" i="0" dirty="0" err="1">
                <a:solidFill>
                  <a:srgbClr val="234B5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KPIs</a:t>
            </a:r>
            <a:r>
              <a:rPr lang="ca-ES" i="0" dirty="0">
                <a:solidFill>
                  <a:srgbClr val="234B5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o poden fins i tot generar tota mena d'informes de </a:t>
            </a:r>
            <a:r>
              <a:rPr lang="ca-ES" i="0" dirty="0" err="1">
                <a:solidFill>
                  <a:srgbClr val="234B5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reporting</a:t>
            </a:r>
            <a:r>
              <a:rPr lang="ca-ES" i="0" dirty="0">
                <a:solidFill>
                  <a:srgbClr val="234B5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9266714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CustomShape 1"/>
          <p:cNvSpPr/>
          <p:nvPr/>
        </p:nvSpPr>
        <p:spPr>
          <a:xfrm>
            <a:off x="457200" y="198360"/>
            <a:ext cx="7972200" cy="94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/>
          <a:lstStyle/>
          <a:p>
            <a:pPr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UF1  – </a:t>
            </a:r>
            <a:r>
              <a:rPr lang="es-ES" sz="2800" b="0" strike="noStrike" spc="-1" dirty="0" err="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Introducció</a:t>
            </a: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 </a:t>
            </a:r>
            <a:r>
              <a:rPr lang="es-ES" sz="2800" b="0" strike="noStrike" spc="-1" dirty="0" err="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als</a:t>
            </a: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 BI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1A44DC5-5052-407C-8AE0-5A58AD9D1816}"/>
              </a:ext>
            </a:extLst>
          </p:cNvPr>
          <p:cNvSpPr txBox="1"/>
          <p:nvPr/>
        </p:nvSpPr>
        <p:spPr>
          <a:xfrm>
            <a:off x="899592" y="1484784"/>
            <a:ext cx="4374232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ca-ES" sz="2000" dirty="0">
                <a:latin typeface="Roboto"/>
              </a:rPr>
              <a:t>Solucions empresarials: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ca-ES" dirty="0">
              <a:solidFill>
                <a:srgbClr val="0000FF"/>
              </a:solidFill>
              <a:latin typeface="Roboto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a-ES" dirty="0">
                <a:solidFill>
                  <a:srgbClr val="0000FF"/>
                </a:solidFill>
                <a:latin typeface="Roboto"/>
              </a:rPr>
              <a:t>Microsoft Dynamics</a:t>
            </a:r>
            <a:br>
              <a:rPr lang="ca-ES" dirty="0">
                <a:solidFill>
                  <a:srgbClr val="0000FF"/>
                </a:solidFill>
                <a:latin typeface="Roboto"/>
              </a:rPr>
            </a:br>
            <a:endParaRPr lang="ca-ES" b="0" i="0" dirty="0">
              <a:solidFill>
                <a:srgbClr val="234B55"/>
              </a:solidFill>
              <a:effectLst/>
              <a:latin typeface="Roboto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a-ES" b="0" i="0" u="none" strike="noStrike" dirty="0">
                <a:solidFill>
                  <a:srgbClr val="39DC73"/>
                </a:solidFill>
                <a:effectLst/>
                <a:latin typeface="-apple-system"/>
              </a:rPr>
              <a:t>'</a:t>
            </a:r>
            <a:r>
              <a:rPr lang="ca-ES" b="0" i="0" u="none" strike="noStrike" dirty="0">
                <a:solidFill>
                  <a:srgbClr val="39DC73"/>
                </a:solidFill>
                <a:effectLst/>
                <a:latin typeface="Roboto"/>
                <a:hlinkClick r:id="rId2"/>
              </a:rPr>
              <a:t>Factorial HR: Informes de </a:t>
            </a:r>
            <a:r>
              <a:rPr lang="ca-ES" b="0" i="0" u="none" strike="noStrike" dirty="0" err="1">
                <a:solidFill>
                  <a:srgbClr val="39DC73"/>
                </a:solidFill>
                <a:effectLst/>
                <a:latin typeface="Roboto"/>
                <a:hlinkClick r:id="rId2"/>
              </a:rPr>
              <a:t>análisis</a:t>
            </a:r>
            <a:endParaRPr lang="ca-ES" b="0" i="0" u="none" strike="noStrike" dirty="0">
              <a:solidFill>
                <a:srgbClr val="39DC73"/>
              </a:solidFill>
              <a:effectLst/>
              <a:latin typeface="Roboto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ca-ES" b="0" i="0" dirty="0">
              <a:solidFill>
                <a:srgbClr val="234B55"/>
              </a:solidFill>
              <a:effectLst/>
              <a:latin typeface="Roboto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a-ES" b="0" i="0" u="none" strike="noStrike" dirty="0">
                <a:solidFill>
                  <a:srgbClr val="234B55"/>
                </a:solidFill>
                <a:effectLst/>
                <a:latin typeface="Roboto"/>
                <a:hlinkClick r:id="rId3"/>
              </a:rPr>
              <a:t>IBM </a:t>
            </a:r>
            <a:r>
              <a:rPr lang="ca-ES" b="0" i="0" u="none" strike="noStrike" dirty="0" err="1">
                <a:solidFill>
                  <a:srgbClr val="234B55"/>
                </a:solidFill>
                <a:effectLst/>
                <a:latin typeface="Roboto"/>
                <a:hlinkClick r:id="rId3"/>
              </a:rPr>
              <a:t>Cognos</a:t>
            </a:r>
            <a:r>
              <a:rPr lang="ca-ES" b="0" i="0" u="none" strike="noStrike" dirty="0">
                <a:solidFill>
                  <a:srgbClr val="234B55"/>
                </a:solidFill>
                <a:effectLst/>
                <a:latin typeface="Roboto"/>
                <a:hlinkClick r:id="rId3"/>
              </a:rPr>
              <a:t> </a:t>
            </a:r>
            <a:r>
              <a:rPr lang="ca-ES" b="0" i="0" u="none" strike="noStrike" dirty="0" err="1">
                <a:solidFill>
                  <a:srgbClr val="234B55"/>
                </a:solidFill>
                <a:effectLst/>
                <a:latin typeface="Roboto"/>
                <a:hlinkClick r:id="rId3"/>
              </a:rPr>
              <a:t>Analytics</a:t>
            </a:r>
            <a:br>
              <a:rPr lang="ca-ES" b="0" i="0" u="none" strike="noStrike" dirty="0">
                <a:solidFill>
                  <a:srgbClr val="234B55"/>
                </a:solidFill>
                <a:effectLst/>
                <a:latin typeface="Roboto"/>
                <a:hlinkClick r:id="rId3"/>
              </a:rPr>
            </a:br>
            <a:endParaRPr lang="ca-ES" b="0" i="0" dirty="0">
              <a:solidFill>
                <a:srgbClr val="234B55"/>
              </a:solidFill>
              <a:effectLst/>
              <a:latin typeface="Roboto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a-ES" b="0" i="0" u="none" strike="noStrike" dirty="0">
                <a:solidFill>
                  <a:srgbClr val="39DC73"/>
                </a:solidFill>
                <a:effectLst/>
                <a:latin typeface="Roboto"/>
                <a:hlinkClick r:id="rId4"/>
              </a:rPr>
              <a:t>SAP </a:t>
            </a:r>
            <a:r>
              <a:rPr lang="ca-ES" b="0" i="0" u="none" strike="noStrike" dirty="0" err="1">
                <a:solidFill>
                  <a:srgbClr val="39DC73"/>
                </a:solidFill>
                <a:effectLst/>
                <a:latin typeface="Roboto"/>
                <a:hlinkClick r:id="rId4"/>
              </a:rPr>
              <a:t>business</a:t>
            </a:r>
            <a:r>
              <a:rPr lang="ca-ES" b="0" i="0" u="none" strike="noStrike" dirty="0">
                <a:solidFill>
                  <a:srgbClr val="39DC73"/>
                </a:solidFill>
                <a:effectLst/>
                <a:latin typeface="Roboto"/>
                <a:hlinkClick r:id="rId4"/>
              </a:rPr>
              <a:t> </a:t>
            </a:r>
            <a:r>
              <a:rPr lang="ca-ES" b="0" i="0" u="none" strike="noStrike" dirty="0" err="1">
                <a:solidFill>
                  <a:srgbClr val="39DC73"/>
                </a:solidFill>
                <a:effectLst/>
                <a:latin typeface="Roboto"/>
                <a:hlinkClick r:id="rId4"/>
              </a:rPr>
              <a:t>intelligence</a:t>
            </a:r>
            <a:br>
              <a:rPr lang="ca-ES" b="0" i="0" u="none" strike="noStrike" dirty="0">
                <a:solidFill>
                  <a:srgbClr val="39DC73"/>
                </a:solidFill>
                <a:effectLst/>
                <a:latin typeface="Roboto"/>
                <a:hlinkClick r:id="rId4"/>
              </a:rPr>
            </a:br>
            <a:endParaRPr lang="ca-ES" b="0" i="0" dirty="0">
              <a:solidFill>
                <a:srgbClr val="234B55"/>
              </a:solidFill>
              <a:effectLst/>
              <a:latin typeface="Roboto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a-ES" b="0" i="0" u="none" strike="noStrike" dirty="0">
                <a:solidFill>
                  <a:srgbClr val="39DC73"/>
                </a:solidFill>
                <a:effectLst/>
                <a:latin typeface="Roboto"/>
                <a:hlinkClick r:id="rId5"/>
              </a:rPr>
              <a:t>Oracle Business </a:t>
            </a:r>
            <a:r>
              <a:rPr lang="ca-ES" b="0" i="0" u="none" strike="noStrike" dirty="0" err="1">
                <a:solidFill>
                  <a:srgbClr val="39DC73"/>
                </a:solidFill>
                <a:effectLst/>
                <a:latin typeface="Roboto"/>
                <a:hlinkClick r:id="rId5"/>
              </a:rPr>
              <a:t>Intelligence</a:t>
            </a:r>
            <a:br>
              <a:rPr lang="ca-ES" b="0" i="0" u="none" strike="noStrike" dirty="0">
                <a:solidFill>
                  <a:srgbClr val="39DC73"/>
                </a:solidFill>
                <a:effectLst/>
                <a:latin typeface="Roboto"/>
                <a:hlinkClick r:id="rId5"/>
              </a:rPr>
            </a:br>
            <a:endParaRPr lang="ca-ES" b="0" i="0" dirty="0">
              <a:solidFill>
                <a:srgbClr val="234B55"/>
              </a:solidFill>
              <a:effectLst/>
              <a:latin typeface="Roboto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a-ES" b="0" i="0" u="none" strike="noStrike" dirty="0" err="1">
                <a:solidFill>
                  <a:srgbClr val="39DC73"/>
                </a:solidFill>
                <a:effectLst/>
                <a:latin typeface="Roboto"/>
                <a:hlinkClick r:id="rId6"/>
              </a:rPr>
              <a:t>Tableau</a:t>
            </a:r>
            <a:br>
              <a:rPr lang="ca-ES" b="0" i="0" u="none" strike="noStrike" dirty="0">
                <a:solidFill>
                  <a:srgbClr val="39DC73"/>
                </a:solidFill>
                <a:effectLst/>
                <a:latin typeface="Roboto"/>
                <a:hlinkClick r:id="rId6"/>
              </a:rPr>
            </a:br>
            <a:endParaRPr lang="ca-ES" b="0" i="0" dirty="0">
              <a:solidFill>
                <a:srgbClr val="234B55"/>
              </a:solidFill>
              <a:effectLst/>
              <a:latin typeface="Roboto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a-ES" b="0" i="0" u="none" strike="noStrike" dirty="0">
                <a:solidFill>
                  <a:srgbClr val="39DC73"/>
                </a:solidFill>
                <a:effectLst/>
                <a:latin typeface="Roboto"/>
              </a:rPr>
              <a:t>…</a:t>
            </a:r>
            <a:endParaRPr lang="ca-ES" b="0" i="0" dirty="0">
              <a:solidFill>
                <a:srgbClr val="234B55"/>
              </a:solidFill>
              <a:effectLst/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13285844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CustomShape 1"/>
          <p:cNvSpPr/>
          <p:nvPr/>
        </p:nvSpPr>
        <p:spPr>
          <a:xfrm>
            <a:off x="457200" y="198360"/>
            <a:ext cx="7972200" cy="94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/>
          <a:lstStyle/>
          <a:p>
            <a:pPr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UF1 – </a:t>
            </a:r>
            <a:r>
              <a:rPr lang="es-ES" sz="2800" b="0" strike="noStrike" spc="-1" dirty="0" err="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Introducció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2" name="CustomShape 2"/>
          <p:cNvSpPr/>
          <p:nvPr/>
        </p:nvSpPr>
        <p:spPr>
          <a:xfrm>
            <a:off x="317880" y="1830600"/>
            <a:ext cx="8539560" cy="4637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algn="just">
              <a:lnSpc>
                <a:spcPct val="100000"/>
              </a:lnSpc>
            </a:pP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l’actualitat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, gran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part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de la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gestió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d’una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empresa es fa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utilitzant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eines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informàtiques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.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aquesta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branca de la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informàtica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se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l’anomena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: </a:t>
            </a:r>
            <a:r>
              <a:rPr lang="es-ES" sz="2200" b="1" strike="noStrike" spc="-1" dirty="0" err="1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Informàtica</a:t>
            </a:r>
            <a:r>
              <a:rPr lang="es-ES" sz="22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de </a:t>
            </a:r>
            <a:r>
              <a:rPr lang="es-ES" sz="2200" b="1" strike="noStrike" spc="-1" dirty="0" err="1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gestió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.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Compres, vendes, personal,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clients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,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facturació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,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comptabilitat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…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Pràcticament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tots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els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aspectes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relacionats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amb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una empresa es poden gestionar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amb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aplicacions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informàtiques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.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El </a:t>
            </a:r>
            <a:r>
              <a:rPr lang="es-ES" sz="22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software empresarial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s’entén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com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a totes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aquelles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aplicacions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que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ajudin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a mesurar o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millorar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la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seva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activitat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.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CustomShape 1"/>
          <p:cNvSpPr/>
          <p:nvPr/>
        </p:nvSpPr>
        <p:spPr>
          <a:xfrm>
            <a:off x="457200" y="198360"/>
            <a:ext cx="7972200" cy="94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/>
          <a:lstStyle/>
          <a:p>
            <a:pPr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UF1  – Software empresarial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" name="CustomShape 2"/>
          <p:cNvSpPr/>
          <p:nvPr/>
        </p:nvSpPr>
        <p:spPr>
          <a:xfrm>
            <a:off x="317880" y="1398600"/>
            <a:ext cx="8539560" cy="4637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algn="just">
              <a:lnSpc>
                <a:spcPct val="100000"/>
              </a:lnSpc>
            </a:pPr>
            <a:r>
              <a:rPr lang="ca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Dins del software empresarial podem trobar els següents tipus: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15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Aplicacions bàsiques.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lvl="1" indent="-216000" algn="just">
              <a:lnSpc>
                <a:spcPct val="115000"/>
              </a:lnSpc>
              <a:buClr>
                <a:srgbClr val="000000"/>
              </a:buClr>
              <a:buSzPct val="91000"/>
              <a:buFont typeface="Arial"/>
              <a:buChar char="○"/>
            </a:pPr>
            <a:r>
              <a:rPr lang="ca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Amb una única funcionalitat.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15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Aplicacions fetes a mida.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lvl="1" indent="-216000" algn="just">
              <a:lnSpc>
                <a:spcPct val="115000"/>
              </a:lnSpc>
              <a:buClr>
                <a:srgbClr val="000000"/>
              </a:buClr>
              <a:buSzPct val="91000"/>
              <a:buFont typeface="Arial"/>
              <a:buChar char="○"/>
            </a:pPr>
            <a:r>
              <a:rPr lang="ca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Exemple: Aplicacions de gestió de bancs i caixes d’estalvis.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15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Suites empresarials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lvl="1" indent="-216000" algn="just">
              <a:lnSpc>
                <a:spcPct val="115000"/>
              </a:lnSpc>
              <a:buClr>
                <a:srgbClr val="000000"/>
              </a:buClr>
              <a:buSzPct val="91000"/>
              <a:buFont typeface="Arial"/>
              <a:buChar char="○"/>
            </a:pPr>
            <a:r>
              <a:rPr lang="ca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Exemples: SAGE </a:t>
            </a:r>
            <a:r>
              <a:rPr lang="ca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Contaplus</a:t>
            </a:r>
            <a:r>
              <a:rPr lang="ca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, </a:t>
            </a:r>
            <a:r>
              <a:rPr lang="ca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Facturaplus</a:t>
            </a:r>
            <a:r>
              <a:rPr lang="ca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i </a:t>
            </a:r>
            <a:r>
              <a:rPr lang="ca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Nominaplus</a:t>
            </a:r>
            <a:r>
              <a:rPr lang="ca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15000"/>
              </a:lnSpc>
              <a:buClr>
                <a:srgbClr val="528A02"/>
              </a:buClr>
              <a:buFont typeface="Arial"/>
              <a:buChar char="●"/>
            </a:pPr>
            <a:r>
              <a:rPr lang="ca-ES" sz="22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ERP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lvl="1" indent="-216000" algn="just">
              <a:lnSpc>
                <a:spcPct val="115000"/>
              </a:lnSpc>
              <a:buClr>
                <a:srgbClr val="000000"/>
              </a:buClr>
              <a:buSzPct val="91000"/>
              <a:buFont typeface="Arial"/>
              <a:buChar char="○"/>
            </a:pPr>
            <a:r>
              <a:rPr lang="ca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Exemples: SAP / Dynamics AX / Dynamics NAV / SAGE ERP / </a:t>
            </a:r>
            <a:r>
              <a:rPr lang="ca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Odoo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15000"/>
              </a:lnSpc>
              <a:buClr>
                <a:srgbClr val="528A02"/>
              </a:buClr>
              <a:buFont typeface="Arial"/>
              <a:buChar char="●"/>
            </a:pPr>
            <a:r>
              <a:rPr lang="ca-ES" sz="22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CRM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lvl="1" indent="-216000" algn="just">
              <a:lnSpc>
                <a:spcPct val="115000"/>
              </a:lnSpc>
              <a:buClr>
                <a:srgbClr val="000000"/>
              </a:buClr>
              <a:buSzPct val="91000"/>
              <a:buFont typeface="Arial"/>
              <a:buChar char="○"/>
            </a:pPr>
            <a:r>
              <a:rPr lang="ca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Dynamics CRM / </a:t>
            </a:r>
            <a:r>
              <a:rPr lang="ca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Siebel</a:t>
            </a:r>
            <a:r>
              <a:rPr lang="ca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/ </a:t>
            </a:r>
            <a:r>
              <a:rPr lang="ca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Salesforce</a:t>
            </a:r>
            <a:r>
              <a:rPr lang="ca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/ SAP CRM / </a:t>
            </a:r>
            <a:r>
              <a:rPr lang="ca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Zoho</a:t>
            </a:r>
            <a:r>
              <a:rPr lang="ca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CRM 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CustomShape 1"/>
          <p:cNvSpPr/>
          <p:nvPr/>
        </p:nvSpPr>
        <p:spPr>
          <a:xfrm>
            <a:off x="457200" y="198360"/>
            <a:ext cx="7972200" cy="94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/>
          <a:lstStyle/>
          <a:p>
            <a:pPr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UF1  – </a:t>
            </a:r>
            <a:r>
              <a:rPr lang="es-ES" sz="2800" b="0" strike="noStrike" spc="-1" dirty="0" err="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Llicències</a:t>
            </a: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 de </a:t>
            </a:r>
            <a:r>
              <a:rPr lang="es-ES" sz="2800" b="0" strike="noStrike" spc="-1" dirty="0" err="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programari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6" name="CustomShape 2"/>
          <p:cNvSpPr/>
          <p:nvPr/>
        </p:nvSpPr>
        <p:spPr>
          <a:xfrm>
            <a:off x="317880" y="1830600"/>
            <a:ext cx="8539560" cy="4637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algn="just">
              <a:lnSpc>
                <a:spcPct val="100000"/>
              </a:lnSpc>
            </a:pPr>
            <a:r>
              <a:rPr lang="ca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Tota aplicació té associada una llicència, aquesta llicència determinarà l’autorització o permís que concedeix l’autor per poder utilitzar-la.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ca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Per tal de gestionar aquests permisos, s’han creat una sèrie de llicències que intenten agrupar els diversos tipus d’aplicacions.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a-ES" sz="2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Partim d’una gran divisió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7" name="CustomShape 3"/>
          <p:cNvSpPr/>
          <p:nvPr/>
        </p:nvSpPr>
        <p:spPr>
          <a:xfrm>
            <a:off x="594360" y="5160600"/>
            <a:ext cx="3504240" cy="1290960"/>
          </a:xfrm>
          <a:prstGeom prst="roundRect">
            <a:avLst>
              <a:gd name="adj" fmla="val 13910"/>
            </a:avLst>
          </a:prstGeom>
          <a:noFill/>
          <a:ln w="19080">
            <a:solidFill>
              <a:srgbClr val="1F497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ctr"/>
          <a:lstStyle/>
          <a:p>
            <a:pPr algn="ctr">
              <a:lnSpc>
                <a:spcPct val="100000"/>
              </a:lnSpc>
            </a:pPr>
            <a:r>
              <a:rPr lang="es-ES" sz="2000" b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Programari</a:t>
            </a:r>
            <a:r>
              <a:rPr lang="es-ES" sz="20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</a:t>
            </a:r>
            <a:r>
              <a:rPr lang="es-ES" sz="2000" b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lliure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8" name="CustomShape 4"/>
          <p:cNvSpPr/>
          <p:nvPr/>
        </p:nvSpPr>
        <p:spPr>
          <a:xfrm>
            <a:off x="5015520" y="5160600"/>
            <a:ext cx="3504240" cy="1290960"/>
          </a:xfrm>
          <a:prstGeom prst="roundRect">
            <a:avLst>
              <a:gd name="adj" fmla="val 13910"/>
            </a:avLst>
          </a:prstGeom>
          <a:noFill/>
          <a:ln w="19080">
            <a:solidFill>
              <a:srgbClr val="1F497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ctr"/>
          <a:lstStyle/>
          <a:p>
            <a:pPr algn="ctr">
              <a:lnSpc>
                <a:spcPct val="100000"/>
              </a:lnSpc>
            </a:pPr>
            <a:r>
              <a:rPr lang="es-ES" sz="20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Programari privatiu o propietari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9" name="CustomShape 5"/>
          <p:cNvSpPr/>
          <p:nvPr/>
        </p:nvSpPr>
        <p:spPr>
          <a:xfrm flipH="1">
            <a:off x="2345400" y="4441320"/>
            <a:ext cx="2189880" cy="7185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80">
            <a:solidFill>
              <a:srgbClr val="1F497D"/>
            </a:solidFill>
            <a:round/>
            <a:tailEnd type="triangle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0" name="CustomShape 6"/>
          <p:cNvSpPr/>
          <p:nvPr/>
        </p:nvSpPr>
        <p:spPr>
          <a:xfrm>
            <a:off x="4515120" y="4441320"/>
            <a:ext cx="2252160" cy="7185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80">
            <a:solidFill>
              <a:srgbClr val="1F497D"/>
            </a:solidFill>
            <a:round/>
            <a:tailEnd type="triangle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CustomShape 1"/>
          <p:cNvSpPr/>
          <p:nvPr/>
        </p:nvSpPr>
        <p:spPr>
          <a:xfrm>
            <a:off x="457200" y="198360"/>
            <a:ext cx="7972200" cy="94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/>
          <a:lstStyle/>
          <a:p>
            <a:pPr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UF1  – </a:t>
            </a:r>
            <a:r>
              <a:rPr lang="es-ES" sz="2800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Software </a:t>
            </a:r>
            <a:r>
              <a:rPr lang="es-ES" sz="2800" b="0" strike="noStrike" spc="-1" dirty="0" err="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lliure</a:t>
            </a: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 (free software)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2" name="CustomShape 2"/>
          <p:cNvSpPr/>
          <p:nvPr/>
        </p:nvSpPr>
        <p:spPr>
          <a:xfrm>
            <a:off x="317880" y="1412776"/>
            <a:ext cx="8539560" cy="529474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algn="just">
              <a:lnSpc>
                <a:spcPct val="100000"/>
              </a:lnSpc>
            </a:pP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El </a:t>
            </a:r>
            <a:r>
              <a:rPr lang="es-ES" sz="2000" b="1" strike="noStrike" spc="-1" dirty="0" err="1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programari</a:t>
            </a:r>
            <a:r>
              <a:rPr lang="es-ES" sz="20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2000" b="1" strike="noStrike" spc="-1" dirty="0" err="1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lliure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és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aquell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programari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que respecta la </a:t>
            </a:r>
            <a:r>
              <a:rPr lang="es-ES" sz="2000" b="1" strike="noStrike" spc="-1" dirty="0" err="1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llibertat</a:t>
            </a:r>
            <a:r>
              <a:rPr lang="es-ES" sz="20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total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de </a:t>
            </a:r>
            <a:r>
              <a:rPr lang="es-E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l’usuari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sobre el </a:t>
            </a:r>
            <a:r>
              <a:rPr lang="es-E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producte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adquirit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. 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Tot </a:t>
            </a:r>
            <a:r>
              <a:rPr lang="es-E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aquell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software que </a:t>
            </a:r>
            <a:r>
              <a:rPr lang="es-ES" sz="20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no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sigui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2000" b="1" strike="noStrike" spc="-1" dirty="0" err="1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lliure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, </a:t>
            </a:r>
            <a:r>
              <a:rPr lang="es-E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serà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2000" b="1" strike="noStrike" spc="-1" dirty="0" err="1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privatiu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o </a:t>
            </a:r>
            <a:r>
              <a:rPr lang="es-ES" sz="2000" b="1" strike="noStrike" spc="-1" dirty="0" err="1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propietari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. 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Segons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la FSF (free </a:t>
            </a:r>
            <a:r>
              <a:rPr lang="es-E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sofware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foundation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), la licencia de </a:t>
            </a:r>
            <a:r>
              <a:rPr lang="es-E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programari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lliure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ha de </a:t>
            </a:r>
            <a:r>
              <a:rPr lang="es-E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permetre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: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La </a:t>
            </a:r>
            <a:r>
              <a:rPr lang="es-E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llibertat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per a </a:t>
            </a:r>
            <a:r>
              <a:rPr lang="es-ES" sz="2000" b="1" strike="noStrike" spc="-1" dirty="0" err="1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executar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el programa, per a </a:t>
            </a:r>
            <a:r>
              <a:rPr lang="es-E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qualsevol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propòsit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.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La </a:t>
            </a:r>
            <a:r>
              <a:rPr lang="es-E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llibertat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d’</a:t>
            </a:r>
            <a:r>
              <a:rPr lang="es-ES" sz="2000" b="1" strike="noStrike" spc="-1" dirty="0" err="1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estudiar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com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treballa el programa, i adaptar-lo a les </a:t>
            </a:r>
            <a:r>
              <a:rPr lang="es-E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necessitats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pròpies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.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La </a:t>
            </a:r>
            <a:r>
              <a:rPr lang="es-E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llibertat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de </a:t>
            </a:r>
            <a:r>
              <a:rPr lang="es-ES" sz="20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redistribuir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còpies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per a poder </a:t>
            </a:r>
            <a:r>
              <a:rPr lang="es-E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ajudar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als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vostres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veïns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.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La </a:t>
            </a:r>
            <a:r>
              <a:rPr lang="es-E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llibertat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per a </a:t>
            </a:r>
            <a:r>
              <a:rPr lang="es-ES" sz="2000" b="1" strike="noStrike" spc="-1" dirty="0" err="1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millorar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el programa i </a:t>
            </a:r>
            <a:r>
              <a:rPr lang="es-E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alliberar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les </a:t>
            </a:r>
            <a:r>
              <a:rPr lang="es-E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vostres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millores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al </a:t>
            </a:r>
            <a:r>
              <a:rPr lang="es-E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públic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, per a </a:t>
            </a:r>
            <a:r>
              <a:rPr lang="es-E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què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tota la </a:t>
            </a:r>
            <a:r>
              <a:rPr lang="es-E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comunitat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pugui</a:t>
            </a:r>
            <a:r>
              <a:rPr lang="es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beneficiar-se (se puede cobrar o no, es libre)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1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Aquesta</a:t>
            </a:r>
            <a:r>
              <a:rPr lang="es-ES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i </a:t>
            </a:r>
            <a:r>
              <a:rPr lang="es-ES" sz="1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més</a:t>
            </a:r>
            <a:r>
              <a:rPr lang="es-ES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1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informació</a:t>
            </a:r>
            <a:r>
              <a:rPr lang="es-ES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la </a:t>
            </a:r>
            <a:r>
              <a:rPr lang="es-ES" sz="1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podem</a:t>
            </a:r>
            <a:r>
              <a:rPr lang="es-ES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1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trobar</a:t>
            </a:r>
            <a:r>
              <a:rPr lang="es-ES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a: </a:t>
            </a:r>
            <a:r>
              <a:rPr lang="es-ES" sz="1600" b="0" u="sng" strike="noStrike" spc="-1" dirty="0">
                <a:solidFill>
                  <a:srgbClr val="66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http://www.gnu.org/philosophy/free-sw.ca.html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1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Llicenciat</a:t>
            </a:r>
            <a:r>
              <a:rPr lang="es-ES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1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baix</a:t>
            </a:r>
            <a:r>
              <a:rPr lang="es-ES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CC BY.ND 3.0 US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CustomShape 1"/>
          <p:cNvSpPr/>
          <p:nvPr/>
        </p:nvSpPr>
        <p:spPr>
          <a:xfrm>
            <a:off x="457200" y="198360"/>
            <a:ext cx="7972200" cy="94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/>
          <a:lstStyle/>
          <a:p>
            <a:pPr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UF1  – </a:t>
            </a:r>
            <a:r>
              <a:rPr lang="es-ES" sz="2800" b="0" strike="noStrike" spc="-1" dirty="0" err="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Codi</a:t>
            </a: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 </a:t>
            </a:r>
            <a:r>
              <a:rPr lang="es-ES" sz="2800" b="0" strike="noStrike" spc="-1" dirty="0" err="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obert</a:t>
            </a: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 (open </a:t>
            </a:r>
            <a:r>
              <a:rPr lang="es-ES" sz="2800" b="0" strike="noStrike" spc="-1" dirty="0" err="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source</a:t>
            </a: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)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6" name="CustomShape 2"/>
          <p:cNvSpPr/>
          <p:nvPr/>
        </p:nvSpPr>
        <p:spPr>
          <a:xfrm>
            <a:off x="338400" y="1144440"/>
            <a:ext cx="8510400" cy="6103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algn="just">
              <a:buClr>
                <a:srgbClr val="528A02"/>
              </a:buClr>
            </a:pPr>
            <a:r>
              <a:rPr lang="es-ES" sz="1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Segons</a:t>
            </a:r>
            <a:r>
              <a:rPr lang="es-E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la OSI (open </a:t>
            </a:r>
            <a:r>
              <a:rPr lang="es-ES" sz="1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source</a:t>
            </a:r>
            <a:r>
              <a:rPr lang="es-E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1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initiative</a:t>
            </a:r>
            <a:r>
              <a:rPr lang="es-E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), la </a:t>
            </a:r>
            <a:r>
              <a:rPr lang="es-ES" sz="1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llicencia</a:t>
            </a:r>
            <a:r>
              <a:rPr lang="es-E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de </a:t>
            </a:r>
            <a:r>
              <a:rPr lang="es-ES" sz="1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programari</a:t>
            </a:r>
            <a:r>
              <a:rPr lang="es-E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1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lliure</a:t>
            </a:r>
            <a:r>
              <a:rPr lang="es-E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ha de </a:t>
            </a:r>
            <a:r>
              <a:rPr lang="es-ES" sz="1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permetre</a:t>
            </a:r>
            <a:r>
              <a:rPr lang="es-E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:</a:t>
            </a:r>
            <a:endParaRPr lang="es-ES" sz="1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528A02"/>
              </a:buClr>
              <a:buFont typeface="StarSymbol"/>
              <a:buAutoNum type="arabicPeriod"/>
            </a:pPr>
            <a:endParaRPr lang="ca-ES" sz="1700" b="1" spc="-1" dirty="0">
              <a:solidFill>
                <a:srgbClr val="528A02"/>
              </a:solidFill>
              <a:uFill>
                <a:solidFill>
                  <a:srgbClr val="FFFFFF"/>
                </a:solidFill>
              </a:uFill>
              <a:latin typeface="Calibri"/>
              <a:ea typeface="Calibri"/>
            </a:endParaRPr>
          </a:p>
          <a:p>
            <a:pPr marL="216000" indent="-216000" algn="just">
              <a:lnSpc>
                <a:spcPct val="100000"/>
              </a:lnSpc>
              <a:buClr>
                <a:srgbClr val="528A02"/>
              </a:buClr>
              <a:buFont typeface="StarSymbol"/>
              <a:buAutoNum type="arabicPeriod"/>
            </a:pPr>
            <a:r>
              <a:rPr lang="ca-ES" sz="17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Lliure distribució</a:t>
            </a:r>
            <a:r>
              <a:rPr lang="ca-ES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: Cap restricció del codi per a poder ser regalat o venut.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528A02"/>
              </a:buClr>
              <a:buFont typeface="StarSymbol"/>
              <a:buAutoNum type="arabicPeriod"/>
            </a:pPr>
            <a:r>
              <a:rPr lang="ca-ES" sz="17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Codi font</a:t>
            </a:r>
            <a:r>
              <a:rPr lang="ca-ES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: S’ha de proporcionar el codi font de manera gratuïta.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528A02"/>
              </a:buClr>
              <a:buFont typeface="StarSymbol"/>
              <a:buAutoNum type="arabicPeriod"/>
            </a:pPr>
            <a:r>
              <a:rPr lang="ca-ES" sz="17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Treballs derivats</a:t>
            </a:r>
            <a:r>
              <a:rPr lang="ca-ES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: S’ha de permetre treballs derivats 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528A02"/>
              </a:buClr>
              <a:buFont typeface="StarSymbol"/>
              <a:buAutoNum type="arabicPeriod"/>
            </a:pPr>
            <a:r>
              <a:rPr lang="ca-ES" sz="17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Integritat del codi font de l’autor</a:t>
            </a:r>
            <a:r>
              <a:rPr lang="ca-ES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: Es pot requerir la conservació del codi de l’autor,  permetent modificacions mitjançant pedaços.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528A02"/>
              </a:buClr>
              <a:buFont typeface="StarSymbol"/>
              <a:buAutoNum type="arabicPeriod"/>
            </a:pPr>
            <a:r>
              <a:rPr lang="ca-ES" sz="17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No discriminació vers persones o grups</a:t>
            </a:r>
            <a:r>
              <a:rPr lang="ca-ES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528A02"/>
              </a:buClr>
              <a:buFont typeface="StarSymbol"/>
              <a:buAutoNum type="arabicPeriod"/>
            </a:pPr>
            <a:r>
              <a:rPr lang="ca-ES" sz="17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No discriminació vers àrees d’iniciativa</a:t>
            </a:r>
            <a:r>
              <a:rPr lang="ca-ES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: Es pot fer servir en qualsevol àmbit sense cap mena de discriminació (exemple: ús comercial).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528A02"/>
              </a:buClr>
              <a:buFont typeface="StarSymbol"/>
              <a:buAutoNum type="arabicPeriod"/>
            </a:pPr>
            <a:r>
              <a:rPr lang="ca-ES" sz="17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Distribució de la llicència</a:t>
            </a:r>
            <a:r>
              <a:rPr lang="ca-ES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: S’aplicaran els mateixos drets a tothom que rebi el programa.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528A02"/>
              </a:buClr>
              <a:buFont typeface="StarSymbol"/>
              <a:buAutoNum type="arabicPeriod"/>
            </a:pPr>
            <a:r>
              <a:rPr lang="ca-ES" sz="17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La llicència no ha de ser específica d’un producte</a:t>
            </a:r>
            <a:r>
              <a:rPr lang="ca-ES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: Si un programa forma part d’una distribució de software i s’extreu, ha de conservar els mateixos drets, és a dir, el formar part d’una distribució de software major no pot canviar la llicència del programa. 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528A02"/>
              </a:buClr>
              <a:buFont typeface="StarSymbol"/>
              <a:buAutoNum type="arabicPeriod"/>
            </a:pPr>
            <a:r>
              <a:rPr lang="ca-ES" sz="17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La llicència no ha de restringir altre software</a:t>
            </a:r>
            <a:r>
              <a:rPr lang="ca-ES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: No es pot posar restriccions a programari que es distribueixi junt amb el programari “open </a:t>
            </a:r>
            <a:r>
              <a:rPr lang="ca-ES" sz="17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source</a:t>
            </a:r>
            <a:r>
              <a:rPr lang="ca-ES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”.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528A02"/>
              </a:buClr>
              <a:buFont typeface="StarSymbol"/>
              <a:buAutoNum type="arabicPeriod"/>
            </a:pPr>
            <a:r>
              <a:rPr lang="ca-ES" sz="17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La llicència ha de ser tecnològicament-neutral</a:t>
            </a:r>
            <a:r>
              <a:rPr lang="ca-ES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: La provisió i acceptació  de la llicència no es pot basar en una tecnologia particular o estil d’interfície.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ca-ES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Extret de: </a:t>
            </a:r>
            <a:r>
              <a:rPr lang="ca-ES" sz="1700" b="0" u="sng" strike="noStrike" spc="-1" dirty="0">
                <a:solidFill>
                  <a:srgbClr val="66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http://opensource.org/osd</a:t>
            </a:r>
            <a:r>
              <a:rPr lang="ca-ES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</a:t>
            </a:r>
            <a:r>
              <a:rPr lang="ca-ES" sz="1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(CC BY 3.0)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CustomShape 1"/>
          <p:cNvSpPr/>
          <p:nvPr/>
        </p:nvSpPr>
        <p:spPr>
          <a:xfrm>
            <a:off x="457200" y="198360"/>
            <a:ext cx="7972200" cy="94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/>
          <a:lstStyle/>
          <a:p>
            <a:pPr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UF1  – Software </a:t>
            </a:r>
            <a:r>
              <a:rPr lang="es-ES" sz="2800" b="0" strike="noStrike" spc="-1" dirty="0" err="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lliure</a:t>
            </a: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 vs </a:t>
            </a:r>
            <a:r>
              <a:rPr lang="es-ES" sz="2800" b="0" strike="noStrike" spc="-1" dirty="0" err="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codi</a:t>
            </a: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 </a:t>
            </a:r>
            <a:r>
              <a:rPr lang="es-ES" sz="2800" b="0" strike="noStrike" spc="-1" dirty="0" err="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obert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4" name="CustomShape 2"/>
          <p:cNvSpPr/>
          <p:nvPr/>
        </p:nvSpPr>
        <p:spPr>
          <a:xfrm>
            <a:off x="317880" y="1263960"/>
            <a:ext cx="8539560" cy="6019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algn="just">
              <a:lnSpc>
                <a:spcPct val="100000"/>
              </a:lnSpc>
            </a:pPr>
            <a:r>
              <a:rPr lang="ca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No s’han de confondre els termes “software lliure” amb “codi obert” o amb “software gratuït”.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ca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Arrel de les confusions entre els termes i distintes visions neix la </a:t>
            </a:r>
            <a:r>
              <a:rPr lang="ca-ES" sz="20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Open </a:t>
            </a:r>
            <a:r>
              <a:rPr lang="ca-ES" sz="2000" b="1" strike="noStrike" spc="-1" dirty="0" err="1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Souce</a:t>
            </a:r>
            <a:r>
              <a:rPr lang="ca-ES" sz="20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ca-ES" sz="2000" b="1" strike="noStrike" spc="-1" dirty="0" err="1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Initiative</a:t>
            </a:r>
            <a:r>
              <a:rPr lang="ca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per definir quines són les exigències per  ser considerat “Open </a:t>
            </a:r>
            <a:r>
              <a:rPr lang="ca-E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source</a:t>
            </a:r>
            <a:r>
              <a:rPr lang="ca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” </a:t>
            </a:r>
            <a:endParaRPr lang="ca-ES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Calibri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ca-ES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</a:t>
            </a:r>
            <a:r>
              <a:rPr lang="ca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ls conceptes software lliure (</a:t>
            </a:r>
            <a:r>
              <a:rPr lang="ca-E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free</a:t>
            </a:r>
            <a:r>
              <a:rPr lang="ca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ca-E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sofware</a:t>
            </a:r>
            <a:r>
              <a:rPr lang="ca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) i codi obert (open </a:t>
            </a:r>
            <a:r>
              <a:rPr lang="ca-E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source</a:t>
            </a:r>
            <a:r>
              <a:rPr lang="ca-E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) són similars. La seva diferència la trobem a nivell filosòfic.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FB1C0B7-9C8B-4553-BC90-E6DE1EB4B7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3984766"/>
            <a:ext cx="7972200" cy="287323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ca-ES" altLang="es-ES" sz="2100" dirty="0">
                <a:solidFill>
                  <a:srgbClr val="222222"/>
                </a:solidFill>
                <a:latin typeface="inherit"/>
              </a:rPr>
              <a:t>C</a:t>
            </a:r>
            <a:r>
              <a:rPr kumimoji="0" lang="ca-ES" altLang="es-ES" sz="21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odi obert és menys ampli que el programari lliure, de manera que a la pràctica tot programari lliure es pot qualificar com a codi obert, encara que no tot el programari de codi obert ha de ser lliure (pot ser que no sigui tinguis la </a:t>
            </a:r>
            <a:r>
              <a:rPr kumimoji="0" lang="ca-ES" altLang="es-ES" sz="2100" b="0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libertad</a:t>
            </a:r>
            <a:r>
              <a:rPr kumimoji="0" lang="ca-ES" altLang="es-ES" sz="21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 de fer el que vulguis)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ca-ES" altLang="es-ES" sz="2100" dirty="0">
              <a:solidFill>
                <a:srgbClr val="222222"/>
              </a:solidFill>
              <a:latin typeface="inheri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ca-ES" altLang="es-ES" sz="2100" dirty="0">
                <a:solidFill>
                  <a:srgbClr val="222222"/>
                </a:solidFill>
                <a:latin typeface="inherit"/>
              </a:rPr>
              <a:t>L</a:t>
            </a:r>
            <a:r>
              <a:rPr kumimoji="0" lang="ca-ES" altLang="es-ES" sz="21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'OSI permet impedir la distribució d'alguns subproductes quan estiguin basats en un original i mantinguin el nom. </a:t>
            </a:r>
            <a:r>
              <a:rPr lang="ca-ES" altLang="es-ES" sz="2100" dirty="0">
                <a:solidFill>
                  <a:srgbClr val="222222"/>
                </a:solidFill>
                <a:latin typeface="inherit"/>
              </a:rPr>
              <a:t>Dona permís </a:t>
            </a:r>
            <a:r>
              <a:rPr kumimoji="0" lang="ca-ES" altLang="es-ES" sz="21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sempre que puguin ser publicats com </a:t>
            </a:r>
            <a:r>
              <a:rPr kumimoji="0" lang="ca-ES" altLang="es-ES" sz="2100" b="0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parches</a:t>
            </a:r>
            <a:r>
              <a:rPr kumimoji="0" lang="ca-ES" altLang="es-ES" sz="21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 o afegits a l'original. FSF no impedeix res.</a:t>
            </a:r>
            <a:endParaRPr kumimoji="0" lang="ca-ES" altLang="es-E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CustomShape 1"/>
          <p:cNvSpPr/>
          <p:nvPr/>
        </p:nvSpPr>
        <p:spPr>
          <a:xfrm>
            <a:off x="457200" y="198360"/>
            <a:ext cx="7972200" cy="94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/>
          <a:lstStyle/>
          <a:p>
            <a:pPr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UF1  – </a:t>
            </a:r>
            <a:r>
              <a:rPr lang="es-ES" sz="2800" b="0" strike="noStrike" spc="-1" dirty="0" err="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Llicències</a:t>
            </a: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 - </a:t>
            </a:r>
            <a:r>
              <a:rPr lang="es-ES" sz="2800" b="0" strike="noStrike" spc="-1" dirty="0" err="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Exemples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8" name="CustomShape 2"/>
          <p:cNvSpPr/>
          <p:nvPr/>
        </p:nvSpPr>
        <p:spPr>
          <a:xfrm>
            <a:off x="317880" y="1484784"/>
            <a:ext cx="8539560" cy="498369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marL="216000" indent="-216000" algn="just">
              <a:lnSpc>
                <a:spcPct val="150000"/>
              </a:lnSpc>
              <a:buClr>
                <a:srgbClr val="528A02"/>
              </a:buClr>
              <a:buFont typeface="Arial"/>
              <a:buChar char="●"/>
            </a:pPr>
            <a:r>
              <a:rPr lang="es-ES" sz="22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Copyright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: </a:t>
            </a:r>
            <a:r>
              <a:rPr lang="es-ES" sz="1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Son </a:t>
            </a:r>
            <a:r>
              <a:rPr lang="es-ES" sz="1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els</a:t>
            </a:r>
            <a:r>
              <a:rPr lang="es-ES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1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drets</a:t>
            </a:r>
            <a:r>
              <a:rPr lang="es-ES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que té el titular respecte </a:t>
            </a:r>
            <a:r>
              <a:rPr lang="es-ES" sz="1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l’obra</a:t>
            </a:r>
            <a:r>
              <a:rPr lang="es-ES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. </a:t>
            </a:r>
            <a:r>
              <a:rPr lang="es-ES" sz="1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Aquestos</a:t>
            </a:r>
            <a:r>
              <a:rPr lang="es-ES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1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drets</a:t>
            </a:r>
            <a:r>
              <a:rPr lang="es-ES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1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estan</a:t>
            </a:r>
            <a:r>
              <a:rPr lang="es-ES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1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regulats</a:t>
            </a:r>
            <a:r>
              <a:rPr lang="es-ES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per les </a:t>
            </a:r>
            <a:r>
              <a:rPr lang="es-ES" sz="1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lleis</a:t>
            </a:r>
            <a:r>
              <a:rPr lang="es-ES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de cada país.</a:t>
            </a:r>
            <a:endParaRPr lang="es-ES" sz="1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50000"/>
              </a:lnSpc>
              <a:buClr>
                <a:srgbClr val="528A02"/>
              </a:buClr>
              <a:buFont typeface="Arial"/>
              <a:buChar char="●"/>
            </a:pPr>
            <a:r>
              <a:rPr lang="es-ES" sz="22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Copyleft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: </a:t>
            </a:r>
            <a:r>
              <a:rPr lang="es-ES" sz="16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Garanteix</a:t>
            </a:r>
            <a:r>
              <a:rPr lang="es-ES" sz="1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el </a:t>
            </a:r>
            <a:r>
              <a:rPr lang="es-ES" sz="16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dret</a:t>
            </a:r>
            <a:r>
              <a:rPr lang="es-ES" sz="1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16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d´un</a:t>
            </a:r>
            <a:r>
              <a:rPr lang="es-ES" sz="1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16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usuari</a:t>
            </a:r>
            <a:r>
              <a:rPr lang="es-ES" sz="1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a utilizar, modificar i redistribuir un software i </a:t>
            </a:r>
            <a:r>
              <a:rPr lang="es-ES" sz="16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els</a:t>
            </a:r>
            <a:r>
              <a:rPr lang="es-ES" sz="1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16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seus</a:t>
            </a:r>
            <a:r>
              <a:rPr lang="es-ES" sz="1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16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derivats</a:t>
            </a:r>
            <a:r>
              <a:rPr lang="es-ES" sz="1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16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sempre</a:t>
            </a:r>
            <a:r>
              <a:rPr lang="es-ES" sz="1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que es </a:t>
            </a:r>
            <a:r>
              <a:rPr lang="es-ES" sz="16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mantinguin</a:t>
            </a:r>
            <a:r>
              <a:rPr lang="es-ES" sz="1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les </a:t>
            </a:r>
            <a:r>
              <a:rPr lang="es-ES" sz="16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condicions</a:t>
            </a:r>
            <a:r>
              <a:rPr lang="es-ES" sz="1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16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d´utlització</a:t>
            </a:r>
            <a:r>
              <a:rPr lang="es-ES" sz="1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i difusión.</a:t>
            </a:r>
            <a:r>
              <a:rPr lang="es-ES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</a:p>
          <a:p>
            <a:pPr marL="216000" indent="-216000" algn="just">
              <a:lnSpc>
                <a:spcPct val="150000"/>
              </a:lnSpc>
              <a:buClr>
                <a:srgbClr val="528A02"/>
              </a:buClr>
              <a:buFont typeface="Arial"/>
              <a:buChar char="●"/>
            </a:pPr>
            <a:r>
              <a:rPr lang="es-ES" sz="2200" b="1" strike="noStrike" spc="-1" dirty="0" err="1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Creative</a:t>
            </a:r>
            <a:r>
              <a:rPr lang="es-ES" sz="22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2200" b="1" strike="noStrike" spc="-1" dirty="0" err="1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commons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: </a:t>
            </a:r>
            <a:r>
              <a:rPr lang="es-ES" sz="2200" b="0" u="sng" strike="noStrike" spc="-1" dirty="0">
                <a:solidFill>
                  <a:srgbClr val="66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hlinkClick r:id="rId2"/>
              </a:rPr>
              <a:t>http://creativecommons.org/</a:t>
            </a:r>
            <a:r>
              <a:rPr lang="es-ES" sz="2200" b="0" u="sng" strike="noStrike" spc="-1" dirty="0">
                <a:solidFill>
                  <a:srgbClr val="66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. </a:t>
            </a:r>
            <a:r>
              <a:rPr lang="es-E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A</a:t>
            </a:r>
            <a:r>
              <a:rPr lang="es-ES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questes</a:t>
            </a:r>
            <a:r>
              <a:rPr lang="es-ES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s-ES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llicències</a:t>
            </a:r>
            <a:r>
              <a:rPr lang="es-ES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s-ES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permeten</a:t>
            </a:r>
            <a:r>
              <a:rPr lang="es-ES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s-ES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als</a:t>
            </a:r>
            <a:r>
              <a:rPr lang="es-ES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s-ES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autors</a:t>
            </a:r>
            <a:r>
              <a:rPr lang="es-ES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poder decidir la manera en que la </a:t>
            </a:r>
            <a:r>
              <a:rPr lang="es-ES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seva</a:t>
            </a:r>
            <a:r>
              <a:rPr lang="es-ES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obra va circular a Internet, poden </a:t>
            </a:r>
            <a:r>
              <a:rPr lang="es-ES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cedir</a:t>
            </a:r>
            <a:r>
              <a:rPr lang="es-ES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a </a:t>
            </a:r>
            <a:r>
              <a:rPr lang="es-ES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altres</a:t>
            </a:r>
            <a:r>
              <a:rPr lang="es-ES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s-ES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alguns</a:t>
            </a:r>
            <a:r>
              <a:rPr lang="es-ES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s-ES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drets</a:t>
            </a:r>
            <a:r>
              <a:rPr lang="es-ES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es-ES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amb</a:t>
            </a:r>
            <a:r>
              <a:rPr lang="es-ES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s-ES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condicions</a:t>
            </a:r>
            <a:r>
              <a:rPr lang="es-ES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) i </a:t>
            </a:r>
            <a:r>
              <a:rPr lang="es-ES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mantenir</a:t>
            </a:r>
            <a:r>
              <a:rPr lang="es-ES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s-ES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altres</a:t>
            </a:r>
            <a:r>
              <a:rPr lang="es-ES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  <a:endParaRPr lang="es-ES" sz="1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50000"/>
              </a:lnSpc>
              <a:buClr>
                <a:srgbClr val="528A02"/>
              </a:buClr>
              <a:buFont typeface="Arial"/>
              <a:buChar char="●"/>
            </a:pPr>
            <a:r>
              <a:rPr lang="es-ES" sz="22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GPL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: </a:t>
            </a:r>
            <a:r>
              <a:rPr lang="es-ES" sz="1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Llicència</a:t>
            </a:r>
            <a:r>
              <a:rPr lang="es-ES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creada per la FSF per </a:t>
            </a:r>
            <a:r>
              <a:rPr lang="es-ES" sz="1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protegir</a:t>
            </a:r>
            <a:r>
              <a:rPr lang="es-ES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el software </a:t>
            </a:r>
            <a:r>
              <a:rPr lang="es-ES" sz="1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lliure</a:t>
            </a:r>
            <a:r>
              <a:rPr lang="es-ES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.</a:t>
            </a:r>
            <a:endParaRPr lang="es-ES" sz="1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lang="es-ES" sz="2200" b="1" i="0" dirty="0">
                <a:solidFill>
                  <a:schemeClr val="accent3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WTFPL: </a:t>
            </a:r>
            <a:r>
              <a:rPr lang="es-ES" sz="160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Licència</a:t>
            </a:r>
            <a:r>
              <a:rPr lang="es-ES" sz="160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Do </a:t>
            </a:r>
            <a:r>
              <a:rPr lang="es-ES" sz="1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What</a:t>
            </a:r>
            <a:r>
              <a:rPr lang="es-ES" sz="1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s-ES" sz="1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Fuck</a:t>
            </a:r>
            <a:r>
              <a:rPr lang="es-ES" sz="1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es-ES" sz="1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Want</a:t>
            </a:r>
            <a:r>
              <a:rPr lang="es-ES" sz="1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es-ES" sz="1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Public</a:t>
            </a:r>
            <a:r>
              <a:rPr lang="es-ES" sz="1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License</a:t>
            </a:r>
            <a:r>
              <a:rPr lang="es-E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(haz lo que te de la jodida gana)</a:t>
            </a:r>
            <a:endParaRPr lang="es-ES" sz="1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379</TotalTime>
  <Words>1863</Words>
  <Application>Microsoft Office PowerPoint</Application>
  <PresentationFormat>Presentación en pantalla (4:3)</PresentationFormat>
  <Paragraphs>216</Paragraphs>
  <Slides>23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23</vt:i4>
      </vt:variant>
    </vt:vector>
  </HeadingPairs>
  <TitlesOfParts>
    <vt:vector size="36" baseType="lpstr">
      <vt:lpstr>-apple-system</vt:lpstr>
      <vt:lpstr>arial</vt:lpstr>
      <vt:lpstr>arial</vt:lpstr>
      <vt:lpstr>Calibri</vt:lpstr>
      <vt:lpstr>Domine</vt:lpstr>
      <vt:lpstr>inherit</vt:lpstr>
      <vt:lpstr>Roboto</vt:lpstr>
      <vt:lpstr>StarSymbol</vt:lpstr>
      <vt:lpstr>Symbol</vt:lpstr>
      <vt:lpstr>Times New Roman</vt:lpstr>
      <vt:lpstr>Wingdings</vt:lpstr>
      <vt:lpstr>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 del PowerPoint</dc:title>
  <dc:creator>Isabel</dc:creator>
  <cp:lastModifiedBy>ferran bartoll tutusaus</cp:lastModifiedBy>
  <cp:revision>46</cp:revision>
  <dcterms:modified xsi:type="dcterms:W3CDTF">2021-09-14T15:38:29Z</dcterms:modified>
  <dc:language>es-ES</dc:language>
</cp:coreProperties>
</file>