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1" r:id="rId2"/>
  </p:sldMasterIdLst>
  <p:notesMasterIdLst>
    <p:notesMasterId r:id="rId26"/>
  </p:notesMasterIdLst>
  <p:sldIdLst>
    <p:sldId id="256" r:id="rId3"/>
    <p:sldId id="259" r:id="rId4"/>
    <p:sldId id="260" r:id="rId5"/>
    <p:sldId id="261" r:id="rId6"/>
    <p:sldId id="262" r:id="rId7"/>
    <p:sldId id="263" r:id="rId8"/>
    <p:sldId id="265" r:id="rId9"/>
    <p:sldId id="264" r:id="rId10"/>
    <p:sldId id="266" r:id="rId11"/>
    <p:sldId id="281" r:id="rId12"/>
    <p:sldId id="267" r:id="rId13"/>
    <p:sldId id="268" r:id="rId14"/>
    <p:sldId id="276" r:id="rId15"/>
    <p:sldId id="273" r:id="rId16"/>
    <p:sldId id="274" r:id="rId17"/>
    <p:sldId id="269" r:id="rId18"/>
    <p:sldId id="270" r:id="rId19"/>
    <p:sldId id="275" r:id="rId20"/>
    <p:sldId id="271" r:id="rId21"/>
    <p:sldId id="272" r:id="rId22"/>
    <p:sldId id="277" r:id="rId23"/>
    <p:sldId id="278" r:id="rId24"/>
    <p:sldId id="279" r:id="rId25"/>
  </p:sldIdLst>
  <p:sldSz cx="9144000" cy="6858000" type="screen4x3"/>
  <p:notesSz cx="7099300" cy="102235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1452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PlaceHolder 1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es-E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Pulse para editar el formato de las notas</a:t>
            </a:r>
          </a:p>
        </p:txBody>
      </p:sp>
      <p:sp>
        <p:nvSpPr>
          <p:cNvPr id="86" name="PlaceHolder 2"/>
          <p:cNvSpPr>
            <a:spLocks noGrp="1"/>
          </p:cNvSpPr>
          <p:nvPr>
            <p:ph type="hdr"/>
          </p:nvPr>
        </p:nvSpPr>
        <p:spPr>
          <a:xfrm>
            <a:off x="0" y="0"/>
            <a:ext cx="3280680" cy="53424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es-E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&lt;encabezamiento&gt;</a:t>
            </a:r>
          </a:p>
        </p:txBody>
      </p:sp>
      <p:sp>
        <p:nvSpPr>
          <p:cNvPr id="87" name="PlaceHolder 3"/>
          <p:cNvSpPr>
            <a:spLocks noGrp="1"/>
          </p:cNvSpPr>
          <p:nvPr>
            <p:ph type="dt"/>
          </p:nvPr>
        </p:nvSpPr>
        <p:spPr>
          <a:xfrm>
            <a:off x="4278960" y="0"/>
            <a:ext cx="3280680" cy="534240"/>
          </a:xfrm>
          <a:prstGeom prst="rect">
            <a:avLst/>
          </a:prstGeom>
        </p:spPr>
        <p:txBody>
          <a:bodyPr lIns="0" tIns="0" rIns="0" bIns="0"/>
          <a:lstStyle/>
          <a:p>
            <a:pPr algn="r"/>
            <a:r>
              <a:rPr lang="es-E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&lt;fecha/hora&gt;</a:t>
            </a:r>
          </a:p>
        </p:txBody>
      </p:sp>
      <p:sp>
        <p:nvSpPr>
          <p:cNvPr id="88" name="PlaceHolder 4"/>
          <p:cNvSpPr>
            <a:spLocks noGrp="1"/>
          </p:cNvSpPr>
          <p:nvPr>
            <p:ph type="ftr"/>
          </p:nvPr>
        </p:nvSpPr>
        <p:spPr>
          <a:xfrm>
            <a:off x="0" y="10157400"/>
            <a:ext cx="3280680" cy="534240"/>
          </a:xfrm>
          <a:prstGeom prst="rect">
            <a:avLst/>
          </a:prstGeom>
        </p:spPr>
        <p:txBody>
          <a:bodyPr lIns="0" tIns="0" rIns="0" bIns="0" anchor="b"/>
          <a:lstStyle/>
          <a:p>
            <a:r>
              <a:rPr lang="es-E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&lt;pie de página&gt;</a:t>
            </a:r>
          </a:p>
        </p:txBody>
      </p:sp>
      <p:sp>
        <p:nvSpPr>
          <p:cNvPr id="89" name="PlaceHolder 5"/>
          <p:cNvSpPr>
            <a:spLocks noGrp="1"/>
          </p:cNvSpPr>
          <p:nvPr>
            <p:ph type="sldNum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</p:spPr>
        <p:txBody>
          <a:bodyPr lIns="0" tIns="0" rIns="0" bIns="0" anchor="b"/>
          <a:lstStyle/>
          <a:p>
            <a:pPr algn="r"/>
            <a:fld id="{CFDE6D5E-FE13-4E06-B1F2-CE0BC9EA83EC}" type="slidenum">
              <a:rPr lang="es-E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‹Nº›</a:t>
            </a:fld>
            <a:endParaRPr lang="es-ES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2183755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CustomShape 1"/>
          <p:cNvSpPr/>
          <p:nvPr/>
        </p:nvSpPr>
        <p:spPr>
          <a:xfrm>
            <a:off x="4021200" y="9710640"/>
            <a:ext cx="3072960" cy="5076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7560" tIns="50760" rIns="97560" bIns="50760" anchor="b"/>
          <a:lstStyle/>
          <a:p>
            <a:pPr algn="r">
              <a:lnSpc>
                <a:spcPct val="100000"/>
              </a:lnSpc>
            </a:pPr>
            <a:fld id="{BDDB9199-6468-4483-A150-93E69501230E}" type="slidenum">
              <a:rPr lang="es-ES" sz="13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</a:rPr>
              <a:t>1</a:t>
            </a:fld>
            <a:endParaRPr lang="es-E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38" name="PlaceHolder 2"/>
          <p:cNvSpPr>
            <a:spLocks noGrp="1"/>
          </p:cNvSpPr>
          <p:nvPr>
            <p:ph type="body"/>
          </p:nvPr>
        </p:nvSpPr>
        <p:spPr>
          <a:xfrm>
            <a:off x="709560" y="4856040"/>
            <a:ext cx="5678280" cy="4600080"/>
          </a:xfrm>
          <a:prstGeom prst="rect">
            <a:avLst/>
          </a:prstGeom>
        </p:spPr>
        <p:txBody>
          <a:bodyPr lIns="97560" tIns="50760" rIns="97560" bIns="50760" anchor="ctr"/>
          <a:lstStyle/>
          <a:p>
            <a:endParaRPr lang="es-ES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59617835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idor d'imatge de diapositiva 1"/>
          <p:cNvSpPr>
            <a:spLocks noGrp="1" noRot="1" noChangeAspect="1"/>
          </p:cNvSpPr>
          <p:nvPr>
            <p:ph type="sldImg"/>
          </p:nvPr>
        </p:nvSpPr>
        <p:spPr>
          <a:xfrm>
            <a:off x="993775" y="766763"/>
            <a:ext cx="5111750" cy="38338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Contenidor de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Contenidor de número de diapositiva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CFDE6D5E-FE13-4E06-B1F2-CE0BC9EA83EC}" type="slidenum">
              <a:rPr lang="es-ES" sz="1400" b="0" strike="noStrike" spc="-1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19</a:t>
            </a:fld>
            <a:endParaRPr lang="es-ES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394744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s-ES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1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es-ES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2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es-ES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s-ES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4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es-ES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5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es-ES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6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es-ES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7" name="PlaceHolder 5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es-ES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s-ES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9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 lang="es-ES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0" name="PlaceHolder 3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 lang="es-ES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41" name="Imatge 40"/>
          <p:cNvPicPr/>
          <p:nvPr/>
        </p:nvPicPr>
        <p:blipFill>
          <a:blip r:embed="rId2"/>
          <a:stretch/>
        </p:blipFill>
        <p:spPr>
          <a:xfrm>
            <a:off x="2079000" y="1604520"/>
            <a:ext cx="4984920" cy="3977280"/>
          </a:xfrm>
          <a:prstGeom prst="rect">
            <a:avLst/>
          </a:prstGeom>
          <a:ln>
            <a:noFill/>
          </a:ln>
        </p:spPr>
      </p:pic>
      <p:pic>
        <p:nvPicPr>
          <p:cNvPr id="42" name="Imatge 41"/>
          <p:cNvPicPr/>
          <p:nvPr/>
        </p:nvPicPr>
        <p:blipFill>
          <a:blip r:embed="rId2"/>
          <a:stretch/>
        </p:blipFill>
        <p:spPr>
          <a:xfrm>
            <a:off x="2079000" y="1604520"/>
            <a:ext cx="4984920" cy="397728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s-ES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2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s-E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s-ES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4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 lang="es-ES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s-ES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6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 lang="es-ES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7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 lang="es-ES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s-ES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9240" cy="53078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s-E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s-ES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1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es-ES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2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es-ES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3" name="PlaceHolder 4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 lang="es-ES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s-ES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s-E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s-ES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 lang="es-ES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6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es-ES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7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es-ES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s-ES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9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es-ES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0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es-ES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1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es-ES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s-ES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3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es-ES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4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es-ES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s-ES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6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es-ES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7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es-ES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8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es-ES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9" name="PlaceHolder 5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es-ES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s-ES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1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 lang="es-ES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2" name="PlaceHolder 3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 lang="es-ES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83" name="Imatge 82"/>
          <p:cNvPicPr/>
          <p:nvPr/>
        </p:nvPicPr>
        <p:blipFill>
          <a:blip r:embed="rId2"/>
          <a:stretch/>
        </p:blipFill>
        <p:spPr>
          <a:xfrm>
            <a:off x="2079000" y="1604520"/>
            <a:ext cx="4984920" cy="3977280"/>
          </a:xfrm>
          <a:prstGeom prst="rect">
            <a:avLst/>
          </a:prstGeom>
          <a:ln>
            <a:noFill/>
          </a:ln>
        </p:spPr>
      </p:pic>
      <p:pic>
        <p:nvPicPr>
          <p:cNvPr id="84" name="Imatge 83"/>
          <p:cNvPicPr/>
          <p:nvPr/>
        </p:nvPicPr>
        <p:blipFill>
          <a:blip r:embed="rId2"/>
          <a:stretch/>
        </p:blipFill>
        <p:spPr>
          <a:xfrm>
            <a:off x="2079000" y="1604520"/>
            <a:ext cx="4984920" cy="397728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s-ES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 lang="es-ES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s-ES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 lang="es-ES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5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 lang="es-ES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s-ES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9240" cy="53078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s-E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s-ES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es-ES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es-ES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 lang="es-ES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s-ES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 lang="es-ES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es-ES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es-ES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s-ES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es-ES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es-ES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es-ES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ustomShape 1"/>
          <p:cNvSpPr/>
          <p:nvPr/>
        </p:nvSpPr>
        <p:spPr>
          <a:xfrm>
            <a:off x="905040" y="3648240"/>
            <a:ext cx="7314840" cy="1279080"/>
          </a:xfrm>
          <a:prstGeom prst="rect">
            <a:avLst/>
          </a:prstGeom>
          <a:noFill/>
          <a:ln w="9360">
            <a:solidFill>
              <a:srgbClr val="727CA3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0" name="CustomShape 2"/>
          <p:cNvSpPr/>
          <p:nvPr/>
        </p:nvSpPr>
        <p:spPr>
          <a:xfrm>
            <a:off x="914400" y="5048280"/>
            <a:ext cx="7314840" cy="685440"/>
          </a:xfrm>
          <a:prstGeom prst="rect">
            <a:avLst/>
          </a:prstGeom>
          <a:noFill/>
          <a:ln w="9360">
            <a:solidFill>
              <a:srgbClr val="9FB8CD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" name="CustomShape 3"/>
          <p:cNvSpPr/>
          <p:nvPr/>
        </p:nvSpPr>
        <p:spPr>
          <a:xfrm>
            <a:off x="905040" y="3648240"/>
            <a:ext cx="228240" cy="1279080"/>
          </a:xfrm>
          <a:prstGeom prst="rect">
            <a:avLst/>
          </a:prstGeom>
          <a:solidFill>
            <a:srgbClr val="727CA3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3" name="CustomShape 4"/>
          <p:cNvSpPr/>
          <p:nvPr/>
        </p:nvSpPr>
        <p:spPr>
          <a:xfrm>
            <a:off x="914400" y="5048280"/>
            <a:ext cx="228240" cy="685440"/>
          </a:xfrm>
          <a:prstGeom prst="rect">
            <a:avLst/>
          </a:prstGeom>
          <a:solidFill>
            <a:srgbClr val="9FB8CD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4" name="CustomShape 5"/>
          <p:cNvSpPr/>
          <p:nvPr/>
        </p:nvSpPr>
        <p:spPr>
          <a:xfrm>
            <a:off x="2898720" y="6354720"/>
            <a:ext cx="3474720" cy="3664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5" name="PlaceHolder 6"/>
          <p:cNvSpPr>
            <a:spLocks noGrp="1"/>
          </p:cNvSpPr>
          <p:nvPr>
            <p:ph type="dt"/>
          </p:nvPr>
        </p:nvSpPr>
        <p:spPr>
          <a:xfrm>
            <a:off x="6400800" y="6354720"/>
            <a:ext cx="2282400" cy="363240"/>
          </a:xfrm>
          <a:prstGeom prst="rect">
            <a:avLst/>
          </a:prstGeom>
        </p:spPr>
        <p:txBody>
          <a:bodyPr tIns="91440" bIns="91440"/>
          <a:lstStyle/>
          <a:p>
            <a:endParaRPr lang="es-ES" sz="2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6" name="PlaceHolder 7"/>
          <p:cNvSpPr>
            <a:spLocks noGrp="1"/>
          </p:cNvSpPr>
          <p:nvPr>
            <p:ph type="sldNum"/>
          </p:nvPr>
        </p:nvSpPr>
        <p:spPr>
          <a:xfrm>
            <a:off x="1216080" y="6354720"/>
            <a:ext cx="1215720" cy="363240"/>
          </a:xfrm>
          <a:prstGeom prst="rect">
            <a:avLst/>
          </a:prstGeom>
        </p:spPr>
        <p:txBody>
          <a:bodyPr lIns="90000" tIns="46800" rIns="90000" bIns="46800"/>
          <a:lstStyle/>
          <a:p>
            <a:pPr>
              <a:lnSpc>
                <a:spcPct val="100000"/>
              </a:lnSpc>
            </a:pPr>
            <a:fld id="{5F37C4F6-FFCB-4892-977A-CEC8E9BB52EE}" type="slidenum">
              <a:rPr lang="es-ES" sz="1400" b="0" strike="noStrike" spc="-1">
                <a:solidFill>
                  <a:srgbClr val="464653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Times New Roman"/>
              </a:rPr>
              <a:t>‹Nº›</a:t>
            </a:fld>
            <a:endParaRPr lang="es-ES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7" name="PlaceHolder 8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r>
              <a:rPr lang="es-E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Pulse para editar el formato del texto de título</a:t>
            </a:r>
          </a:p>
        </p:txBody>
      </p:sp>
      <p:sp>
        <p:nvSpPr>
          <p:cNvPr id="8" name="PlaceHolder 9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/>
          <a:lstStyle/>
          <a:p>
            <a:pPr marL="432000" indent="-324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E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Pulse para editar el formato de esquema del texto</a:t>
            </a:r>
          </a:p>
          <a:p>
            <a:pPr marL="864000" lvl="1" indent="-324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s-E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Segundo nivel del esquema</a:t>
            </a:r>
          </a:p>
          <a:p>
            <a:pPr marL="1296000" lvl="2" indent="-288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E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Tercer nivel del esquema</a:t>
            </a:r>
          </a:p>
          <a:p>
            <a:pPr marL="1728000" lvl="3" indent="-216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s-E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Cuarto nivel del esquema</a:t>
            </a:r>
          </a:p>
          <a:p>
            <a:pPr marL="2160000" lvl="4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E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Quinto nivel del esquema</a:t>
            </a:r>
          </a:p>
          <a:p>
            <a:pPr marL="2592000" lvl="5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E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Sexto nivel del esquema</a:t>
            </a:r>
          </a:p>
          <a:p>
            <a:pPr marL="3024000" lvl="6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E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Séptimo nivel del esquema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/>
    <p:bodyStyle/>
    <p:otherStyle/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CustomShape 1"/>
          <p:cNvSpPr/>
          <p:nvPr/>
        </p:nvSpPr>
        <p:spPr>
          <a:xfrm>
            <a:off x="2898720" y="6356520"/>
            <a:ext cx="3504960" cy="3679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44" name="CustomShape 2"/>
          <p:cNvSpPr/>
          <p:nvPr/>
        </p:nvSpPr>
        <p:spPr>
          <a:xfrm>
            <a:off x="457200" y="6353280"/>
            <a:ext cx="8229240" cy="108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9360">
            <a:solidFill>
              <a:srgbClr val="9FB8CD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45" name="CustomShape 3"/>
          <p:cNvSpPr/>
          <p:nvPr/>
        </p:nvSpPr>
        <p:spPr>
          <a:xfrm>
            <a:off x="457200" y="1143000"/>
            <a:ext cx="8229240" cy="108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9360">
            <a:solidFill>
              <a:srgbClr val="9FB8CD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46" name="CustomShape 4"/>
          <p:cNvSpPr/>
          <p:nvPr/>
        </p:nvSpPr>
        <p:spPr>
          <a:xfrm rot="5400000">
            <a:off x="422640" y="6467400"/>
            <a:ext cx="190080" cy="120240"/>
          </a:xfrm>
          <a:prstGeom prst="triangle">
            <a:avLst>
              <a:gd name="adj" fmla="val 50000"/>
            </a:avLst>
          </a:prstGeom>
          <a:solidFill>
            <a:srgbClr val="9FB8CD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47" name="PlaceHolder 5"/>
          <p:cNvSpPr>
            <a:spLocks noGrp="1"/>
          </p:cNvSpPr>
          <p:nvPr>
            <p:ph type="dt"/>
          </p:nvPr>
        </p:nvSpPr>
        <p:spPr>
          <a:xfrm>
            <a:off x="6400800" y="6356520"/>
            <a:ext cx="2285640" cy="366480"/>
          </a:xfrm>
          <a:prstGeom prst="rect">
            <a:avLst/>
          </a:prstGeom>
        </p:spPr>
        <p:txBody>
          <a:bodyPr tIns="91440" bIns="91440"/>
          <a:lstStyle/>
          <a:p>
            <a:endParaRPr lang="es-ES" sz="2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48" name="PlaceHolder 6"/>
          <p:cNvSpPr>
            <a:spLocks noGrp="1"/>
          </p:cNvSpPr>
          <p:nvPr>
            <p:ph type="sldNum"/>
          </p:nvPr>
        </p:nvSpPr>
        <p:spPr>
          <a:xfrm>
            <a:off x="612720" y="6356520"/>
            <a:ext cx="1977840" cy="366480"/>
          </a:xfrm>
          <a:prstGeom prst="rect">
            <a:avLst/>
          </a:prstGeom>
        </p:spPr>
        <p:txBody>
          <a:bodyPr lIns="90000" tIns="46800" rIns="90000" bIns="46800"/>
          <a:lstStyle/>
          <a:p>
            <a:pPr>
              <a:lnSpc>
                <a:spcPct val="100000"/>
              </a:lnSpc>
            </a:pPr>
            <a:fld id="{75CAA32E-5362-43A3-AB14-022E959D84E7}" type="slidenum">
              <a:rPr lang="es-ES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</a:rPr>
              <a:t>‹Nº›</a:t>
            </a:fld>
            <a:endParaRPr lang="es-ES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49" name="PlaceHolder 7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r>
              <a:rPr lang="es-E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Pulse para editar el formato del texto de título</a:t>
            </a:r>
          </a:p>
        </p:txBody>
      </p:sp>
      <p:sp>
        <p:nvSpPr>
          <p:cNvPr id="50" name="PlaceHolder 8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/>
          <a:lstStyle/>
          <a:p>
            <a:pPr marL="432000" indent="-324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E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Pulse para editar el formato de esquema del texto</a:t>
            </a:r>
          </a:p>
          <a:p>
            <a:pPr marL="864000" lvl="1" indent="-324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s-E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Segundo nivel del esquema</a:t>
            </a:r>
          </a:p>
          <a:p>
            <a:pPr marL="1296000" lvl="2" indent="-288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E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Tercer nivel del esquema</a:t>
            </a:r>
          </a:p>
          <a:p>
            <a:pPr marL="1728000" lvl="3" indent="-216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s-E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Cuarto nivel del esquema</a:t>
            </a:r>
          </a:p>
          <a:p>
            <a:pPr marL="2160000" lvl="4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E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Quinto nivel del esquema</a:t>
            </a:r>
          </a:p>
          <a:p>
            <a:pPr marL="2592000" lvl="5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E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Sexto nivel del esquema</a:t>
            </a:r>
          </a:p>
          <a:p>
            <a:pPr marL="3024000" lvl="6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E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Séptimo nivel del esquema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ibm.com/analytics/es/es/technology/products/cognos-analytics.html" TargetMode="External"/><Relationship Id="rId2" Type="http://schemas.openxmlformats.org/officeDocument/2006/relationships/hyperlink" Target="https://factorialhr.es/informes-rrhh" TargetMode="External"/><Relationship Id="rId1" Type="http://schemas.openxmlformats.org/officeDocument/2006/relationships/slideLayout" Target="../slideLayouts/slideLayout13.xml"/><Relationship Id="rId6" Type="http://schemas.openxmlformats.org/officeDocument/2006/relationships/hyperlink" Target="https://www.tableau.com/" TargetMode="External"/><Relationship Id="rId5" Type="http://schemas.openxmlformats.org/officeDocument/2006/relationships/hyperlink" Target="https://www.oracle.com/es/solutions/business-analytics/business-intelligence/index.html" TargetMode="External"/><Relationship Id="rId4" Type="http://schemas.openxmlformats.org/officeDocument/2006/relationships/hyperlink" Target="https://www.google.es/search?client=firefox-b-ab&amp;dcr=0&amp;q=SAP+business+intelligence&amp;oq=SAP+business+intelligence&amp;gs_l=psy-ab.3..0i71k1l4.8335.8335.0.8514.1.1.0.0.0.0.0.0..0.0....0...1..64.psy-ab..1.0.0.QYO4izdINKg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://creativecommons.org/" TargetMode="Externa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CustomShape 1"/>
          <p:cNvSpPr/>
          <p:nvPr/>
        </p:nvSpPr>
        <p:spPr>
          <a:xfrm>
            <a:off x="1219320" y="3886200"/>
            <a:ext cx="6857640" cy="9903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pPr algn="r">
              <a:lnSpc>
                <a:spcPct val="100000"/>
              </a:lnSpc>
            </a:pPr>
            <a:r>
              <a:rPr lang="es-ES" sz="29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Domine"/>
                <a:ea typeface="Domine"/>
              </a:rPr>
              <a:t>01. Introducció</a:t>
            </a:r>
            <a:endParaRPr lang="es-E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CustomShape 1"/>
          <p:cNvSpPr/>
          <p:nvPr/>
        </p:nvSpPr>
        <p:spPr>
          <a:xfrm>
            <a:off x="457200" y="198360"/>
            <a:ext cx="7972200" cy="9442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anchor="b"/>
          <a:lstStyle/>
          <a:p>
            <a:pPr>
              <a:lnSpc>
                <a:spcPct val="100000"/>
              </a:lnSpc>
            </a:pPr>
            <a:r>
              <a:rPr lang="es-ES" sz="2800" b="0" strike="noStrike" spc="-1" dirty="0">
                <a:solidFill>
                  <a:srgbClr val="464653"/>
                </a:solidFill>
                <a:uFill>
                  <a:solidFill>
                    <a:srgbClr val="FFFFFF"/>
                  </a:solidFill>
                </a:uFill>
                <a:latin typeface="Domine"/>
                <a:ea typeface="Domine"/>
              </a:rPr>
              <a:t>UF1  – </a:t>
            </a:r>
            <a:r>
              <a:rPr lang="es-ES" sz="2800" b="0" strike="noStrike" spc="-1" dirty="0" err="1">
                <a:solidFill>
                  <a:srgbClr val="464653"/>
                </a:solidFill>
                <a:uFill>
                  <a:solidFill>
                    <a:srgbClr val="FFFFFF"/>
                  </a:solidFill>
                </a:uFill>
                <a:latin typeface="Domine"/>
                <a:ea typeface="Domine"/>
              </a:rPr>
              <a:t>Llicències</a:t>
            </a:r>
            <a:r>
              <a:rPr lang="es-ES" sz="2800" b="0" strike="noStrike" spc="-1" dirty="0">
                <a:solidFill>
                  <a:srgbClr val="464653"/>
                </a:solidFill>
                <a:uFill>
                  <a:solidFill>
                    <a:srgbClr val="FFFFFF"/>
                  </a:solidFill>
                </a:uFill>
                <a:latin typeface="Domine"/>
                <a:ea typeface="Domine"/>
              </a:rPr>
              <a:t> - </a:t>
            </a:r>
            <a:r>
              <a:rPr lang="es-ES" sz="2800" b="0" strike="noStrike" spc="-1" dirty="0" err="1">
                <a:solidFill>
                  <a:srgbClr val="464653"/>
                </a:solidFill>
                <a:uFill>
                  <a:solidFill>
                    <a:srgbClr val="FFFFFF"/>
                  </a:solidFill>
                </a:uFill>
                <a:latin typeface="Domine"/>
                <a:ea typeface="Domine"/>
              </a:rPr>
              <a:t>Exemples</a:t>
            </a:r>
            <a:endParaRPr lang="es-E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4B97E9FE-6ABD-4BE1-84B5-64E78354759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1669" y="1900237"/>
            <a:ext cx="8366337" cy="36890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6233778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CustomShape 1"/>
          <p:cNvSpPr/>
          <p:nvPr/>
        </p:nvSpPr>
        <p:spPr>
          <a:xfrm>
            <a:off x="457200" y="198360"/>
            <a:ext cx="7972200" cy="9442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anchor="b"/>
          <a:lstStyle/>
          <a:p>
            <a:pPr>
              <a:lnSpc>
                <a:spcPct val="100000"/>
              </a:lnSpc>
            </a:pPr>
            <a:r>
              <a:rPr lang="es-ES" sz="2800" b="0" strike="noStrike" spc="-1" dirty="0">
                <a:solidFill>
                  <a:srgbClr val="464653"/>
                </a:solidFill>
                <a:uFill>
                  <a:solidFill>
                    <a:srgbClr val="FFFFFF"/>
                  </a:solidFill>
                </a:uFill>
                <a:latin typeface="Domine"/>
                <a:ea typeface="Domine"/>
              </a:rPr>
              <a:t>UF1  – </a:t>
            </a:r>
            <a:r>
              <a:rPr lang="es-ES" sz="2800" b="0" strike="noStrike" spc="-1" dirty="0" err="1">
                <a:solidFill>
                  <a:srgbClr val="464653"/>
                </a:solidFill>
                <a:uFill>
                  <a:solidFill>
                    <a:srgbClr val="FFFFFF"/>
                  </a:solidFill>
                </a:uFill>
                <a:latin typeface="Domine"/>
                <a:ea typeface="Domine"/>
              </a:rPr>
              <a:t>Desplegament</a:t>
            </a:r>
            <a:endParaRPr lang="es-E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20" name="CustomShape 2"/>
          <p:cNvSpPr/>
          <p:nvPr/>
        </p:nvSpPr>
        <p:spPr>
          <a:xfrm>
            <a:off x="317880" y="1830600"/>
            <a:ext cx="8539560" cy="48769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91440" rIns="90000" bIns="91440"/>
          <a:lstStyle/>
          <a:p>
            <a:pPr algn="just">
              <a:lnSpc>
                <a:spcPct val="100000"/>
              </a:lnSpc>
            </a:pPr>
            <a:r>
              <a:rPr lang="ca-ES" sz="20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El món del software està canviant, enrere van quedant les aplicacions que ens proporcionen amb instal·lables i que instal·lem en local.</a:t>
            </a:r>
            <a:endParaRPr lang="ca-E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just">
              <a:lnSpc>
                <a:spcPct val="100000"/>
              </a:lnSpc>
            </a:pPr>
            <a:endParaRPr lang="ca-E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ca-ES" sz="20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Amb l’aparició del </a:t>
            </a:r>
            <a:r>
              <a:rPr lang="ca-ES" sz="2000" b="0" i="1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cloud</a:t>
            </a:r>
            <a:r>
              <a:rPr lang="ca-ES" sz="2000" b="0" i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 </a:t>
            </a:r>
            <a:r>
              <a:rPr lang="ca-ES" sz="2000" b="0" i="1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computing</a:t>
            </a:r>
            <a:r>
              <a:rPr lang="ca-ES" sz="20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 es va canviant aquesta manera de treballar, i fins i tot els requeriments per fer servir un determinat software.</a:t>
            </a:r>
            <a:endParaRPr lang="ca-E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just">
              <a:lnSpc>
                <a:spcPct val="100000"/>
              </a:lnSpc>
            </a:pPr>
            <a:endParaRPr lang="ca-E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ca-ES" sz="20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Així, tenim diverses modalitats a l’hora de treballar amb un ERP:</a:t>
            </a:r>
            <a:endParaRPr lang="ca-E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just">
              <a:lnSpc>
                <a:spcPct val="100000"/>
              </a:lnSpc>
            </a:pPr>
            <a:endParaRPr lang="ca-E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6000" algn="just">
              <a:lnSpc>
                <a:spcPct val="100000"/>
              </a:lnSpc>
              <a:buClr>
                <a:srgbClr val="000000"/>
              </a:buClr>
              <a:buSzPct val="90000"/>
              <a:buFont typeface="Arial"/>
              <a:buChar char="●"/>
            </a:pPr>
            <a:r>
              <a:rPr lang="ca-ES" sz="20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Modalitat “On-</a:t>
            </a:r>
            <a:r>
              <a:rPr lang="ca-ES" sz="20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site</a:t>
            </a:r>
            <a:r>
              <a:rPr lang="ca-ES" sz="20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”</a:t>
            </a:r>
            <a:endParaRPr lang="ca-E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6000" algn="just">
              <a:lnSpc>
                <a:spcPct val="100000"/>
              </a:lnSpc>
              <a:buClr>
                <a:srgbClr val="000000"/>
              </a:buClr>
              <a:buSzPct val="90000"/>
              <a:buFont typeface="Arial"/>
              <a:buChar char="●"/>
            </a:pPr>
            <a:r>
              <a:rPr lang="ca-ES" sz="20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Infraestructura com a servei (</a:t>
            </a:r>
            <a:r>
              <a:rPr lang="ca-ES" sz="20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IaaS</a:t>
            </a:r>
            <a:r>
              <a:rPr lang="ca-ES" sz="20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).</a:t>
            </a:r>
            <a:endParaRPr lang="ca-E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6000" algn="just">
              <a:lnSpc>
                <a:spcPct val="100000"/>
              </a:lnSpc>
              <a:buClr>
                <a:srgbClr val="000000"/>
              </a:buClr>
              <a:buSzPct val="90000"/>
              <a:buFont typeface="Arial"/>
              <a:buChar char="●"/>
            </a:pPr>
            <a:r>
              <a:rPr lang="ca-ES" sz="20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Plataforma com a servei (</a:t>
            </a:r>
            <a:r>
              <a:rPr lang="ca-ES" sz="20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PaaS</a:t>
            </a:r>
            <a:r>
              <a:rPr lang="ca-ES" sz="20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).</a:t>
            </a:r>
            <a:endParaRPr lang="ca-E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6000" algn="just">
              <a:lnSpc>
                <a:spcPct val="100000"/>
              </a:lnSpc>
              <a:buClr>
                <a:srgbClr val="000000"/>
              </a:buClr>
              <a:buSzPct val="90000"/>
              <a:buFont typeface="Arial"/>
              <a:buChar char="●"/>
            </a:pPr>
            <a:r>
              <a:rPr lang="ca-ES" sz="20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Programari com a servei (</a:t>
            </a:r>
            <a:r>
              <a:rPr lang="ca-ES" sz="20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SaaS</a:t>
            </a:r>
            <a:r>
              <a:rPr lang="ca-ES" sz="20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).</a:t>
            </a:r>
            <a:endParaRPr lang="ca-E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just">
              <a:lnSpc>
                <a:spcPct val="100000"/>
              </a:lnSpc>
            </a:pPr>
            <a:endParaRPr lang="ca-E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just">
              <a:lnSpc>
                <a:spcPct val="100000"/>
              </a:lnSpc>
            </a:pPr>
            <a:endParaRPr lang="ca-E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just">
              <a:lnSpc>
                <a:spcPct val="100000"/>
              </a:lnSpc>
            </a:pPr>
            <a:endParaRPr lang="ca-E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CustomShape 1"/>
          <p:cNvSpPr/>
          <p:nvPr/>
        </p:nvSpPr>
        <p:spPr>
          <a:xfrm>
            <a:off x="457200" y="198360"/>
            <a:ext cx="7972200" cy="9442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anchor="b"/>
          <a:lstStyle/>
          <a:p>
            <a:pPr>
              <a:lnSpc>
                <a:spcPct val="100000"/>
              </a:lnSpc>
            </a:pPr>
            <a:r>
              <a:rPr lang="es-ES" sz="2800" b="0" strike="noStrike" spc="-1" dirty="0">
                <a:solidFill>
                  <a:srgbClr val="464653"/>
                </a:solidFill>
                <a:uFill>
                  <a:solidFill>
                    <a:srgbClr val="FFFFFF"/>
                  </a:solidFill>
                </a:uFill>
                <a:latin typeface="Domine"/>
                <a:ea typeface="Domine"/>
              </a:rPr>
              <a:t>UF1  – </a:t>
            </a:r>
            <a:r>
              <a:rPr lang="es-ES" sz="2800" b="0" strike="noStrike" spc="-1" dirty="0" err="1">
                <a:solidFill>
                  <a:srgbClr val="464653"/>
                </a:solidFill>
                <a:uFill>
                  <a:solidFill>
                    <a:srgbClr val="FFFFFF"/>
                  </a:solidFill>
                </a:uFill>
                <a:latin typeface="Domine"/>
                <a:ea typeface="Domine"/>
              </a:rPr>
              <a:t>Desplegament</a:t>
            </a:r>
            <a:endParaRPr lang="es-ES" sz="14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22" name="CustomShape 2"/>
          <p:cNvSpPr/>
          <p:nvPr/>
        </p:nvSpPr>
        <p:spPr>
          <a:xfrm>
            <a:off x="317880" y="1005120"/>
            <a:ext cx="8539560" cy="60264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91440" rIns="90000" bIns="91440"/>
          <a:lstStyle/>
          <a:p>
            <a:pPr marL="216000" indent="-216000" algn="just">
              <a:lnSpc>
                <a:spcPct val="100000"/>
              </a:lnSpc>
              <a:buClr>
                <a:srgbClr val="000000"/>
              </a:buClr>
              <a:buFont typeface="Arial"/>
              <a:buChar char="●"/>
            </a:pPr>
            <a:r>
              <a:rPr lang="ca-ES" sz="1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Modalitat “On-</a:t>
            </a:r>
            <a:r>
              <a:rPr lang="ca-ES" sz="18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site</a:t>
            </a:r>
            <a:r>
              <a:rPr lang="ca-ES" sz="1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” / “On-</a:t>
            </a:r>
            <a:r>
              <a:rPr lang="ca-ES" sz="18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premise</a:t>
            </a:r>
            <a:r>
              <a:rPr lang="ca-ES" sz="1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”</a:t>
            </a:r>
            <a:endParaRPr lang="ca-E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just">
              <a:lnSpc>
                <a:spcPct val="100000"/>
              </a:lnSpc>
            </a:pPr>
            <a:endParaRPr lang="ca-E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ca-ES" sz="1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El servidor està ubicat a l’empresa i per tant s’ha de fer càrrec del cost total del seu manteniment, tant de la màquina física com del software.</a:t>
            </a:r>
            <a:endParaRPr lang="ca-E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just">
              <a:lnSpc>
                <a:spcPct val="100000"/>
              </a:lnSpc>
            </a:pPr>
            <a:endParaRPr lang="ca-E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6000" algn="just">
              <a:lnSpc>
                <a:spcPct val="100000"/>
              </a:lnSpc>
              <a:buClr>
                <a:srgbClr val="000000"/>
              </a:buClr>
              <a:buFont typeface="Arial"/>
              <a:buChar char="●"/>
            </a:pPr>
            <a:r>
              <a:rPr lang="ca-ES" sz="1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Infraestructura com a servei (</a:t>
            </a:r>
            <a:r>
              <a:rPr lang="ca-ES" sz="18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IaaS</a:t>
            </a:r>
            <a:r>
              <a:rPr lang="ca-ES" sz="1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).</a:t>
            </a:r>
            <a:endParaRPr lang="ca-E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just">
              <a:lnSpc>
                <a:spcPct val="100000"/>
              </a:lnSpc>
            </a:pPr>
            <a:endParaRPr lang="ca-E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ca-ES" sz="1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Es contracta únicament la infraestructura on es desplegarà el servei. Allà s’instal·larà el sistema operatiu i aplicacions necessàries. </a:t>
            </a:r>
            <a:endParaRPr lang="ca-E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just">
              <a:lnSpc>
                <a:spcPct val="100000"/>
              </a:lnSpc>
            </a:pPr>
            <a:endParaRPr lang="ca-E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6000" algn="just">
              <a:lnSpc>
                <a:spcPct val="100000"/>
              </a:lnSpc>
              <a:buClr>
                <a:srgbClr val="000000"/>
              </a:buClr>
              <a:buFont typeface="Arial"/>
              <a:buChar char="●"/>
            </a:pPr>
            <a:r>
              <a:rPr lang="ca-ES" sz="1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Plataforma com a servei (</a:t>
            </a:r>
            <a:r>
              <a:rPr lang="ca-ES" sz="18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PaaS</a:t>
            </a:r>
            <a:r>
              <a:rPr lang="ca-ES" sz="1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).</a:t>
            </a:r>
            <a:endParaRPr lang="ca-E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just">
              <a:lnSpc>
                <a:spcPct val="100000"/>
              </a:lnSpc>
            </a:pPr>
            <a:endParaRPr lang="ca-E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ca-ES" sz="1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Es contracta la plataforma, és a dir, la infraestructura més el sistema operatiu, on l’usuari instal·larà les aplicacions necessàries.</a:t>
            </a:r>
            <a:endParaRPr lang="ca-E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just">
              <a:lnSpc>
                <a:spcPct val="100000"/>
              </a:lnSpc>
            </a:pPr>
            <a:endParaRPr lang="ca-E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6000" algn="just">
              <a:lnSpc>
                <a:spcPct val="100000"/>
              </a:lnSpc>
              <a:buClr>
                <a:srgbClr val="000000"/>
              </a:buClr>
              <a:buFont typeface="Arial"/>
              <a:buChar char="●"/>
            </a:pPr>
            <a:r>
              <a:rPr lang="ca-ES" sz="1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Programari com a servei (</a:t>
            </a:r>
            <a:r>
              <a:rPr lang="ca-ES" sz="18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SaaS</a:t>
            </a:r>
            <a:r>
              <a:rPr lang="ca-ES" sz="1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).</a:t>
            </a:r>
            <a:endParaRPr lang="ca-E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just">
              <a:lnSpc>
                <a:spcPct val="100000"/>
              </a:lnSpc>
            </a:pPr>
            <a:endParaRPr lang="ca-E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ca-ES" sz="1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Es contracta la utilització de les aplicacions, i per tant, de la infraestructura i la plataforma. Tot el manteniment corre a càrrec de l’empresa que ens proporciona el servei.</a:t>
            </a:r>
            <a:endParaRPr lang="ca-E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just">
              <a:lnSpc>
                <a:spcPct val="100000"/>
              </a:lnSpc>
            </a:pPr>
            <a:endParaRPr lang="ca-E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just">
              <a:lnSpc>
                <a:spcPct val="100000"/>
              </a:lnSpc>
            </a:pPr>
            <a:endParaRPr lang="ca-E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just">
              <a:lnSpc>
                <a:spcPct val="100000"/>
              </a:lnSpc>
            </a:pPr>
            <a:endParaRPr lang="ca-E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CustomShape 1"/>
          <p:cNvSpPr/>
          <p:nvPr/>
        </p:nvSpPr>
        <p:spPr>
          <a:xfrm>
            <a:off x="457200" y="198360"/>
            <a:ext cx="7972200" cy="9442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anchor="b"/>
          <a:lstStyle/>
          <a:p>
            <a:pPr>
              <a:lnSpc>
                <a:spcPct val="100000"/>
              </a:lnSpc>
            </a:pPr>
            <a:r>
              <a:rPr lang="es-ES" sz="2800" b="0" strike="noStrike" spc="-1" dirty="0">
                <a:solidFill>
                  <a:srgbClr val="464653"/>
                </a:solidFill>
                <a:uFill>
                  <a:solidFill>
                    <a:srgbClr val="FFFFFF"/>
                  </a:solidFill>
                </a:uFill>
                <a:latin typeface="Domine"/>
                <a:ea typeface="Domine"/>
              </a:rPr>
              <a:t>UF1  – </a:t>
            </a:r>
            <a:r>
              <a:rPr lang="es-ES" sz="2800" b="0" strike="noStrike" spc="-1" dirty="0" err="1">
                <a:solidFill>
                  <a:srgbClr val="464653"/>
                </a:solidFill>
                <a:uFill>
                  <a:solidFill>
                    <a:srgbClr val="FFFFFF"/>
                  </a:solidFill>
                </a:uFill>
                <a:latin typeface="Domine"/>
                <a:ea typeface="Domine"/>
              </a:rPr>
              <a:t>Desplegament</a:t>
            </a:r>
            <a:endParaRPr lang="es-ES" sz="14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22" name="CustomShape 2"/>
          <p:cNvSpPr/>
          <p:nvPr/>
        </p:nvSpPr>
        <p:spPr>
          <a:xfrm>
            <a:off x="317880" y="1005120"/>
            <a:ext cx="8539560" cy="60264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91440" rIns="90000" bIns="91440"/>
          <a:lstStyle/>
          <a:p>
            <a:pPr algn="just">
              <a:lnSpc>
                <a:spcPct val="100000"/>
              </a:lnSpc>
            </a:pPr>
            <a:endParaRPr lang="ca-E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just">
              <a:lnSpc>
                <a:spcPct val="100000"/>
              </a:lnSpc>
            </a:pPr>
            <a:endParaRPr lang="ca-E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just">
              <a:lnSpc>
                <a:spcPct val="100000"/>
              </a:lnSpc>
            </a:pPr>
            <a:endParaRPr lang="ca-E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just">
              <a:lnSpc>
                <a:spcPct val="100000"/>
              </a:lnSpc>
            </a:pPr>
            <a:endParaRPr lang="ca-E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9326CDFC-E504-4AFB-A8C1-78613F413BB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92110" y="1484784"/>
            <a:ext cx="4991100" cy="4610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4961563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CustomShape 1"/>
          <p:cNvSpPr/>
          <p:nvPr/>
        </p:nvSpPr>
        <p:spPr>
          <a:xfrm>
            <a:off x="457200" y="198360"/>
            <a:ext cx="7972200" cy="9442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anchor="b"/>
          <a:lstStyle/>
          <a:p>
            <a:pPr>
              <a:lnSpc>
                <a:spcPct val="100000"/>
              </a:lnSpc>
            </a:pPr>
            <a:r>
              <a:rPr lang="es-ES" sz="2800" b="0" strike="noStrike" spc="-1" dirty="0">
                <a:solidFill>
                  <a:srgbClr val="464653"/>
                </a:solidFill>
                <a:uFill>
                  <a:solidFill>
                    <a:srgbClr val="FFFFFF"/>
                  </a:solidFill>
                </a:uFill>
                <a:latin typeface="Domine"/>
                <a:ea typeface="Domine"/>
              </a:rPr>
              <a:t>UF1  – </a:t>
            </a:r>
            <a:r>
              <a:rPr lang="es-ES" sz="2800" b="0" strike="noStrike" spc="-1" dirty="0" err="1">
                <a:solidFill>
                  <a:srgbClr val="464653"/>
                </a:solidFill>
                <a:uFill>
                  <a:solidFill>
                    <a:srgbClr val="FFFFFF"/>
                  </a:solidFill>
                </a:uFill>
                <a:latin typeface="Domine"/>
                <a:ea typeface="Domine"/>
              </a:rPr>
              <a:t>Desplegament</a:t>
            </a:r>
            <a:endParaRPr lang="es-ES" sz="14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22" name="CustomShape 2"/>
          <p:cNvSpPr/>
          <p:nvPr/>
        </p:nvSpPr>
        <p:spPr>
          <a:xfrm>
            <a:off x="317880" y="1005120"/>
            <a:ext cx="8539560" cy="60264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91440" rIns="90000" bIns="91440"/>
          <a:lstStyle/>
          <a:p>
            <a:pPr algn="just">
              <a:lnSpc>
                <a:spcPct val="100000"/>
              </a:lnSpc>
            </a:pPr>
            <a:endParaRPr lang="ca-E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just">
              <a:lnSpc>
                <a:spcPct val="100000"/>
              </a:lnSpc>
            </a:pPr>
            <a:endParaRPr lang="ca-ES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just">
              <a:lnSpc>
                <a:spcPct val="100000"/>
              </a:lnSpc>
            </a:pPr>
            <a:endParaRPr lang="ca-E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ca-ES" sz="36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 panose="020F0502020204030204" pitchFamily="34" charset="0"/>
              </a:rPr>
              <a:t>Què passa si una empresa ja té un sistema antic i ara vol un nou sistema CRM / ERP?</a:t>
            </a:r>
            <a:endParaRPr lang="es-ES" sz="36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 panose="020F0502020204030204" pitchFamily="34" charset="0"/>
            </a:endParaRPr>
          </a:p>
          <a:p>
            <a:pPr algn="just">
              <a:lnSpc>
                <a:spcPct val="100000"/>
              </a:lnSpc>
            </a:pPr>
            <a:endParaRPr lang="es-E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just">
              <a:lnSpc>
                <a:spcPct val="100000"/>
              </a:lnSpc>
            </a:pPr>
            <a:endParaRPr lang="es-E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947600044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CustomShape 1"/>
          <p:cNvSpPr/>
          <p:nvPr/>
        </p:nvSpPr>
        <p:spPr>
          <a:xfrm>
            <a:off x="457200" y="198360"/>
            <a:ext cx="7972200" cy="9442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anchor="b"/>
          <a:lstStyle/>
          <a:p>
            <a:pPr>
              <a:lnSpc>
                <a:spcPct val="100000"/>
              </a:lnSpc>
            </a:pPr>
            <a:r>
              <a:rPr lang="es-ES" sz="2800" b="0" strike="noStrike" spc="-1" dirty="0">
                <a:solidFill>
                  <a:srgbClr val="464653"/>
                </a:solidFill>
                <a:uFill>
                  <a:solidFill>
                    <a:srgbClr val="FFFFFF"/>
                  </a:solidFill>
                </a:uFill>
                <a:latin typeface="Domine"/>
                <a:ea typeface="Domine"/>
              </a:rPr>
              <a:t>UF1  – </a:t>
            </a:r>
            <a:r>
              <a:rPr lang="es-ES" sz="2800" b="0" strike="noStrike" spc="-1" dirty="0" err="1">
                <a:solidFill>
                  <a:srgbClr val="464653"/>
                </a:solidFill>
                <a:uFill>
                  <a:solidFill>
                    <a:srgbClr val="FFFFFF"/>
                  </a:solidFill>
                </a:uFill>
                <a:latin typeface="Domine"/>
                <a:ea typeface="Domine"/>
              </a:rPr>
              <a:t>Desplegament</a:t>
            </a:r>
            <a:endParaRPr lang="es-ES" sz="14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22" name="CustomShape 2"/>
          <p:cNvSpPr/>
          <p:nvPr/>
        </p:nvSpPr>
        <p:spPr>
          <a:xfrm>
            <a:off x="317880" y="1005120"/>
            <a:ext cx="8539560" cy="1631792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91440" rIns="90000" bIns="91440"/>
          <a:lstStyle/>
          <a:p>
            <a:pPr algn="just">
              <a:lnSpc>
                <a:spcPct val="100000"/>
              </a:lnSpc>
            </a:pPr>
            <a:endParaRPr lang="ca-E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ca-ES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 panose="020F0502020204030204" pitchFamily="34" charset="0"/>
              </a:rPr>
              <a:t>Moltes empreses tenen uns sistemes informàtics antics dels que no es volen desfer, i en la actualitat volen adoptar un nou sistema ERP o CRM.</a:t>
            </a:r>
          </a:p>
          <a:p>
            <a:pPr algn="just">
              <a:lnSpc>
                <a:spcPct val="100000"/>
              </a:lnSpc>
            </a:pPr>
            <a:endParaRPr lang="ca-ES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 panose="020F0502020204030204" pitchFamily="34" charset="0"/>
            </a:endParaRPr>
          </a:p>
          <a:p>
            <a:pPr algn="just">
              <a:lnSpc>
                <a:spcPct val="100000"/>
              </a:lnSpc>
            </a:pPr>
            <a:r>
              <a:rPr lang="ca-ES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 panose="020F0502020204030204" pitchFamily="34" charset="0"/>
              </a:rPr>
              <a:t>Hi ha dues opcions:</a:t>
            </a:r>
          </a:p>
          <a:p>
            <a:pPr algn="just">
              <a:lnSpc>
                <a:spcPct val="100000"/>
              </a:lnSpc>
            </a:pPr>
            <a:endParaRPr lang="ca-E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just">
              <a:lnSpc>
                <a:spcPct val="100000"/>
              </a:lnSpc>
            </a:pPr>
            <a:endParaRPr lang="es-E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just">
              <a:lnSpc>
                <a:spcPct val="100000"/>
              </a:lnSpc>
            </a:pPr>
            <a:endParaRPr lang="es-E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" name="QuadreDeText 1"/>
          <p:cNvSpPr txBox="1"/>
          <p:nvPr/>
        </p:nvSpPr>
        <p:spPr>
          <a:xfrm>
            <a:off x="464096" y="2637062"/>
            <a:ext cx="39861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dirty="0">
                <a:latin typeface="Calibri" panose="020F0502020204030204" pitchFamily="34" charset="0"/>
              </a:rPr>
              <a:t>1. Utilitzar la BBDD original pel nou sistema (poc utilitzada)</a:t>
            </a:r>
            <a:endParaRPr lang="es-ES" dirty="0">
              <a:latin typeface="Calibri" panose="020F0502020204030204" pitchFamily="34" charset="0"/>
            </a:endParaRPr>
          </a:p>
        </p:txBody>
      </p:sp>
      <p:sp>
        <p:nvSpPr>
          <p:cNvPr id="5" name="QuadreDeText 4"/>
          <p:cNvSpPr txBox="1"/>
          <p:nvPr/>
        </p:nvSpPr>
        <p:spPr>
          <a:xfrm>
            <a:off x="4618348" y="2638653"/>
            <a:ext cx="427413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dirty="0">
                <a:latin typeface="Calibri" panose="020F0502020204030204" pitchFamily="34" charset="0"/>
              </a:rPr>
              <a:t>2. Utilitzar una nova BBDD i sincronitzar-la periòdicament amb l’antiga (molt utilitzada) utilitzant un procés ETL (</a:t>
            </a:r>
            <a:r>
              <a:rPr lang="ca-ES" dirty="0" err="1">
                <a:latin typeface="Calibri" panose="020F0502020204030204" pitchFamily="34" charset="0"/>
              </a:rPr>
              <a:t>Extraction</a:t>
            </a:r>
            <a:r>
              <a:rPr lang="ca-ES" dirty="0">
                <a:latin typeface="Calibri" panose="020F0502020204030204" pitchFamily="34" charset="0"/>
              </a:rPr>
              <a:t>, </a:t>
            </a:r>
            <a:r>
              <a:rPr lang="ca-ES" dirty="0" err="1">
                <a:latin typeface="Calibri" panose="020F0502020204030204" pitchFamily="34" charset="0"/>
              </a:rPr>
              <a:t>Transform</a:t>
            </a:r>
            <a:r>
              <a:rPr lang="ca-ES" dirty="0">
                <a:latin typeface="Calibri" panose="020F0502020204030204" pitchFamily="34" charset="0"/>
              </a:rPr>
              <a:t> </a:t>
            </a:r>
            <a:r>
              <a:rPr lang="ca-ES" dirty="0" err="1">
                <a:latin typeface="Calibri" panose="020F0502020204030204" pitchFamily="34" charset="0"/>
              </a:rPr>
              <a:t>and</a:t>
            </a:r>
            <a:r>
              <a:rPr lang="ca-ES" dirty="0">
                <a:latin typeface="Calibri" panose="020F0502020204030204" pitchFamily="34" charset="0"/>
              </a:rPr>
              <a:t> </a:t>
            </a:r>
            <a:r>
              <a:rPr lang="ca-ES" dirty="0" err="1">
                <a:latin typeface="Calibri" panose="020F0502020204030204" pitchFamily="34" charset="0"/>
              </a:rPr>
              <a:t>Load</a:t>
            </a:r>
            <a:r>
              <a:rPr lang="ca-ES" dirty="0">
                <a:latin typeface="Calibri" panose="020F0502020204030204" pitchFamily="34" charset="0"/>
              </a:rPr>
              <a:t>)</a:t>
            </a:r>
            <a:endParaRPr lang="es-ES" dirty="0">
              <a:latin typeface="Calibri" panose="020F0502020204030204" pitchFamily="34" charset="0"/>
            </a:endParaRPr>
          </a:p>
        </p:txBody>
      </p:sp>
      <p:cxnSp>
        <p:nvCxnSpPr>
          <p:cNvPr id="4" name="Connector recte 3"/>
          <p:cNvCxnSpPr/>
          <p:nvPr/>
        </p:nvCxnSpPr>
        <p:spPr>
          <a:xfrm>
            <a:off x="4283968" y="2638653"/>
            <a:ext cx="0" cy="359865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Disc magnètic 5"/>
          <p:cNvSpPr/>
          <p:nvPr/>
        </p:nvSpPr>
        <p:spPr>
          <a:xfrm>
            <a:off x="653086" y="4806178"/>
            <a:ext cx="432048" cy="864096"/>
          </a:xfrm>
          <a:prstGeom prst="flowChartMagneticDis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9" name="Disc magnètic 8"/>
          <p:cNvSpPr/>
          <p:nvPr/>
        </p:nvSpPr>
        <p:spPr>
          <a:xfrm>
            <a:off x="4716016" y="4806178"/>
            <a:ext cx="432048" cy="864096"/>
          </a:xfrm>
          <a:prstGeom prst="flowChartMagneticDis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0" name="Disc magnètic 9"/>
          <p:cNvSpPr/>
          <p:nvPr/>
        </p:nvSpPr>
        <p:spPr>
          <a:xfrm>
            <a:off x="6660232" y="4806178"/>
            <a:ext cx="432048" cy="864096"/>
          </a:xfrm>
          <a:prstGeom prst="flowChartMagneticDis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7" name="Oval 6"/>
          <p:cNvSpPr/>
          <p:nvPr/>
        </p:nvSpPr>
        <p:spPr>
          <a:xfrm>
            <a:off x="7236296" y="3717032"/>
            <a:ext cx="1193104" cy="86409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a-ES" dirty="0"/>
              <a:t>ERP/CRM</a:t>
            </a:r>
            <a:endParaRPr lang="es-ES" dirty="0"/>
          </a:p>
        </p:txBody>
      </p:sp>
      <p:sp>
        <p:nvSpPr>
          <p:cNvPr id="12" name="Oval 11"/>
          <p:cNvSpPr/>
          <p:nvPr/>
        </p:nvSpPr>
        <p:spPr>
          <a:xfrm>
            <a:off x="2555776" y="3717032"/>
            <a:ext cx="1193104" cy="86409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a-ES" dirty="0"/>
              <a:t>ERP/CRM</a:t>
            </a:r>
            <a:endParaRPr lang="es-ES" dirty="0"/>
          </a:p>
        </p:txBody>
      </p:sp>
      <p:cxnSp>
        <p:nvCxnSpPr>
          <p:cNvPr id="11" name="Connector angular 10"/>
          <p:cNvCxnSpPr>
            <a:stCxn id="12" idx="4"/>
            <a:endCxn id="6" idx="4"/>
          </p:cNvCxnSpPr>
          <p:nvPr/>
        </p:nvCxnSpPr>
        <p:spPr>
          <a:xfrm rot="5400000">
            <a:off x="1790182" y="3876080"/>
            <a:ext cx="657098" cy="2067194"/>
          </a:xfrm>
          <a:prstGeom prst="bentConnector2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Connector angular 14"/>
          <p:cNvCxnSpPr>
            <a:stCxn id="7" idx="4"/>
            <a:endCxn id="10" idx="4"/>
          </p:cNvCxnSpPr>
          <p:nvPr/>
        </p:nvCxnSpPr>
        <p:spPr>
          <a:xfrm rot="5400000">
            <a:off x="7134015" y="4539393"/>
            <a:ext cx="657098" cy="740568"/>
          </a:xfrm>
          <a:prstGeom prst="bentConnector2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tangle 15"/>
          <p:cNvSpPr/>
          <p:nvPr/>
        </p:nvSpPr>
        <p:spPr>
          <a:xfrm>
            <a:off x="5580112" y="4970452"/>
            <a:ext cx="648072" cy="53554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a-ES" dirty="0"/>
              <a:t>ETL</a:t>
            </a:r>
            <a:endParaRPr lang="es-ES" dirty="0"/>
          </a:p>
        </p:txBody>
      </p:sp>
      <p:cxnSp>
        <p:nvCxnSpPr>
          <p:cNvPr id="18" name="Connector de fletxa recta 17"/>
          <p:cNvCxnSpPr>
            <a:stCxn id="16" idx="3"/>
            <a:endCxn id="10" idx="2"/>
          </p:cNvCxnSpPr>
          <p:nvPr/>
        </p:nvCxnSpPr>
        <p:spPr>
          <a:xfrm>
            <a:off x="6228184" y="5238226"/>
            <a:ext cx="432048" cy="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Connector de fletxa recta 19"/>
          <p:cNvCxnSpPr>
            <a:stCxn id="9" idx="4"/>
            <a:endCxn id="16" idx="1"/>
          </p:cNvCxnSpPr>
          <p:nvPr/>
        </p:nvCxnSpPr>
        <p:spPr>
          <a:xfrm>
            <a:off x="5148064" y="5238226"/>
            <a:ext cx="432048" cy="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QuadreDeText 20"/>
          <p:cNvSpPr txBox="1"/>
          <p:nvPr/>
        </p:nvSpPr>
        <p:spPr>
          <a:xfrm>
            <a:off x="361106" y="5670274"/>
            <a:ext cx="10115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a-ES" dirty="0"/>
              <a:t>BBDD antiga</a:t>
            </a:r>
            <a:endParaRPr lang="es-ES" dirty="0"/>
          </a:p>
        </p:txBody>
      </p:sp>
      <p:sp>
        <p:nvSpPr>
          <p:cNvPr id="24" name="QuadreDeText 23"/>
          <p:cNvSpPr txBox="1"/>
          <p:nvPr/>
        </p:nvSpPr>
        <p:spPr>
          <a:xfrm>
            <a:off x="4424836" y="5670274"/>
            <a:ext cx="10115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a-ES" dirty="0"/>
              <a:t>BBDD antiga</a:t>
            </a:r>
            <a:endParaRPr lang="es-ES" dirty="0"/>
          </a:p>
        </p:txBody>
      </p:sp>
      <p:sp>
        <p:nvSpPr>
          <p:cNvPr id="25" name="QuadreDeText 24"/>
          <p:cNvSpPr txBox="1"/>
          <p:nvPr/>
        </p:nvSpPr>
        <p:spPr>
          <a:xfrm>
            <a:off x="6400034" y="5661248"/>
            <a:ext cx="10115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a-ES" dirty="0"/>
              <a:t>BBDD nova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115315333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CustomShape 1"/>
          <p:cNvSpPr/>
          <p:nvPr/>
        </p:nvSpPr>
        <p:spPr>
          <a:xfrm>
            <a:off x="457200" y="198360"/>
            <a:ext cx="7972200" cy="9442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anchor="b"/>
          <a:lstStyle/>
          <a:p>
            <a:pPr>
              <a:lnSpc>
                <a:spcPct val="100000"/>
              </a:lnSpc>
            </a:pPr>
            <a:r>
              <a:rPr lang="es-ES" sz="2800" b="0" strike="noStrike" spc="-1" dirty="0">
                <a:solidFill>
                  <a:srgbClr val="464653"/>
                </a:solidFill>
                <a:uFill>
                  <a:solidFill>
                    <a:srgbClr val="FFFFFF"/>
                  </a:solidFill>
                </a:uFill>
                <a:latin typeface="Domine"/>
                <a:ea typeface="Domine"/>
              </a:rPr>
              <a:t>UF1  – </a:t>
            </a:r>
            <a:r>
              <a:rPr lang="es-ES" sz="2800" b="0" strike="noStrike" spc="-1" dirty="0" err="1">
                <a:solidFill>
                  <a:srgbClr val="464653"/>
                </a:solidFill>
                <a:uFill>
                  <a:solidFill>
                    <a:srgbClr val="FFFFFF"/>
                  </a:solidFill>
                </a:uFill>
                <a:latin typeface="Domine"/>
                <a:ea typeface="Domine"/>
              </a:rPr>
              <a:t>Introducció</a:t>
            </a:r>
            <a:r>
              <a:rPr lang="es-ES" sz="2800" b="0" strike="noStrike" spc="-1" dirty="0">
                <a:solidFill>
                  <a:srgbClr val="464653"/>
                </a:solidFill>
                <a:uFill>
                  <a:solidFill>
                    <a:srgbClr val="FFFFFF"/>
                  </a:solidFill>
                </a:uFill>
                <a:latin typeface="Domine"/>
                <a:ea typeface="Domine"/>
              </a:rPr>
              <a:t> a ERP</a:t>
            </a:r>
            <a:endParaRPr lang="es-ES" sz="14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24" name="CustomShape 2"/>
          <p:cNvSpPr/>
          <p:nvPr/>
        </p:nvSpPr>
        <p:spPr>
          <a:xfrm>
            <a:off x="241920" y="1290600"/>
            <a:ext cx="8539560" cy="17571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91440" rIns="90000" bIns="91440"/>
          <a:lstStyle/>
          <a:p>
            <a:pPr algn="just">
              <a:lnSpc>
                <a:spcPct val="100000"/>
              </a:lnSpc>
            </a:pPr>
            <a:r>
              <a:rPr lang="ca-ES" sz="2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Un </a:t>
            </a:r>
            <a:r>
              <a:rPr lang="ca-ES" sz="2400" b="1" strike="noStrike" spc="-1" dirty="0">
                <a:solidFill>
                  <a:srgbClr val="528A02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ERP</a:t>
            </a:r>
            <a:r>
              <a:rPr lang="ca-ES" sz="2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 (</a:t>
            </a:r>
            <a:r>
              <a:rPr lang="ca-ES" sz="2400" b="0" i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Enterprise </a:t>
            </a:r>
            <a:r>
              <a:rPr lang="ca-ES" sz="2400" b="0" i="1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Resource</a:t>
            </a:r>
            <a:r>
              <a:rPr lang="ca-ES" sz="2400" b="0" i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 Planning</a:t>
            </a:r>
            <a:r>
              <a:rPr lang="ca-ES" sz="2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) és software que integra en un únic sistema els processos de negoci d’una empresa.</a:t>
            </a:r>
            <a:endParaRPr lang="ca-E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just">
              <a:lnSpc>
                <a:spcPct val="100000"/>
              </a:lnSpc>
            </a:pPr>
            <a:endParaRPr lang="ca-E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ca-ES" sz="2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Per aconseguir-ho, utilitzarà múltiples components però integrats. Un dels elements claus és l’ús d’una única BBDD per emmagatzemar la informació.</a:t>
            </a:r>
            <a:endParaRPr lang="ca-E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just">
              <a:lnSpc>
                <a:spcPct val="100000"/>
              </a:lnSpc>
            </a:pPr>
            <a:endParaRPr lang="ca-E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ca-ES" sz="2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Mòduls d’un ERP:</a:t>
            </a:r>
            <a:endParaRPr lang="ca-E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just">
              <a:lnSpc>
                <a:spcPct val="100000"/>
              </a:lnSpc>
            </a:pPr>
            <a:endParaRPr lang="ca-E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just"/>
            <a:r>
              <a:rPr lang="ca-ES" sz="2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Recursos humans / Inventaris / Ventes / Compres / Finances / Producció / </a:t>
            </a:r>
            <a:r>
              <a:rPr lang="ca-ES" sz="24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Supply</a:t>
            </a:r>
            <a:r>
              <a:rPr lang="ca-ES" sz="2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 </a:t>
            </a:r>
            <a:r>
              <a:rPr lang="ca-ES" sz="24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Chain</a:t>
            </a:r>
            <a:r>
              <a:rPr lang="ca-ES" sz="2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 Management / </a:t>
            </a:r>
            <a:r>
              <a:rPr lang="ca-ES" sz="2400" b="1" i="1" strike="noStrike" spc="-1" dirty="0">
                <a:solidFill>
                  <a:srgbClr val="528A02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CRM</a:t>
            </a:r>
            <a:r>
              <a:rPr lang="ca-ES" sz="2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 </a:t>
            </a:r>
            <a:endParaRPr lang="ca-E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just">
              <a:lnSpc>
                <a:spcPct val="100000"/>
              </a:lnSpc>
            </a:pPr>
            <a:endParaRPr lang="ca-E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just">
              <a:lnSpc>
                <a:spcPct val="100000"/>
              </a:lnSpc>
            </a:pPr>
            <a:endParaRPr lang="ca-E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just">
              <a:lnSpc>
                <a:spcPct val="100000"/>
              </a:lnSpc>
            </a:pPr>
            <a:endParaRPr lang="ca-E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just">
              <a:lnSpc>
                <a:spcPct val="100000"/>
              </a:lnSpc>
            </a:pPr>
            <a:endParaRPr lang="ca-E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125" name="Imatge 124"/>
          <p:cNvPicPr/>
          <p:nvPr/>
        </p:nvPicPr>
        <p:blipFill>
          <a:blip r:embed="rId2"/>
          <a:stretch/>
        </p:blipFill>
        <p:spPr>
          <a:xfrm>
            <a:off x="792000" y="5472000"/>
            <a:ext cx="792000" cy="792000"/>
          </a:xfrm>
          <a:prstGeom prst="rect">
            <a:avLst/>
          </a:prstGeom>
          <a:ln>
            <a:noFill/>
          </a:ln>
        </p:spPr>
      </p:pic>
      <p:pic>
        <p:nvPicPr>
          <p:cNvPr id="126" name="Imatge 125"/>
          <p:cNvPicPr/>
          <p:nvPr/>
        </p:nvPicPr>
        <p:blipFill>
          <a:blip r:embed="rId3"/>
          <a:stretch/>
        </p:blipFill>
        <p:spPr>
          <a:xfrm>
            <a:off x="2023200" y="5544000"/>
            <a:ext cx="1864800" cy="637920"/>
          </a:xfrm>
          <a:prstGeom prst="rect">
            <a:avLst/>
          </a:prstGeom>
          <a:ln>
            <a:noFill/>
          </a:ln>
        </p:spPr>
      </p:pic>
      <p:pic>
        <p:nvPicPr>
          <p:cNvPr id="127" name="Imatge 126"/>
          <p:cNvPicPr/>
          <p:nvPr/>
        </p:nvPicPr>
        <p:blipFill>
          <a:blip r:embed="rId4"/>
          <a:stretch/>
        </p:blipFill>
        <p:spPr>
          <a:xfrm>
            <a:off x="4248000" y="5423760"/>
            <a:ext cx="1512000" cy="840240"/>
          </a:xfrm>
          <a:prstGeom prst="rect">
            <a:avLst/>
          </a:prstGeom>
          <a:ln>
            <a:noFill/>
          </a:ln>
        </p:spPr>
      </p:pic>
      <p:pic>
        <p:nvPicPr>
          <p:cNvPr id="128" name="Imatge 127"/>
          <p:cNvPicPr/>
          <p:nvPr/>
        </p:nvPicPr>
        <p:blipFill>
          <a:blip r:embed="rId5"/>
          <a:stretch/>
        </p:blipFill>
        <p:spPr>
          <a:xfrm>
            <a:off x="6264000" y="5544000"/>
            <a:ext cx="1706400" cy="58032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CustomShape 1"/>
          <p:cNvSpPr/>
          <p:nvPr/>
        </p:nvSpPr>
        <p:spPr>
          <a:xfrm>
            <a:off x="457200" y="198360"/>
            <a:ext cx="7972200" cy="9442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anchor="b"/>
          <a:lstStyle/>
          <a:p>
            <a:pPr>
              <a:lnSpc>
                <a:spcPct val="100000"/>
              </a:lnSpc>
            </a:pPr>
            <a:r>
              <a:rPr lang="es-ES" sz="2800" b="0" strike="noStrike" spc="-1" dirty="0">
                <a:solidFill>
                  <a:srgbClr val="464653"/>
                </a:solidFill>
                <a:uFill>
                  <a:solidFill>
                    <a:srgbClr val="FFFFFF"/>
                  </a:solidFill>
                </a:uFill>
                <a:latin typeface="Domine"/>
                <a:ea typeface="Domine"/>
              </a:rPr>
              <a:t>UF1  – </a:t>
            </a:r>
            <a:r>
              <a:rPr lang="es-ES" sz="2800" b="0" strike="noStrike" spc="-1" dirty="0" err="1">
                <a:solidFill>
                  <a:srgbClr val="464653"/>
                </a:solidFill>
                <a:uFill>
                  <a:solidFill>
                    <a:srgbClr val="FFFFFF"/>
                  </a:solidFill>
                </a:uFill>
                <a:latin typeface="Domine"/>
                <a:ea typeface="Domine"/>
              </a:rPr>
              <a:t>Introducció</a:t>
            </a:r>
            <a:r>
              <a:rPr lang="es-ES" sz="2800" b="0" strike="noStrike" spc="-1" dirty="0">
                <a:solidFill>
                  <a:srgbClr val="464653"/>
                </a:solidFill>
                <a:uFill>
                  <a:solidFill>
                    <a:srgbClr val="FFFFFF"/>
                  </a:solidFill>
                </a:uFill>
                <a:latin typeface="Domine"/>
                <a:ea typeface="Domine"/>
              </a:rPr>
              <a:t> a CRM</a:t>
            </a:r>
            <a:endParaRPr lang="es-E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30" name="CustomShape 2"/>
          <p:cNvSpPr/>
          <p:nvPr/>
        </p:nvSpPr>
        <p:spPr>
          <a:xfrm>
            <a:off x="241920" y="1278000"/>
            <a:ext cx="8539560" cy="17571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91440" rIns="90000" bIns="91440"/>
          <a:lstStyle/>
          <a:p>
            <a:pPr algn="just">
              <a:lnSpc>
                <a:spcPct val="100000"/>
              </a:lnSpc>
            </a:pPr>
            <a:r>
              <a:rPr lang="ca-ES" sz="2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Un </a:t>
            </a:r>
            <a:r>
              <a:rPr lang="ca-ES" sz="2400" b="1" strike="noStrike" spc="-1" dirty="0">
                <a:solidFill>
                  <a:srgbClr val="528A02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CRM</a:t>
            </a:r>
            <a:r>
              <a:rPr lang="ca-ES" sz="2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 (</a:t>
            </a:r>
            <a:r>
              <a:rPr lang="ca-ES" sz="24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C</a:t>
            </a:r>
            <a:r>
              <a:rPr lang="ca-ES" sz="2400" b="0" i="1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ustomer</a:t>
            </a:r>
            <a:r>
              <a:rPr lang="ca-ES" sz="2400" b="0" i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 </a:t>
            </a:r>
            <a:r>
              <a:rPr lang="ca-ES" sz="2400" b="0" i="1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Relationship</a:t>
            </a:r>
            <a:r>
              <a:rPr lang="ca-ES" sz="2400" b="0" i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 </a:t>
            </a:r>
            <a:r>
              <a:rPr lang="ca-ES" sz="2400" b="0" i="1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Managment</a:t>
            </a:r>
            <a:r>
              <a:rPr lang="ca-ES" sz="2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) és software que integra en un únic sistema els processos de gestió de relacions amb els clients d’una empresa.</a:t>
            </a:r>
            <a:endParaRPr lang="ca-E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just">
              <a:lnSpc>
                <a:spcPct val="100000"/>
              </a:lnSpc>
            </a:pPr>
            <a:endParaRPr lang="ca-E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ca-ES" sz="2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Com en el cas dels ERP, utilitzarà múltiples components per aconseguir la integració en un únic sistema. Un dels elements claus és l’ús d’una única BBDD per emmagatzemar la informació.</a:t>
            </a:r>
            <a:endParaRPr lang="ca-E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just">
              <a:lnSpc>
                <a:spcPct val="100000"/>
              </a:lnSpc>
            </a:pPr>
            <a:endParaRPr lang="ca-E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ca-ES" sz="2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Mòduls d’un CRM:</a:t>
            </a:r>
            <a:endParaRPr lang="ca-E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just">
              <a:lnSpc>
                <a:spcPct val="100000"/>
              </a:lnSpc>
            </a:pPr>
            <a:endParaRPr lang="ca-E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ca-ES" sz="2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Ventes / Serveis / </a:t>
            </a:r>
            <a:r>
              <a:rPr lang="ca-ES" sz="24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Marketing</a:t>
            </a:r>
            <a:r>
              <a:rPr lang="ca-ES" sz="2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 </a:t>
            </a:r>
            <a:endParaRPr lang="ca-E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just">
              <a:lnSpc>
                <a:spcPct val="100000"/>
              </a:lnSpc>
            </a:pPr>
            <a:endParaRPr lang="ca-E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just">
              <a:lnSpc>
                <a:spcPct val="100000"/>
              </a:lnSpc>
            </a:pPr>
            <a:endParaRPr lang="ca-E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just">
              <a:lnSpc>
                <a:spcPct val="100000"/>
              </a:lnSpc>
            </a:pPr>
            <a:endParaRPr lang="ca-E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just">
              <a:lnSpc>
                <a:spcPct val="100000"/>
              </a:lnSpc>
            </a:pPr>
            <a:endParaRPr lang="ca-E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131" name="Imatge 130"/>
          <p:cNvPicPr/>
          <p:nvPr/>
        </p:nvPicPr>
        <p:blipFill>
          <a:blip r:embed="rId2"/>
          <a:stretch/>
        </p:blipFill>
        <p:spPr>
          <a:xfrm>
            <a:off x="504000" y="5497200"/>
            <a:ext cx="2361960" cy="694800"/>
          </a:xfrm>
          <a:prstGeom prst="rect">
            <a:avLst/>
          </a:prstGeom>
          <a:ln>
            <a:noFill/>
          </a:ln>
        </p:spPr>
      </p:pic>
      <p:pic>
        <p:nvPicPr>
          <p:cNvPr id="132" name="Imatge 131"/>
          <p:cNvPicPr/>
          <p:nvPr/>
        </p:nvPicPr>
        <p:blipFill>
          <a:blip r:embed="rId3"/>
          <a:stretch/>
        </p:blipFill>
        <p:spPr>
          <a:xfrm>
            <a:off x="3016800" y="5581440"/>
            <a:ext cx="1159200" cy="610560"/>
          </a:xfrm>
          <a:prstGeom prst="rect">
            <a:avLst/>
          </a:prstGeom>
          <a:ln>
            <a:noFill/>
          </a:ln>
        </p:spPr>
      </p:pic>
      <p:pic>
        <p:nvPicPr>
          <p:cNvPr id="133" name="Imatge 132"/>
          <p:cNvPicPr/>
          <p:nvPr/>
        </p:nvPicPr>
        <p:blipFill>
          <a:blip r:embed="rId4"/>
          <a:stretch/>
        </p:blipFill>
        <p:spPr>
          <a:xfrm>
            <a:off x="4456440" y="5502600"/>
            <a:ext cx="1231560" cy="689400"/>
          </a:xfrm>
          <a:prstGeom prst="rect">
            <a:avLst/>
          </a:prstGeom>
          <a:ln>
            <a:noFill/>
          </a:ln>
        </p:spPr>
      </p:pic>
      <p:pic>
        <p:nvPicPr>
          <p:cNvPr id="134" name="Imatge 133"/>
          <p:cNvPicPr/>
          <p:nvPr/>
        </p:nvPicPr>
        <p:blipFill>
          <a:blip r:embed="rId5"/>
          <a:stretch/>
        </p:blipFill>
        <p:spPr>
          <a:xfrm>
            <a:off x="6062760" y="5587560"/>
            <a:ext cx="1209240" cy="60444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CustomShape 1"/>
          <p:cNvSpPr/>
          <p:nvPr/>
        </p:nvSpPr>
        <p:spPr>
          <a:xfrm>
            <a:off x="457200" y="198360"/>
            <a:ext cx="7972200" cy="9442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anchor="b"/>
          <a:lstStyle/>
          <a:p>
            <a:pPr>
              <a:lnSpc>
                <a:spcPct val="100000"/>
              </a:lnSpc>
            </a:pPr>
            <a:r>
              <a:rPr lang="es-ES" sz="2800" b="0" strike="noStrike" spc="-1" dirty="0">
                <a:solidFill>
                  <a:srgbClr val="464653"/>
                </a:solidFill>
                <a:uFill>
                  <a:solidFill>
                    <a:srgbClr val="FFFFFF"/>
                  </a:solidFill>
                </a:uFill>
                <a:latin typeface="Domine"/>
                <a:ea typeface="Domine"/>
              </a:rPr>
              <a:t>UF1  – </a:t>
            </a:r>
            <a:r>
              <a:rPr lang="es-ES" sz="2800" b="0" strike="noStrike" spc="-1" dirty="0" err="1">
                <a:solidFill>
                  <a:srgbClr val="464653"/>
                </a:solidFill>
                <a:uFill>
                  <a:solidFill>
                    <a:srgbClr val="FFFFFF"/>
                  </a:solidFill>
                </a:uFill>
                <a:latin typeface="Domine"/>
                <a:ea typeface="Domine"/>
              </a:rPr>
              <a:t>Introducció</a:t>
            </a:r>
            <a:r>
              <a:rPr lang="es-ES" sz="2800" b="0" strike="noStrike" spc="-1" dirty="0">
                <a:solidFill>
                  <a:srgbClr val="464653"/>
                </a:solidFill>
                <a:uFill>
                  <a:solidFill>
                    <a:srgbClr val="FFFFFF"/>
                  </a:solidFill>
                </a:uFill>
                <a:latin typeface="Domine"/>
                <a:ea typeface="Domine"/>
              </a:rPr>
              <a:t> a CRM</a:t>
            </a:r>
            <a:endParaRPr lang="es-E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30" name="CustomShape 2"/>
          <p:cNvSpPr/>
          <p:nvPr/>
        </p:nvSpPr>
        <p:spPr>
          <a:xfrm>
            <a:off x="241920" y="1278000"/>
            <a:ext cx="8539560" cy="17571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91440" rIns="90000" bIns="91440"/>
          <a:lstStyle/>
          <a:p>
            <a:pPr algn="just">
              <a:lnSpc>
                <a:spcPct val="100000"/>
              </a:lnSpc>
            </a:pPr>
            <a:r>
              <a:rPr lang="ca-ES" sz="36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 panose="020F0502020204030204" pitchFamily="34" charset="0"/>
                <a:ea typeface="Calibri"/>
              </a:rPr>
              <a:t>Veient això, quina diferència creieu que hi ha entre un CRM i un ERP?</a:t>
            </a:r>
            <a:endParaRPr lang="ca-ES" sz="36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 panose="020F0502020204030204" pitchFamily="34" charset="0"/>
            </a:endParaRPr>
          </a:p>
          <a:p>
            <a:pPr algn="just">
              <a:lnSpc>
                <a:spcPct val="100000"/>
              </a:lnSpc>
            </a:pPr>
            <a:endParaRPr lang="ca-E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just">
              <a:lnSpc>
                <a:spcPct val="100000"/>
              </a:lnSpc>
            </a:pPr>
            <a:endParaRPr lang="ca-E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just">
              <a:lnSpc>
                <a:spcPct val="100000"/>
              </a:lnSpc>
            </a:pPr>
            <a:endParaRPr lang="ca-E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761619354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val 9"/>
          <p:cNvSpPr/>
          <p:nvPr/>
        </p:nvSpPr>
        <p:spPr>
          <a:xfrm>
            <a:off x="4283968" y="2924944"/>
            <a:ext cx="1656184" cy="122413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35" name="CustomShape 1"/>
          <p:cNvSpPr/>
          <p:nvPr/>
        </p:nvSpPr>
        <p:spPr>
          <a:xfrm>
            <a:off x="457200" y="198360"/>
            <a:ext cx="7972200" cy="9442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anchor="b"/>
          <a:lstStyle/>
          <a:p>
            <a:pPr>
              <a:lnSpc>
                <a:spcPct val="100000"/>
              </a:lnSpc>
            </a:pPr>
            <a:r>
              <a:rPr lang="es-ES" sz="2800" b="0" strike="noStrike" spc="-1" dirty="0">
                <a:solidFill>
                  <a:srgbClr val="464653"/>
                </a:solidFill>
                <a:uFill>
                  <a:solidFill>
                    <a:srgbClr val="FFFFFF"/>
                  </a:solidFill>
                </a:uFill>
                <a:latin typeface="Domine"/>
                <a:ea typeface="Domine"/>
              </a:rPr>
              <a:t>UF1  – ERP vs CRM</a:t>
            </a:r>
            <a:endParaRPr lang="es-E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" name="CustomShape 2"/>
          <p:cNvSpPr/>
          <p:nvPr/>
        </p:nvSpPr>
        <p:spPr>
          <a:xfrm>
            <a:off x="241920" y="1290600"/>
            <a:ext cx="8539560" cy="17571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91440" rIns="90000" bIns="91440"/>
          <a:lstStyle/>
          <a:p>
            <a:pPr algn="just"/>
            <a:r>
              <a:rPr lang="ca-ES" sz="2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El concepte d’ERP es refereix a la gestió interna dels recursos, producció i ventes d’una empresa, mentre que el CRM està dedicat a la gestió de les relacions amb els clients:</a:t>
            </a:r>
          </a:p>
          <a:p>
            <a:pPr algn="just"/>
            <a:endParaRPr lang="ca-ES" sz="2400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algn="just"/>
            <a:endParaRPr lang="ca-ES" sz="2400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algn="just"/>
            <a:endParaRPr lang="ca-ES" sz="2400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algn="just"/>
            <a:endParaRPr lang="ca-ES" sz="2400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algn="just"/>
            <a:endParaRPr lang="ca-ES" sz="2400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algn="just"/>
            <a:endParaRPr lang="ca-ES" sz="2400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algn="just"/>
            <a:endParaRPr lang="ca-ES" sz="2400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algn="just"/>
            <a:r>
              <a:rPr lang="ca-ES" sz="2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A vegades, tot i que són conceptes separats, alguns sistemes informàtics ERP consideren la gestió amb els clients part de la gestió de l’empresa i tenen inclòs el mòdul CRM.</a:t>
            </a:r>
            <a:endParaRPr lang="es-E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just">
              <a:lnSpc>
                <a:spcPct val="100000"/>
              </a:lnSpc>
            </a:pPr>
            <a:endParaRPr lang="es-E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just">
              <a:lnSpc>
                <a:spcPct val="100000"/>
              </a:lnSpc>
            </a:pPr>
            <a:endParaRPr lang="es-E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just">
              <a:lnSpc>
                <a:spcPct val="100000"/>
              </a:lnSpc>
            </a:pPr>
            <a:endParaRPr lang="es-E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just">
              <a:lnSpc>
                <a:spcPct val="100000"/>
              </a:lnSpc>
            </a:pPr>
            <a:endParaRPr lang="es-E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" name="Oval 1"/>
          <p:cNvSpPr/>
          <p:nvPr/>
        </p:nvSpPr>
        <p:spPr>
          <a:xfrm>
            <a:off x="1114627" y="3035165"/>
            <a:ext cx="2341301" cy="160443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a-ES" dirty="0"/>
              <a:t>ERP</a:t>
            </a:r>
            <a:endParaRPr lang="es-ES" dirty="0"/>
          </a:p>
        </p:txBody>
      </p:sp>
      <p:sp>
        <p:nvSpPr>
          <p:cNvPr id="4" name="Oval 3"/>
          <p:cNvSpPr/>
          <p:nvPr/>
        </p:nvSpPr>
        <p:spPr>
          <a:xfrm>
            <a:off x="943733" y="2564904"/>
            <a:ext cx="3567967" cy="2304256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" name="QuadreDeText 4"/>
          <p:cNvSpPr txBox="1"/>
          <p:nvPr/>
        </p:nvSpPr>
        <p:spPr>
          <a:xfrm>
            <a:off x="3015748" y="2924944"/>
            <a:ext cx="14122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dirty="0"/>
              <a:t>Empresa</a:t>
            </a:r>
            <a:endParaRPr lang="es-ES" dirty="0"/>
          </a:p>
        </p:txBody>
      </p:sp>
      <p:sp>
        <p:nvSpPr>
          <p:cNvPr id="7" name="Oval 6"/>
          <p:cNvSpPr/>
          <p:nvPr/>
        </p:nvSpPr>
        <p:spPr>
          <a:xfrm>
            <a:off x="5627836" y="2561972"/>
            <a:ext cx="2801564" cy="2304256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8" name="QuadreDeText 7"/>
          <p:cNvSpPr txBox="1"/>
          <p:nvPr/>
        </p:nvSpPr>
        <p:spPr>
          <a:xfrm>
            <a:off x="6588224" y="3047760"/>
            <a:ext cx="14122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dirty="0"/>
              <a:t>Clients</a:t>
            </a:r>
            <a:endParaRPr lang="es-ES" dirty="0"/>
          </a:p>
        </p:txBody>
      </p:sp>
      <p:cxnSp>
        <p:nvCxnSpPr>
          <p:cNvPr id="9" name="Connector recte 8"/>
          <p:cNvCxnSpPr>
            <a:stCxn id="4" idx="6"/>
            <a:endCxn id="7" idx="2"/>
          </p:cNvCxnSpPr>
          <p:nvPr/>
        </p:nvCxnSpPr>
        <p:spPr>
          <a:xfrm flipV="1">
            <a:off x="4511700" y="3714100"/>
            <a:ext cx="1116136" cy="2932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QuadreDeText 11"/>
          <p:cNvSpPr txBox="1"/>
          <p:nvPr/>
        </p:nvSpPr>
        <p:spPr>
          <a:xfrm>
            <a:off x="4743940" y="3347700"/>
            <a:ext cx="14122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dirty="0">
                <a:solidFill>
                  <a:schemeClr val="bg1"/>
                </a:solidFill>
              </a:rPr>
              <a:t>CRM</a:t>
            </a:r>
            <a:endParaRPr lang="es-ES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CustomShape 1"/>
          <p:cNvSpPr/>
          <p:nvPr/>
        </p:nvSpPr>
        <p:spPr>
          <a:xfrm>
            <a:off x="457200" y="198360"/>
            <a:ext cx="7972200" cy="9442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anchor="b"/>
          <a:lstStyle/>
          <a:p>
            <a:pPr>
              <a:lnSpc>
                <a:spcPct val="100000"/>
              </a:lnSpc>
            </a:pPr>
            <a:r>
              <a:rPr lang="es-ES" sz="2800" b="0" strike="noStrike" spc="-1" dirty="0">
                <a:solidFill>
                  <a:srgbClr val="464653"/>
                </a:solidFill>
                <a:uFill>
                  <a:solidFill>
                    <a:srgbClr val="FFFFFF"/>
                  </a:solidFill>
                </a:uFill>
                <a:latin typeface="Domine"/>
                <a:ea typeface="Domine"/>
              </a:rPr>
              <a:t>UF1 – </a:t>
            </a:r>
            <a:r>
              <a:rPr lang="es-ES" sz="2800" b="0" strike="noStrike" spc="-1" dirty="0" err="1">
                <a:solidFill>
                  <a:srgbClr val="464653"/>
                </a:solidFill>
                <a:uFill>
                  <a:solidFill>
                    <a:srgbClr val="FFFFFF"/>
                  </a:solidFill>
                </a:uFill>
                <a:latin typeface="Domine"/>
                <a:ea typeface="Domine"/>
              </a:rPr>
              <a:t>Sistemes</a:t>
            </a:r>
            <a:r>
              <a:rPr lang="es-ES" sz="2800" b="0" strike="noStrike" spc="-1" dirty="0">
                <a:solidFill>
                  <a:srgbClr val="464653"/>
                </a:solidFill>
                <a:uFill>
                  <a:solidFill>
                    <a:srgbClr val="FFFFFF"/>
                  </a:solidFill>
                </a:uFill>
                <a:latin typeface="Domine"/>
                <a:ea typeface="Domine"/>
              </a:rPr>
              <a:t> ERP-CRM. </a:t>
            </a:r>
            <a:r>
              <a:rPr lang="es-ES" sz="2800" b="0" strike="noStrike" spc="-1" dirty="0" err="1">
                <a:solidFill>
                  <a:srgbClr val="464653"/>
                </a:solidFill>
                <a:uFill>
                  <a:solidFill>
                    <a:srgbClr val="FFFFFF"/>
                  </a:solidFill>
                </a:uFill>
                <a:latin typeface="Domine"/>
                <a:ea typeface="Domine"/>
              </a:rPr>
              <a:t>Implantació</a:t>
            </a:r>
            <a:r>
              <a:rPr lang="es-ES" sz="2800" b="0" strike="noStrike" spc="-1" dirty="0">
                <a:solidFill>
                  <a:srgbClr val="464653"/>
                </a:solidFill>
                <a:uFill>
                  <a:solidFill>
                    <a:srgbClr val="FFFFFF"/>
                  </a:solidFill>
                </a:uFill>
                <a:latin typeface="Domine"/>
                <a:ea typeface="Domine"/>
              </a:rPr>
              <a:t>.</a:t>
            </a:r>
            <a:endParaRPr lang="es-E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0" name="CustomShape 2"/>
          <p:cNvSpPr/>
          <p:nvPr/>
        </p:nvSpPr>
        <p:spPr>
          <a:xfrm>
            <a:off x="382320" y="1906560"/>
            <a:ext cx="8475120" cy="46378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91440" rIns="90000" bIns="91440"/>
          <a:lstStyle/>
          <a:p>
            <a:pPr algn="just">
              <a:lnSpc>
                <a:spcPct val="100000"/>
              </a:lnSpc>
            </a:pPr>
            <a:r>
              <a:rPr lang="es-ES" sz="24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Índex de continguts:</a:t>
            </a:r>
            <a:endParaRPr lang="es-E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6000" algn="just">
              <a:lnSpc>
                <a:spcPct val="150000"/>
              </a:lnSpc>
              <a:buClr>
                <a:srgbClr val="000000"/>
              </a:buClr>
              <a:buFont typeface="Arial"/>
              <a:buChar char="➔"/>
            </a:pPr>
            <a:r>
              <a:rPr lang="es-ES" sz="2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Introducció.</a:t>
            </a:r>
            <a:endParaRPr lang="es-E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6000" algn="just">
              <a:lnSpc>
                <a:spcPct val="150000"/>
              </a:lnSpc>
              <a:buClr>
                <a:srgbClr val="000000"/>
              </a:buClr>
              <a:buFont typeface="Arial"/>
              <a:buChar char="➔"/>
            </a:pPr>
            <a:r>
              <a:rPr lang="es-ES" sz="2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Software empresarial.</a:t>
            </a:r>
            <a:endParaRPr lang="es-E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6000" algn="just">
              <a:lnSpc>
                <a:spcPct val="150000"/>
              </a:lnSpc>
              <a:buClr>
                <a:srgbClr val="000000"/>
              </a:buClr>
              <a:buFont typeface="Arial"/>
              <a:buChar char="➔"/>
            </a:pPr>
            <a:r>
              <a:rPr lang="es-ES" sz="2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Llicència i desplegament.</a:t>
            </a:r>
            <a:endParaRPr lang="es-E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6000" algn="just">
              <a:lnSpc>
                <a:spcPct val="150000"/>
              </a:lnSpc>
              <a:buClr>
                <a:srgbClr val="000000"/>
              </a:buClr>
              <a:buFont typeface="Arial"/>
              <a:buChar char="➔"/>
            </a:pPr>
            <a:r>
              <a:rPr lang="es-ES" sz="2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Introducció a ERP i CRM.</a:t>
            </a:r>
            <a:endParaRPr lang="es-E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6000" algn="just">
              <a:lnSpc>
                <a:spcPct val="150000"/>
              </a:lnSpc>
              <a:buClr>
                <a:srgbClr val="000000"/>
              </a:buClr>
              <a:buFont typeface="Arial"/>
              <a:buChar char="➔"/>
            </a:pPr>
            <a:r>
              <a:rPr lang="es-ES" sz="2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Introducció als BI. </a:t>
            </a:r>
            <a:endParaRPr lang="es-E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CustomShape 1"/>
          <p:cNvSpPr/>
          <p:nvPr/>
        </p:nvSpPr>
        <p:spPr>
          <a:xfrm>
            <a:off x="457200" y="198360"/>
            <a:ext cx="7972200" cy="9442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anchor="b"/>
          <a:lstStyle/>
          <a:p>
            <a:pPr>
              <a:lnSpc>
                <a:spcPct val="100000"/>
              </a:lnSpc>
            </a:pPr>
            <a:r>
              <a:rPr lang="es-ES" sz="2800" b="0" strike="noStrike" spc="-1" dirty="0">
                <a:solidFill>
                  <a:srgbClr val="464653"/>
                </a:solidFill>
                <a:uFill>
                  <a:solidFill>
                    <a:srgbClr val="FFFFFF"/>
                  </a:solidFill>
                </a:uFill>
                <a:latin typeface="Domine"/>
                <a:ea typeface="Domine"/>
              </a:rPr>
              <a:t>UF1  – </a:t>
            </a:r>
            <a:r>
              <a:rPr lang="es-ES" sz="2800" b="0" strike="noStrike" spc="-1" dirty="0" err="1">
                <a:solidFill>
                  <a:srgbClr val="464653"/>
                </a:solidFill>
                <a:uFill>
                  <a:solidFill>
                    <a:srgbClr val="FFFFFF"/>
                  </a:solidFill>
                </a:uFill>
                <a:latin typeface="Domine"/>
                <a:ea typeface="Domine"/>
              </a:rPr>
              <a:t>Introducció</a:t>
            </a:r>
            <a:r>
              <a:rPr lang="es-ES" sz="2800" b="0" strike="noStrike" spc="-1" dirty="0">
                <a:solidFill>
                  <a:srgbClr val="464653"/>
                </a:solidFill>
                <a:uFill>
                  <a:solidFill>
                    <a:srgbClr val="FFFFFF"/>
                  </a:solidFill>
                </a:uFill>
                <a:latin typeface="Domine"/>
                <a:ea typeface="Domine"/>
              </a:rPr>
              <a:t> </a:t>
            </a:r>
            <a:r>
              <a:rPr lang="es-ES" sz="2800" b="0" strike="noStrike" spc="-1" dirty="0" err="1">
                <a:solidFill>
                  <a:srgbClr val="464653"/>
                </a:solidFill>
                <a:uFill>
                  <a:solidFill>
                    <a:srgbClr val="FFFFFF"/>
                  </a:solidFill>
                </a:uFill>
                <a:latin typeface="Domine"/>
                <a:ea typeface="Domine"/>
              </a:rPr>
              <a:t>als</a:t>
            </a:r>
            <a:r>
              <a:rPr lang="es-ES" sz="2800" b="0" strike="noStrike" spc="-1" dirty="0">
                <a:solidFill>
                  <a:srgbClr val="464653"/>
                </a:solidFill>
                <a:uFill>
                  <a:solidFill>
                    <a:srgbClr val="FFFFFF"/>
                  </a:solidFill>
                </a:uFill>
                <a:latin typeface="Domine"/>
                <a:ea typeface="Domine"/>
              </a:rPr>
              <a:t> BI</a:t>
            </a:r>
            <a:endParaRPr lang="es-E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" name="CustomShape 2"/>
          <p:cNvSpPr/>
          <p:nvPr/>
        </p:nvSpPr>
        <p:spPr>
          <a:xfrm>
            <a:off x="241920" y="1290600"/>
            <a:ext cx="8539560" cy="17571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91440" rIns="90000" bIns="91440"/>
          <a:lstStyle/>
          <a:p>
            <a:pPr algn="just">
              <a:lnSpc>
                <a:spcPct val="100000"/>
              </a:lnSpc>
            </a:pPr>
            <a:r>
              <a:rPr lang="ca-ES" sz="2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El concepte de </a:t>
            </a:r>
            <a:r>
              <a:rPr lang="ca-ES" sz="2400" b="1" spc="-1" dirty="0">
                <a:solidFill>
                  <a:srgbClr val="528A02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BI</a:t>
            </a:r>
            <a:r>
              <a:rPr lang="ca-ES" sz="2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 (</a:t>
            </a:r>
            <a:r>
              <a:rPr lang="ca-ES" sz="2400" i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B</a:t>
            </a:r>
            <a:r>
              <a:rPr lang="ca-ES" sz="2400" b="0" i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usiness </a:t>
            </a:r>
            <a:r>
              <a:rPr lang="ca-ES" sz="2400" b="0" i="1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Intelligence</a:t>
            </a:r>
            <a:r>
              <a:rPr lang="ca-ES" sz="2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) és un software que permet recol·lectar, agrupar i mostrar visualment dades importants per processos de negoci.</a:t>
            </a:r>
          </a:p>
          <a:p>
            <a:pPr algn="just">
              <a:lnSpc>
                <a:spcPct val="100000"/>
              </a:lnSpc>
            </a:pPr>
            <a:endParaRPr lang="ca-ES" sz="2400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algn="just">
              <a:lnSpc>
                <a:spcPct val="100000"/>
              </a:lnSpc>
            </a:pPr>
            <a:r>
              <a:rPr lang="ca-ES" sz="2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Generalment, els sistemes de BI tenen com a origen una base de dades de la qual obtindran les dades que es mostraran en els informes.</a:t>
            </a:r>
          </a:p>
          <a:p>
            <a:pPr algn="just">
              <a:lnSpc>
                <a:spcPct val="100000"/>
              </a:lnSpc>
            </a:pPr>
            <a:endParaRPr lang="ca-ES" sz="2400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algn="just">
              <a:lnSpc>
                <a:spcPct val="100000"/>
              </a:lnSpc>
            </a:pPr>
            <a:endParaRPr lang="ca-ES" sz="2400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algn="just">
              <a:lnSpc>
                <a:spcPct val="100000"/>
              </a:lnSpc>
            </a:pPr>
            <a:endParaRPr lang="ca-ES" sz="2400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algn="just">
              <a:lnSpc>
                <a:spcPct val="100000"/>
              </a:lnSpc>
            </a:pPr>
            <a:endParaRPr lang="ca-ES" sz="24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algn="just">
              <a:lnSpc>
                <a:spcPct val="100000"/>
              </a:lnSpc>
            </a:pPr>
            <a:endParaRPr lang="es-E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just">
              <a:lnSpc>
                <a:spcPct val="100000"/>
              </a:lnSpc>
            </a:pPr>
            <a:endParaRPr lang="es-E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just">
              <a:lnSpc>
                <a:spcPct val="100000"/>
              </a:lnSpc>
            </a:pPr>
            <a:endParaRPr lang="es-E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76056" y="4149080"/>
            <a:ext cx="2983732" cy="16783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CustomShape 1"/>
          <p:cNvSpPr/>
          <p:nvPr/>
        </p:nvSpPr>
        <p:spPr>
          <a:xfrm>
            <a:off x="457200" y="198360"/>
            <a:ext cx="7972200" cy="9442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anchor="b"/>
          <a:lstStyle/>
          <a:p>
            <a:pPr>
              <a:lnSpc>
                <a:spcPct val="100000"/>
              </a:lnSpc>
            </a:pPr>
            <a:r>
              <a:rPr lang="es-ES" sz="2800" b="0" strike="noStrike" spc="-1" dirty="0">
                <a:solidFill>
                  <a:srgbClr val="464653"/>
                </a:solidFill>
                <a:uFill>
                  <a:solidFill>
                    <a:srgbClr val="FFFFFF"/>
                  </a:solidFill>
                </a:uFill>
                <a:latin typeface="Domine"/>
                <a:ea typeface="Domine"/>
              </a:rPr>
              <a:t>UF1  – </a:t>
            </a:r>
            <a:r>
              <a:rPr lang="es-ES" sz="2800" b="0" strike="noStrike" spc="-1" dirty="0" err="1">
                <a:solidFill>
                  <a:srgbClr val="464653"/>
                </a:solidFill>
                <a:uFill>
                  <a:solidFill>
                    <a:srgbClr val="FFFFFF"/>
                  </a:solidFill>
                </a:uFill>
                <a:latin typeface="Domine"/>
                <a:ea typeface="Domine"/>
              </a:rPr>
              <a:t>Introducció</a:t>
            </a:r>
            <a:r>
              <a:rPr lang="es-ES" sz="2800" b="0" strike="noStrike" spc="-1" dirty="0">
                <a:solidFill>
                  <a:srgbClr val="464653"/>
                </a:solidFill>
                <a:uFill>
                  <a:solidFill>
                    <a:srgbClr val="FFFFFF"/>
                  </a:solidFill>
                </a:uFill>
                <a:latin typeface="Domine"/>
                <a:ea typeface="Domine"/>
              </a:rPr>
              <a:t> </a:t>
            </a:r>
            <a:r>
              <a:rPr lang="es-ES" sz="2800" b="0" strike="noStrike" spc="-1" dirty="0" err="1">
                <a:solidFill>
                  <a:srgbClr val="464653"/>
                </a:solidFill>
                <a:uFill>
                  <a:solidFill>
                    <a:srgbClr val="FFFFFF"/>
                  </a:solidFill>
                </a:uFill>
                <a:latin typeface="Domine"/>
                <a:ea typeface="Domine"/>
              </a:rPr>
              <a:t>als</a:t>
            </a:r>
            <a:r>
              <a:rPr lang="es-ES" sz="2800" b="0" strike="noStrike" spc="-1" dirty="0">
                <a:solidFill>
                  <a:srgbClr val="464653"/>
                </a:solidFill>
                <a:uFill>
                  <a:solidFill>
                    <a:srgbClr val="FFFFFF"/>
                  </a:solidFill>
                </a:uFill>
                <a:latin typeface="Domine"/>
                <a:ea typeface="Domine"/>
              </a:rPr>
              <a:t> BI</a:t>
            </a:r>
            <a:endParaRPr lang="es-E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1406AFF2-6179-4270-9950-D178E0B40621}"/>
              </a:ext>
            </a:extLst>
          </p:cNvPr>
          <p:cNvSpPr txBox="1"/>
          <p:nvPr/>
        </p:nvSpPr>
        <p:spPr>
          <a:xfrm>
            <a:off x="498376" y="1443841"/>
            <a:ext cx="8147248" cy="38472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ca-ES" sz="2400" b="1" dirty="0">
                <a:solidFill>
                  <a:srgbClr val="234B55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</a:t>
            </a:r>
            <a:r>
              <a:rPr lang="ca-ES" sz="2400" b="1" i="0" dirty="0">
                <a:solidFill>
                  <a:srgbClr val="234B55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vantatges:</a:t>
            </a:r>
          </a:p>
          <a:p>
            <a:pPr algn="l"/>
            <a:endParaRPr lang="ca-ES" sz="2000" i="0" dirty="0">
              <a:solidFill>
                <a:srgbClr val="234B55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l"/>
            <a:r>
              <a:rPr lang="ca-ES" sz="2000" i="0" dirty="0">
                <a:solidFill>
                  <a:srgbClr val="234B55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1. Capacitat d'analitzar de forma combinada informació interna i externa procedent de diferents fonts i sistemes.</a:t>
            </a:r>
          </a:p>
          <a:p>
            <a:pPr marL="342900" indent="-342900" algn="l">
              <a:buAutoNum type="arabicPeriod"/>
            </a:pPr>
            <a:endParaRPr lang="ca-ES" sz="2000" i="0" dirty="0">
              <a:solidFill>
                <a:srgbClr val="234B55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l"/>
            <a:r>
              <a:rPr lang="ca-ES" sz="2000" i="0" dirty="0">
                <a:solidFill>
                  <a:srgbClr val="234B55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2. Més profunditat d'anàlisi i una capacitat ampliada de </a:t>
            </a:r>
            <a:r>
              <a:rPr lang="ca-ES" sz="2000" i="0" dirty="0" err="1">
                <a:solidFill>
                  <a:srgbClr val="234B55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reporting</a:t>
            </a:r>
            <a:r>
              <a:rPr lang="ca-ES" sz="2000" i="0" dirty="0">
                <a:solidFill>
                  <a:srgbClr val="234B55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</a:p>
          <a:p>
            <a:pPr algn="l"/>
            <a:endParaRPr lang="ca-ES" sz="2000" i="0" dirty="0">
              <a:solidFill>
                <a:srgbClr val="234B55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l"/>
            <a:r>
              <a:rPr lang="ca-ES" sz="2000" i="0" dirty="0">
                <a:solidFill>
                  <a:srgbClr val="234B55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3. Possibilitat de remuntar aquesta anàlisi enrere en el temps basant-sèries històriques. </a:t>
            </a:r>
          </a:p>
          <a:p>
            <a:pPr algn="l"/>
            <a:endParaRPr lang="ca-ES" sz="2000" i="0" dirty="0">
              <a:solidFill>
                <a:srgbClr val="234B55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l"/>
            <a:r>
              <a:rPr lang="ca-ES" sz="2000" i="0" dirty="0">
                <a:solidFill>
                  <a:srgbClr val="234B55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4. Capacitat de realitzar projeccions i pronòstics de futur en base a tota aquesta informació.</a:t>
            </a:r>
          </a:p>
        </p:txBody>
      </p:sp>
    </p:spTree>
    <p:extLst>
      <p:ext uri="{BB962C8B-B14F-4D97-AF65-F5344CB8AC3E}">
        <p14:creationId xmlns:p14="http://schemas.microsoft.com/office/powerpoint/2010/main" val="3799753964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CustomShape 1"/>
          <p:cNvSpPr/>
          <p:nvPr/>
        </p:nvSpPr>
        <p:spPr>
          <a:xfrm>
            <a:off x="457200" y="198360"/>
            <a:ext cx="7972200" cy="9442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anchor="b"/>
          <a:lstStyle/>
          <a:p>
            <a:pPr>
              <a:lnSpc>
                <a:spcPct val="100000"/>
              </a:lnSpc>
            </a:pPr>
            <a:r>
              <a:rPr lang="es-ES" sz="2800" b="0" strike="noStrike" spc="-1" dirty="0">
                <a:solidFill>
                  <a:srgbClr val="464653"/>
                </a:solidFill>
                <a:uFill>
                  <a:solidFill>
                    <a:srgbClr val="FFFFFF"/>
                  </a:solidFill>
                </a:uFill>
                <a:latin typeface="Domine"/>
                <a:ea typeface="Domine"/>
              </a:rPr>
              <a:t>UF1  – </a:t>
            </a:r>
            <a:r>
              <a:rPr lang="es-ES" sz="2800" b="0" strike="noStrike" spc="-1" dirty="0" err="1">
                <a:solidFill>
                  <a:srgbClr val="464653"/>
                </a:solidFill>
                <a:uFill>
                  <a:solidFill>
                    <a:srgbClr val="FFFFFF"/>
                  </a:solidFill>
                </a:uFill>
                <a:latin typeface="Domine"/>
                <a:ea typeface="Domine"/>
              </a:rPr>
              <a:t>Introducció</a:t>
            </a:r>
            <a:r>
              <a:rPr lang="es-ES" sz="2800" b="0" strike="noStrike" spc="-1" dirty="0">
                <a:solidFill>
                  <a:srgbClr val="464653"/>
                </a:solidFill>
                <a:uFill>
                  <a:solidFill>
                    <a:srgbClr val="FFFFFF"/>
                  </a:solidFill>
                </a:uFill>
                <a:latin typeface="Domine"/>
                <a:ea typeface="Domine"/>
              </a:rPr>
              <a:t> </a:t>
            </a:r>
            <a:r>
              <a:rPr lang="es-ES" sz="2800" b="0" strike="noStrike" spc="-1" dirty="0" err="1">
                <a:solidFill>
                  <a:srgbClr val="464653"/>
                </a:solidFill>
                <a:uFill>
                  <a:solidFill>
                    <a:srgbClr val="FFFFFF"/>
                  </a:solidFill>
                </a:uFill>
                <a:latin typeface="Domine"/>
                <a:ea typeface="Domine"/>
              </a:rPr>
              <a:t>als</a:t>
            </a:r>
            <a:r>
              <a:rPr lang="es-ES" sz="2800" b="0" strike="noStrike" spc="-1" dirty="0">
                <a:solidFill>
                  <a:srgbClr val="464653"/>
                </a:solidFill>
                <a:uFill>
                  <a:solidFill>
                    <a:srgbClr val="FFFFFF"/>
                  </a:solidFill>
                </a:uFill>
                <a:latin typeface="Domine"/>
                <a:ea typeface="Domine"/>
              </a:rPr>
              <a:t> BI</a:t>
            </a:r>
            <a:endParaRPr lang="es-E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DC7501E1-88FD-4452-A56C-551165325BE9}"/>
              </a:ext>
            </a:extLst>
          </p:cNvPr>
          <p:cNvSpPr txBox="1"/>
          <p:nvPr/>
        </p:nvSpPr>
        <p:spPr>
          <a:xfrm>
            <a:off x="457200" y="1268760"/>
            <a:ext cx="8229600" cy="42473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ca-ES" sz="2000" b="1" i="0" dirty="0">
                <a:solidFill>
                  <a:srgbClr val="234B55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Tipus d'eines de Business </a:t>
            </a:r>
            <a:r>
              <a:rPr lang="ca-ES" sz="2000" b="1" i="0" dirty="0" err="1">
                <a:solidFill>
                  <a:srgbClr val="234B55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Intelligence</a:t>
            </a:r>
            <a:endParaRPr lang="ca-ES" sz="2000" b="1" i="0" dirty="0">
              <a:solidFill>
                <a:srgbClr val="234B55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l"/>
            <a:endParaRPr lang="ca-ES" i="0" dirty="0">
              <a:solidFill>
                <a:srgbClr val="234B55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l"/>
            <a:r>
              <a:rPr lang="ca-ES" i="0" dirty="0">
                <a:solidFill>
                  <a:srgbClr val="234B55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1. </a:t>
            </a:r>
            <a:r>
              <a:rPr lang="ca-ES" b="1" i="0" dirty="0">
                <a:solidFill>
                  <a:srgbClr val="234B55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Eines per a la gestió de dades (data management </a:t>
            </a:r>
            <a:r>
              <a:rPr lang="ca-ES" b="1" i="0" dirty="0" err="1">
                <a:solidFill>
                  <a:srgbClr val="234B55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tools</a:t>
            </a:r>
            <a:r>
              <a:rPr lang="ca-ES" b="1" i="0" dirty="0">
                <a:solidFill>
                  <a:srgbClr val="234B55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).</a:t>
            </a:r>
          </a:p>
          <a:p>
            <a:pPr algn="l"/>
            <a:r>
              <a:rPr lang="ca-ES" i="0" dirty="0">
                <a:solidFill>
                  <a:srgbClr val="234B55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Depuració i estandardització de dades de procedència diversa fins a la seva extracció, transformació i trasllat a un determinat sistema.</a:t>
            </a:r>
          </a:p>
          <a:p>
            <a:pPr algn="l"/>
            <a:endParaRPr lang="ca-ES" i="0" dirty="0">
              <a:solidFill>
                <a:srgbClr val="234B55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l"/>
            <a:r>
              <a:rPr lang="ca-ES" i="0" dirty="0">
                <a:solidFill>
                  <a:srgbClr val="234B55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2. </a:t>
            </a:r>
            <a:r>
              <a:rPr lang="ca-ES" b="1" i="0" dirty="0">
                <a:solidFill>
                  <a:srgbClr val="234B55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Aplicacions per descobrir noves dades (data </a:t>
            </a:r>
            <a:r>
              <a:rPr lang="ca-ES" b="1" i="0" dirty="0" err="1">
                <a:solidFill>
                  <a:srgbClr val="234B55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discovery</a:t>
            </a:r>
            <a:r>
              <a:rPr lang="ca-ES" b="1" i="0" dirty="0">
                <a:solidFill>
                  <a:srgbClr val="234B55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ca-ES" b="1" i="0" dirty="0" err="1">
                <a:solidFill>
                  <a:srgbClr val="234B55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applications</a:t>
            </a:r>
            <a:r>
              <a:rPr lang="ca-ES" b="1" i="0" dirty="0">
                <a:solidFill>
                  <a:srgbClr val="234B55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).</a:t>
            </a:r>
          </a:p>
          <a:p>
            <a:pPr algn="l"/>
            <a:r>
              <a:rPr lang="ca-ES" i="0" dirty="0">
                <a:solidFill>
                  <a:srgbClr val="234B55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Permeten recopilar i avaluar nova informació (data </a:t>
            </a:r>
            <a:r>
              <a:rPr lang="ca-ES" i="0" dirty="0" err="1">
                <a:solidFill>
                  <a:srgbClr val="234B55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mining</a:t>
            </a:r>
            <a:r>
              <a:rPr lang="ca-ES" i="0" dirty="0">
                <a:solidFill>
                  <a:srgbClr val="234B55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o mineria de dades), i aplicar la informació tècniques d'anàlisi predictiu per realitzar projeccions de futur. </a:t>
            </a:r>
          </a:p>
          <a:p>
            <a:pPr algn="l"/>
            <a:endParaRPr lang="ca-ES" dirty="0">
              <a:solidFill>
                <a:srgbClr val="234B55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l"/>
            <a:r>
              <a:rPr lang="ca-ES" i="0" dirty="0">
                <a:solidFill>
                  <a:srgbClr val="234B55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3. </a:t>
            </a:r>
            <a:r>
              <a:rPr lang="ca-ES" b="1" i="0" dirty="0">
                <a:solidFill>
                  <a:srgbClr val="234B55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Eines de </a:t>
            </a:r>
            <a:r>
              <a:rPr lang="ca-ES" b="1" i="0" dirty="0" err="1">
                <a:solidFill>
                  <a:srgbClr val="234B55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reporting</a:t>
            </a:r>
            <a:r>
              <a:rPr lang="ca-ES" b="1" i="0" dirty="0">
                <a:solidFill>
                  <a:srgbClr val="234B55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algn="l"/>
            <a:r>
              <a:rPr lang="ca-ES" i="0" dirty="0">
                <a:solidFill>
                  <a:srgbClr val="234B55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Un cop recopilada i tractada tota la informació, es visualitzarà de manera gràfica i intuïtiva. També serveixen per integrar-la en quadres de comandament que mesurin si es compleixen o no determinats </a:t>
            </a:r>
            <a:r>
              <a:rPr lang="ca-ES" i="0" dirty="0" err="1">
                <a:solidFill>
                  <a:srgbClr val="234B55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KPIs</a:t>
            </a:r>
            <a:r>
              <a:rPr lang="ca-ES" i="0" dirty="0">
                <a:solidFill>
                  <a:srgbClr val="234B55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, o poden fins i tot generar tota mena d'informes de </a:t>
            </a:r>
            <a:r>
              <a:rPr lang="ca-ES" i="0" dirty="0" err="1">
                <a:solidFill>
                  <a:srgbClr val="234B55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reporting</a:t>
            </a:r>
            <a:r>
              <a:rPr lang="ca-ES" i="0" dirty="0">
                <a:solidFill>
                  <a:srgbClr val="234B55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692667142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CustomShape 1"/>
          <p:cNvSpPr/>
          <p:nvPr/>
        </p:nvSpPr>
        <p:spPr>
          <a:xfrm>
            <a:off x="457200" y="198360"/>
            <a:ext cx="7972200" cy="9442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anchor="b"/>
          <a:lstStyle/>
          <a:p>
            <a:pPr>
              <a:lnSpc>
                <a:spcPct val="100000"/>
              </a:lnSpc>
            </a:pPr>
            <a:r>
              <a:rPr lang="es-ES" sz="2800" b="0" strike="noStrike" spc="-1" dirty="0">
                <a:solidFill>
                  <a:srgbClr val="464653"/>
                </a:solidFill>
                <a:uFill>
                  <a:solidFill>
                    <a:srgbClr val="FFFFFF"/>
                  </a:solidFill>
                </a:uFill>
                <a:latin typeface="Domine"/>
                <a:ea typeface="Domine"/>
              </a:rPr>
              <a:t>UF1  – </a:t>
            </a:r>
            <a:r>
              <a:rPr lang="es-ES" sz="2800" b="0" strike="noStrike" spc="-1" dirty="0" err="1">
                <a:solidFill>
                  <a:srgbClr val="464653"/>
                </a:solidFill>
                <a:uFill>
                  <a:solidFill>
                    <a:srgbClr val="FFFFFF"/>
                  </a:solidFill>
                </a:uFill>
                <a:latin typeface="Domine"/>
                <a:ea typeface="Domine"/>
              </a:rPr>
              <a:t>Introducció</a:t>
            </a:r>
            <a:r>
              <a:rPr lang="es-ES" sz="2800" b="0" strike="noStrike" spc="-1" dirty="0">
                <a:solidFill>
                  <a:srgbClr val="464653"/>
                </a:solidFill>
                <a:uFill>
                  <a:solidFill>
                    <a:srgbClr val="FFFFFF"/>
                  </a:solidFill>
                </a:uFill>
                <a:latin typeface="Domine"/>
                <a:ea typeface="Domine"/>
              </a:rPr>
              <a:t> </a:t>
            </a:r>
            <a:r>
              <a:rPr lang="es-ES" sz="2800" b="0" strike="noStrike" spc="-1" dirty="0" err="1">
                <a:solidFill>
                  <a:srgbClr val="464653"/>
                </a:solidFill>
                <a:uFill>
                  <a:solidFill>
                    <a:srgbClr val="FFFFFF"/>
                  </a:solidFill>
                </a:uFill>
                <a:latin typeface="Domine"/>
                <a:ea typeface="Domine"/>
              </a:rPr>
              <a:t>als</a:t>
            </a:r>
            <a:r>
              <a:rPr lang="es-ES" sz="2800" b="0" strike="noStrike" spc="-1" dirty="0">
                <a:solidFill>
                  <a:srgbClr val="464653"/>
                </a:solidFill>
                <a:uFill>
                  <a:solidFill>
                    <a:srgbClr val="FFFFFF"/>
                  </a:solidFill>
                </a:uFill>
                <a:latin typeface="Domine"/>
                <a:ea typeface="Domine"/>
              </a:rPr>
              <a:t> BI</a:t>
            </a:r>
            <a:endParaRPr lang="es-E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21A44DC5-5052-407C-8AE0-5A58AD9D1816}"/>
              </a:ext>
            </a:extLst>
          </p:cNvPr>
          <p:cNvSpPr txBox="1"/>
          <p:nvPr/>
        </p:nvSpPr>
        <p:spPr>
          <a:xfrm>
            <a:off x="899592" y="1484784"/>
            <a:ext cx="4374232" cy="42473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ca-ES" sz="2000" dirty="0">
                <a:latin typeface="Roboto"/>
              </a:rPr>
              <a:t>Solucions empresarials: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ca-ES" dirty="0">
              <a:solidFill>
                <a:srgbClr val="0000FF"/>
              </a:solidFill>
              <a:latin typeface="Roboto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ca-ES" dirty="0">
                <a:solidFill>
                  <a:srgbClr val="0000FF"/>
                </a:solidFill>
                <a:latin typeface="Roboto"/>
              </a:rPr>
              <a:t>Microsoft Dynamics</a:t>
            </a:r>
            <a:br>
              <a:rPr lang="ca-ES" dirty="0">
                <a:solidFill>
                  <a:srgbClr val="0000FF"/>
                </a:solidFill>
                <a:latin typeface="Roboto"/>
              </a:rPr>
            </a:br>
            <a:endParaRPr lang="ca-ES" b="0" i="0" dirty="0">
              <a:solidFill>
                <a:srgbClr val="234B55"/>
              </a:solidFill>
              <a:effectLst/>
              <a:latin typeface="Roboto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ca-ES" b="0" i="0" u="none" strike="noStrike" dirty="0">
                <a:solidFill>
                  <a:srgbClr val="39DC73"/>
                </a:solidFill>
                <a:effectLst/>
                <a:latin typeface="-apple-system"/>
              </a:rPr>
              <a:t>'</a:t>
            </a:r>
            <a:r>
              <a:rPr lang="ca-ES" b="0" i="0" u="none" strike="noStrike" dirty="0">
                <a:solidFill>
                  <a:srgbClr val="39DC73"/>
                </a:solidFill>
                <a:effectLst/>
                <a:latin typeface="Roboto"/>
                <a:hlinkClick r:id="rId2"/>
              </a:rPr>
              <a:t>Factorial HR: Informes de </a:t>
            </a:r>
            <a:r>
              <a:rPr lang="ca-ES" b="0" i="0" u="none" strike="noStrike" dirty="0" err="1">
                <a:solidFill>
                  <a:srgbClr val="39DC73"/>
                </a:solidFill>
                <a:effectLst/>
                <a:latin typeface="Roboto"/>
                <a:hlinkClick r:id="rId2"/>
              </a:rPr>
              <a:t>análisis</a:t>
            </a:r>
            <a:endParaRPr lang="ca-ES" b="0" i="0" u="none" strike="noStrike" dirty="0">
              <a:solidFill>
                <a:srgbClr val="39DC73"/>
              </a:solidFill>
              <a:effectLst/>
              <a:latin typeface="Roboto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ca-ES" b="0" i="0" dirty="0">
              <a:solidFill>
                <a:srgbClr val="234B55"/>
              </a:solidFill>
              <a:effectLst/>
              <a:latin typeface="Roboto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ca-ES" b="0" i="0" u="none" strike="noStrike" dirty="0">
                <a:solidFill>
                  <a:srgbClr val="234B55"/>
                </a:solidFill>
                <a:effectLst/>
                <a:latin typeface="Roboto"/>
                <a:hlinkClick r:id="rId3"/>
              </a:rPr>
              <a:t>IBM </a:t>
            </a:r>
            <a:r>
              <a:rPr lang="ca-ES" b="0" i="0" u="none" strike="noStrike" dirty="0" err="1">
                <a:solidFill>
                  <a:srgbClr val="234B55"/>
                </a:solidFill>
                <a:effectLst/>
                <a:latin typeface="Roboto"/>
                <a:hlinkClick r:id="rId3"/>
              </a:rPr>
              <a:t>Cognos</a:t>
            </a:r>
            <a:r>
              <a:rPr lang="ca-ES" b="0" i="0" u="none" strike="noStrike" dirty="0">
                <a:solidFill>
                  <a:srgbClr val="234B55"/>
                </a:solidFill>
                <a:effectLst/>
                <a:latin typeface="Roboto"/>
                <a:hlinkClick r:id="rId3"/>
              </a:rPr>
              <a:t> </a:t>
            </a:r>
            <a:r>
              <a:rPr lang="ca-ES" b="0" i="0" u="none" strike="noStrike" dirty="0" err="1">
                <a:solidFill>
                  <a:srgbClr val="234B55"/>
                </a:solidFill>
                <a:effectLst/>
                <a:latin typeface="Roboto"/>
                <a:hlinkClick r:id="rId3"/>
              </a:rPr>
              <a:t>Analytics</a:t>
            </a:r>
            <a:br>
              <a:rPr lang="ca-ES" b="0" i="0" u="none" strike="noStrike" dirty="0">
                <a:solidFill>
                  <a:srgbClr val="234B55"/>
                </a:solidFill>
                <a:effectLst/>
                <a:latin typeface="Roboto"/>
                <a:hlinkClick r:id="rId3"/>
              </a:rPr>
            </a:br>
            <a:endParaRPr lang="ca-ES" b="0" i="0" dirty="0">
              <a:solidFill>
                <a:srgbClr val="234B55"/>
              </a:solidFill>
              <a:effectLst/>
              <a:latin typeface="Roboto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ca-ES" b="0" i="0" u="none" strike="noStrike" dirty="0">
                <a:solidFill>
                  <a:srgbClr val="39DC73"/>
                </a:solidFill>
                <a:effectLst/>
                <a:latin typeface="Roboto"/>
                <a:hlinkClick r:id="rId4"/>
              </a:rPr>
              <a:t>SAP </a:t>
            </a:r>
            <a:r>
              <a:rPr lang="ca-ES" b="0" i="0" u="none" strike="noStrike" dirty="0" err="1">
                <a:solidFill>
                  <a:srgbClr val="39DC73"/>
                </a:solidFill>
                <a:effectLst/>
                <a:latin typeface="Roboto"/>
                <a:hlinkClick r:id="rId4"/>
              </a:rPr>
              <a:t>business</a:t>
            </a:r>
            <a:r>
              <a:rPr lang="ca-ES" b="0" i="0" u="none" strike="noStrike" dirty="0">
                <a:solidFill>
                  <a:srgbClr val="39DC73"/>
                </a:solidFill>
                <a:effectLst/>
                <a:latin typeface="Roboto"/>
                <a:hlinkClick r:id="rId4"/>
              </a:rPr>
              <a:t> </a:t>
            </a:r>
            <a:r>
              <a:rPr lang="ca-ES" b="0" i="0" u="none" strike="noStrike" dirty="0" err="1">
                <a:solidFill>
                  <a:srgbClr val="39DC73"/>
                </a:solidFill>
                <a:effectLst/>
                <a:latin typeface="Roboto"/>
                <a:hlinkClick r:id="rId4"/>
              </a:rPr>
              <a:t>intelligence</a:t>
            </a:r>
            <a:br>
              <a:rPr lang="ca-ES" b="0" i="0" u="none" strike="noStrike" dirty="0">
                <a:solidFill>
                  <a:srgbClr val="39DC73"/>
                </a:solidFill>
                <a:effectLst/>
                <a:latin typeface="Roboto"/>
                <a:hlinkClick r:id="rId4"/>
              </a:rPr>
            </a:br>
            <a:endParaRPr lang="ca-ES" b="0" i="0" dirty="0">
              <a:solidFill>
                <a:srgbClr val="234B55"/>
              </a:solidFill>
              <a:effectLst/>
              <a:latin typeface="Roboto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ca-ES" b="0" i="0" u="none" strike="noStrike" dirty="0">
                <a:solidFill>
                  <a:srgbClr val="39DC73"/>
                </a:solidFill>
                <a:effectLst/>
                <a:latin typeface="Roboto"/>
                <a:hlinkClick r:id="rId5"/>
              </a:rPr>
              <a:t>Oracle Business </a:t>
            </a:r>
            <a:r>
              <a:rPr lang="ca-ES" b="0" i="0" u="none" strike="noStrike" dirty="0" err="1">
                <a:solidFill>
                  <a:srgbClr val="39DC73"/>
                </a:solidFill>
                <a:effectLst/>
                <a:latin typeface="Roboto"/>
                <a:hlinkClick r:id="rId5"/>
              </a:rPr>
              <a:t>Intelligence</a:t>
            </a:r>
            <a:br>
              <a:rPr lang="ca-ES" b="0" i="0" u="none" strike="noStrike" dirty="0">
                <a:solidFill>
                  <a:srgbClr val="39DC73"/>
                </a:solidFill>
                <a:effectLst/>
                <a:latin typeface="Roboto"/>
                <a:hlinkClick r:id="rId5"/>
              </a:rPr>
            </a:br>
            <a:endParaRPr lang="ca-ES" b="0" i="0" dirty="0">
              <a:solidFill>
                <a:srgbClr val="234B55"/>
              </a:solidFill>
              <a:effectLst/>
              <a:latin typeface="Roboto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ca-ES" b="0" i="0" u="none" strike="noStrike" dirty="0" err="1">
                <a:solidFill>
                  <a:srgbClr val="39DC73"/>
                </a:solidFill>
                <a:effectLst/>
                <a:latin typeface="Roboto"/>
                <a:hlinkClick r:id="rId6"/>
              </a:rPr>
              <a:t>Tableau</a:t>
            </a:r>
            <a:br>
              <a:rPr lang="ca-ES" b="0" i="0" u="none" strike="noStrike" dirty="0">
                <a:solidFill>
                  <a:srgbClr val="39DC73"/>
                </a:solidFill>
                <a:effectLst/>
                <a:latin typeface="Roboto"/>
                <a:hlinkClick r:id="rId6"/>
              </a:rPr>
            </a:br>
            <a:endParaRPr lang="ca-ES" b="0" i="0" dirty="0">
              <a:solidFill>
                <a:srgbClr val="234B55"/>
              </a:solidFill>
              <a:effectLst/>
              <a:latin typeface="Roboto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ca-ES" b="0" i="0" u="none" strike="noStrike" dirty="0">
                <a:solidFill>
                  <a:srgbClr val="39DC73"/>
                </a:solidFill>
                <a:effectLst/>
                <a:latin typeface="Roboto"/>
              </a:rPr>
              <a:t>…</a:t>
            </a:r>
            <a:endParaRPr lang="ca-ES" b="0" i="0" dirty="0">
              <a:solidFill>
                <a:srgbClr val="234B55"/>
              </a:solidFill>
              <a:effectLst/>
              <a:latin typeface="Roboto"/>
            </a:endParaRPr>
          </a:p>
        </p:txBody>
      </p:sp>
    </p:spTree>
    <p:extLst>
      <p:ext uri="{BB962C8B-B14F-4D97-AF65-F5344CB8AC3E}">
        <p14:creationId xmlns:p14="http://schemas.microsoft.com/office/powerpoint/2010/main" val="3132858440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CustomShape 1"/>
          <p:cNvSpPr/>
          <p:nvPr/>
        </p:nvSpPr>
        <p:spPr>
          <a:xfrm>
            <a:off x="457200" y="198360"/>
            <a:ext cx="7972200" cy="9442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anchor="b"/>
          <a:lstStyle/>
          <a:p>
            <a:pPr>
              <a:lnSpc>
                <a:spcPct val="100000"/>
              </a:lnSpc>
            </a:pPr>
            <a:r>
              <a:rPr lang="es-ES" sz="2800" b="0" strike="noStrike" spc="-1" dirty="0">
                <a:solidFill>
                  <a:srgbClr val="464653"/>
                </a:solidFill>
                <a:uFill>
                  <a:solidFill>
                    <a:srgbClr val="FFFFFF"/>
                  </a:solidFill>
                </a:uFill>
                <a:latin typeface="Domine"/>
                <a:ea typeface="Domine"/>
              </a:rPr>
              <a:t>UF1 – </a:t>
            </a:r>
            <a:r>
              <a:rPr lang="es-ES" sz="2800" b="0" strike="noStrike" spc="-1" dirty="0" err="1">
                <a:solidFill>
                  <a:srgbClr val="464653"/>
                </a:solidFill>
                <a:uFill>
                  <a:solidFill>
                    <a:srgbClr val="FFFFFF"/>
                  </a:solidFill>
                </a:uFill>
                <a:latin typeface="Domine"/>
                <a:ea typeface="Domine"/>
              </a:rPr>
              <a:t>Introducció</a:t>
            </a:r>
            <a:endParaRPr lang="es-E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2" name="CustomShape 2"/>
          <p:cNvSpPr/>
          <p:nvPr/>
        </p:nvSpPr>
        <p:spPr>
          <a:xfrm>
            <a:off x="317880" y="1830600"/>
            <a:ext cx="8539560" cy="46378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91440" rIns="90000" bIns="91440"/>
          <a:lstStyle/>
          <a:p>
            <a:pPr algn="just">
              <a:lnSpc>
                <a:spcPct val="100000"/>
              </a:lnSpc>
            </a:pPr>
            <a:r>
              <a:rPr lang="es-ES" sz="2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A </a:t>
            </a:r>
            <a:r>
              <a:rPr lang="es-ES" sz="22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l’actualitat</a:t>
            </a:r>
            <a:r>
              <a:rPr lang="es-ES" sz="2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, gran </a:t>
            </a:r>
            <a:r>
              <a:rPr lang="es-ES" sz="22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part</a:t>
            </a:r>
            <a:r>
              <a:rPr lang="es-ES" sz="2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 de la </a:t>
            </a:r>
            <a:r>
              <a:rPr lang="es-ES" sz="22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gestió</a:t>
            </a:r>
            <a:r>
              <a:rPr lang="es-ES" sz="2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 </a:t>
            </a:r>
            <a:r>
              <a:rPr lang="es-ES" sz="22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d’una</a:t>
            </a:r>
            <a:r>
              <a:rPr lang="es-ES" sz="2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 empresa es fa </a:t>
            </a:r>
            <a:r>
              <a:rPr lang="es-ES" sz="22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utilitzant</a:t>
            </a:r>
            <a:r>
              <a:rPr lang="es-ES" sz="2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 </a:t>
            </a:r>
            <a:r>
              <a:rPr lang="es-ES" sz="22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eines</a:t>
            </a:r>
            <a:r>
              <a:rPr lang="es-ES" sz="2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 </a:t>
            </a:r>
            <a:r>
              <a:rPr lang="es-ES" sz="22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informàtiques</a:t>
            </a:r>
            <a:r>
              <a:rPr lang="es-ES" sz="2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.</a:t>
            </a:r>
            <a:endParaRPr lang="es-E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just">
              <a:lnSpc>
                <a:spcPct val="100000"/>
              </a:lnSpc>
            </a:pPr>
            <a:endParaRPr lang="es-E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es-ES" sz="2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A </a:t>
            </a:r>
            <a:r>
              <a:rPr lang="es-ES" sz="22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aquesta</a:t>
            </a:r>
            <a:r>
              <a:rPr lang="es-ES" sz="2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 branca de la </a:t>
            </a:r>
            <a:r>
              <a:rPr lang="es-ES" sz="22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informàtica</a:t>
            </a:r>
            <a:r>
              <a:rPr lang="es-ES" sz="2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 se </a:t>
            </a:r>
            <a:r>
              <a:rPr lang="es-ES" sz="22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l’anomena</a:t>
            </a:r>
            <a:r>
              <a:rPr lang="es-ES" sz="2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: </a:t>
            </a:r>
            <a:r>
              <a:rPr lang="es-ES" sz="2200" b="1" strike="noStrike" spc="-1" dirty="0" err="1">
                <a:solidFill>
                  <a:srgbClr val="528A02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Informàtica</a:t>
            </a:r>
            <a:r>
              <a:rPr lang="es-ES" sz="2200" b="1" strike="noStrike" spc="-1" dirty="0">
                <a:solidFill>
                  <a:srgbClr val="528A02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 de </a:t>
            </a:r>
            <a:r>
              <a:rPr lang="es-ES" sz="2200" b="1" strike="noStrike" spc="-1" dirty="0" err="1">
                <a:solidFill>
                  <a:srgbClr val="528A02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gestió</a:t>
            </a:r>
            <a:r>
              <a:rPr lang="es-ES" sz="2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.</a:t>
            </a:r>
            <a:endParaRPr lang="es-E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just">
              <a:lnSpc>
                <a:spcPct val="100000"/>
              </a:lnSpc>
            </a:pPr>
            <a:endParaRPr lang="es-E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es-ES" sz="2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Compres, vendes, personal, </a:t>
            </a:r>
            <a:r>
              <a:rPr lang="es-ES" sz="22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clients</a:t>
            </a:r>
            <a:r>
              <a:rPr lang="es-ES" sz="2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, </a:t>
            </a:r>
            <a:r>
              <a:rPr lang="es-ES" sz="22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facturació</a:t>
            </a:r>
            <a:r>
              <a:rPr lang="es-ES" sz="2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, </a:t>
            </a:r>
            <a:r>
              <a:rPr lang="es-ES" sz="22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comptabilitat</a:t>
            </a:r>
            <a:r>
              <a:rPr lang="es-ES" sz="2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… </a:t>
            </a:r>
            <a:r>
              <a:rPr lang="es-ES" sz="22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Pràcticament</a:t>
            </a:r>
            <a:r>
              <a:rPr lang="es-ES" sz="2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 </a:t>
            </a:r>
            <a:r>
              <a:rPr lang="es-ES" sz="22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tots</a:t>
            </a:r>
            <a:r>
              <a:rPr lang="es-ES" sz="2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 </a:t>
            </a:r>
            <a:r>
              <a:rPr lang="es-ES" sz="22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els</a:t>
            </a:r>
            <a:r>
              <a:rPr lang="es-ES" sz="2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 </a:t>
            </a:r>
            <a:r>
              <a:rPr lang="es-ES" sz="22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aspectes</a:t>
            </a:r>
            <a:r>
              <a:rPr lang="es-ES" sz="2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 </a:t>
            </a:r>
            <a:r>
              <a:rPr lang="es-ES" sz="22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relacionats</a:t>
            </a:r>
            <a:r>
              <a:rPr lang="es-ES" sz="2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 </a:t>
            </a:r>
            <a:r>
              <a:rPr lang="es-ES" sz="22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amb</a:t>
            </a:r>
            <a:r>
              <a:rPr lang="es-ES" sz="2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 una empresa es poden gestionar </a:t>
            </a:r>
            <a:r>
              <a:rPr lang="es-ES" sz="22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amb</a:t>
            </a:r>
            <a:r>
              <a:rPr lang="es-ES" sz="2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 </a:t>
            </a:r>
            <a:r>
              <a:rPr lang="es-ES" sz="22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aplicacions</a:t>
            </a:r>
            <a:r>
              <a:rPr lang="es-ES" sz="2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 </a:t>
            </a:r>
            <a:r>
              <a:rPr lang="es-ES" sz="22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informàtiques</a:t>
            </a:r>
            <a:r>
              <a:rPr lang="es-ES" sz="2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.</a:t>
            </a:r>
            <a:endParaRPr lang="es-E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just">
              <a:lnSpc>
                <a:spcPct val="100000"/>
              </a:lnSpc>
            </a:pPr>
            <a:endParaRPr lang="es-E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es-ES" sz="2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El </a:t>
            </a:r>
            <a:r>
              <a:rPr lang="es-ES" sz="2200" b="1" strike="noStrike" spc="-1" dirty="0">
                <a:solidFill>
                  <a:srgbClr val="528A02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software empresarial</a:t>
            </a:r>
            <a:r>
              <a:rPr lang="es-ES" sz="2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 </a:t>
            </a:r>
            <a:r>
              <a:rPr lang="es-ES" sz="22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s’entén</a:t>
            </a:r>
            <a:r>
              <a:rPr lang="es-ES" sz="2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 </a:t>
            </a:r>
            <a:r>
              <a:rPr lang="es-ES" sz="22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com</a:t>
            </a:r>
            <a:r>
              <a:rPr lang="es-ES" sz="2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 a totes </a:t>
            </a:r>
            <a:r>
              <a:rPr lang="es-ES" sz="22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aquelles</a:t>
            </a:r>
            <a:r>
              <a:rPr lang="es-ES" sz="2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 </a:t>
            </a:r>
            <a:r>
              <a:rPr lang="es-ES" sz="22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aplicacions</a:t>
            </a:r>
            <a:r>
              <a:rPr lang="es-ES" sz="2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 que </a:t>
            </a:r>
            <a:r>
              <a:rPr lang="es-ES" sz="22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ajudin</a:t>
            </a:r>
            <a:r>
              <a:rPr lang="es-ES" sz="2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 a mesurar o </a:t>
            </a:r>
            <a:r>
              <a:rPr lang="es-ES" sz="22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millorar</a:t>
            </a:r>
            <a:r>
              <a:rPr lang="es-ES" sz="2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 la </a:t>
            </a:r>
            <a:r>
              <a:rPr lang="es-ES" sz="22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seva</a:t>
            </a:r>
            <a:r>
              <a:rPr lang="es-ES" sz="2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 </a:t>
            </a:r>
            <a:r>
              <a:rPr lang="es-ES" sz="22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activitat</a:t>
            </a:r>
            <a:r>
              <a:rPr lang="es-ES" sz="2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.</a:t>
            </a:r>
            <a:endParaRPr lang="es-E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CustomShape 1"/>
          <p:cNvSpPr/>
          <p:nvPr/>
        </p:nvSpPr>
        <p:spPr>
          <a:xfrm>
            <a:off x="457200" y="198360"/>
            <a:ext cx="7972200" cy="9442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anchor="b"/>
          <a:lstStyle/>
          <a:p>
            <a:pPr>
              <a:lnSpc>
                <a:spcPct val="100000"/>
              </a:lnSpc>
            </a:pPr>
            <a:r>
              <a:rPr lang="es-ES" sz="2800" b="0" strike="noStrike" spc="-1" dirty="0">
                <a:solidFill>
                  <a:srgbClr val="464653"/>
                </a:solidFill>
                <a:uFill>
                  <a:solidFill>
                    <a:srgbClr val="FFFFFF"/>
                  </a:solidFill>
                </a:uFill>
                <a:latin typeface="Domine"/>
                <a:ea typeface="Domine"/>
              </a:rPr>
              <a:t>UF1  – Software empresarial</a:t>
            </a:r>
            <a:endParaRPr lang="es-E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4" name="CustomShape 2"/>
          <p:cNvSpPr/>
          <p:nvPr/>
        </p:nvSpPr>
        <p:spPr>
          <a:xfrm>
            <a:off x="317880" y="1398600"/>
            <a:ext cx="8539560" cy="46378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91440" rIns="90000" bIns="91440"/>
          <a:lstStyle/>
          <a:p>
            <a:pPr algn="just">
              <a:lnSpc>
                <a:spcPct val="100000"/>
              </a:lnSpc>
            </a:pPr>
            <a:r>
              <a:rPr lang="ca-ES" sz="2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Dins del software empresarial podem trobar els següents tipus:</a:t>
            </a:r>
            <a:endParaRPr lang="ca-E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just">
              <a:lnSpc>
                <a:spcPct val="100000"/>
              </a:lnSpc>
            </a:pPr>
            <a:endParaRPr lang="ca-E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6000" algn="just">
              <a:lnSpc>
                <a:spcPct val="115000"/>
              </a:lnSpc>
              <a:buClr>
                <a:srgbClr val="000000"/>
              </a:buClr>
              <a:buFont typeface="Arial"/>
              <a:buChar char="●"/>
            </a:pPr>
            <a:r>
              <a:rPr lang="ca-ES" sz="2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Aplicacions bàsiques.</a:t>
            </a:r>
            <a:endParaRPr lang="ca-E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2000" lvl="1" indent="-216000" algn="just">
              <a:lnSpc>
                <a:spcPct val="115000"/>
              </a:lnSpc>
              <a:buClr>
                <a:srgbClr val="000000"/>
              </a:buClr>
              <a:buSzPct val="91000"/>
              <a:buFont typeface="Arial"/>
              <a:buChar char="○"/>
            </a:pPr>
            <a:r>
              <a:rPr lang="ca-ES" sz="2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Amb una única funcionalitat.</a:t>
            </a:r>
            <a:endParaRPr lang="ca-E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6000" algn="just">
              <a:lnSpc>
                <a:spcPct val="115000"/>
              </a:lnSpc>
              <a:buClr>
                <a:srgbClr val="000000"/>
              </a:buClr>
              <a:buFont typeface="Arial"/>
              <a:buChar char="●"/>
            </a:pPr>
            <a:r>
              <a:rPr lang="ca-ES" sz="2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Aplicacions fetes a mida.</a:t>
            </a:r>
            <a:endParaRPr lang="ca-E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2000" lvl="1" indent="-216000" algn="just">
              <a:lnSpc>
                <a:spcPct val="115000"/>
              </a:lnSpc>
              <a:buClr>
                <a:srgbClr val="000000"/>
              </a:buClr>
              <a:buSzPct val="91000"/>
              <a:buFont typeface="Arial"/>
              <a:buChar char="○"/>
            </a:pPr>
            <a:r>
              <a:rPr lang="ca-ES" sz="2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Exemple: Aplicacions de gestió de bancs i caixes d’estalvis.</a:t>
            </a:r>
            <a:endParaRPr lang="ca-E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6000" algn="just">
              <a:lnSpc>
                <a:spcPct val="115000"/>
              </a:lnSpc>
              <a:buClr>
                <a:srgbClr val="000000"/>
              </a:buClr>
              <a:buFont typeface="Arial"/>
              <a:buChar char="●"/>
            </a:pPr>
            <a:r>
              <a:rPr lang="ca-ES" sz="2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Suites empresarials</a:t>
            </a:r>
            <a:endParaRPr lang="ca-E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2000" lvl="1" indent="-216000" algn="just">
              <a:lnSpc>
                <a:spcPct val="115000"/>
              </a:lnSpc>
              <a:buClr>
                <a:srgbClr val="000000"/>
              </a:buClr>
              <a:buSzPct val="91000"/>
              <a:buFont typeface="Arial"/>
              <a:buChar char="○"/>
            </a:pPr>
            <a:r>
              <a:rPr lang="ca-ES" sz="2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Exemples: SAGE </a:t>
            </a:r>
            <a:r>
              <a:rPr lang="ca-ES" sz="22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Contaplus</a:t>
            </a:r>
            <a:r>
              <a:rPr lang="ca-ES" sz="2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, </a:t>
            </a:r>
            <a:r>
              <a:rPr lang="ca-ES" sz="22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Facturaplus</a:t>
            </a:r>
            <a:r>
              <a:rPr lang="ca-ES" sz="2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 i </a:t>
            </a:r>
            <a:r>
              <a:rPr lang="ca-ES" sz="22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Nominaplus</a:t>
            </a:r>
            <a:r>
              <a:rPr lang="ca-ES" sz="2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 .</a:t>
            </a:r>
            <a:endParaRPr lang="ca-E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6000" algn="just">
              <a:lnSpc>
                <a:spcPct val="115000"/>
              </a:lnSpc>
              <a:buClr>
                <a:srgbClr val="528A02"/>
              </a:buClr>
              <a:buFont typeface="Arial"/>
              <a:buChar char="●"/>
            </a:pPr>
            <a:r>
              <a:rPr lang="ca-ES" sz="2200" b="1" strike="noStrike" spc="-1" dirty="0">
                <a:solidFill>
                  <a:srgbClr val="528A02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ERP</a:t>
            </a:r>
            <a:endParaRPr lang="ca-E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2000" lvl="1" indent="-216000" algn="just">
              <a:lnSpc>
                <a:spcPct val="115000"/>
              </a:lnSpc>
              <a:buClr>
                <a:srgbClr val="000000"/>
              </a:buClr>
              <a:buSzPct val="91000"/>
              <a:buFont typeface="Arial"/>
              <a:buChar char="○"/>
            </a:pPr>
            <a:r>
              <a:rPr lang="ca-ES" sz="2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Exemples: SAP / Dynamics AX / Dynamics NAV / SAGE ERP / </a:t>
            </a:r>
            <a:r>
              <a:rPr lang="ca-ES" sz="22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Odoo</a:t>
            </a:r>
            <a:endParaRPr lang="ca-E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6000" algn="just">
              <a:lnSpc>
                <a:spcPct val="115000"/>
              </a:lnSpc>
              <a:buClr>
                <a:srgbClr val="528A02"/>
              </a:buClr>
              <a:buFont typeface="Arial"/>
              <a:buChar char="●"/>
            </a:pPr>
            <a:r>
              <a:rPr lang="ca-ES" sz="2200" b="1" strike="noStrike" spc="-1" dirty="0">
                <a:solidFill>
                  <a:srgbClr val="528A02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CRM</a:t>
            </a:r>
            <a:endParaRPr lang="ca-E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2000" lvl="1" indent="-216000" algn="just">
              <a:lnSpc>
                <a:spcPct val="115000"/>
              </a:lnSpc>
              <a:buClr>
                <a:srgbClr val="000000"/>
              </a:buClr>
              <a:buSzPct val="91000"/>
              <a:buFont typeface="Arial"/>
              <a:buChar char="○"/>
            </a:pPr>
            <a:r>
              <a:rPr lang="ca-ES" sz="2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Dynamics CRM / </a:t>
            </a:r>
            <a:r>
              <a:rPr lang="ca-ES" sz="22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Siebel</a:t>
            </a:r>
            <a:r>
              <a:rPr lang="ca-ES" sz="2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 / </a:t>
            </a:r>
            <a:r>
              <a:rPr lang="ca-ES" sz="22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Salesforce</a:t>
            </a:r>
            <a:r>
              <a:rPr lang="ca-ES" sz="2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 / SAP CRM / </a:t>
            </a:r>
            <a:r>
              <a:rPr lang="ca-ES" sz="22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Zoho</a:t>
            </a:r>
            <a:r>
              <a:rPr lang="ca-ES" sz="2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 CRM </a:t>
            </a:r>
            <a:endParaRPr lang="ca-E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CustomShape 1"/>
          <p:cNvSpPr/>
          <p:nvPr/>
        </p:nvSpPr>
        <p:spPr>
          <a:xfrm>
            <a:off x="457200" y="198360"/>
            <a:ext cx="7972200" cy="9442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anchor="b"/>
          <a:lstStyle/>
          <a:p>
            <a:pPr>
              <a:lnSpc>
                <a:spcPct val="100000"/>
              </a:lnSpc>
            </a:pPr>
            <a:r>
              <a:rPr lang="es-ES" sz="2800" b="0" strike="noStrike" spc="-1" dirty="0">
                <a:solidFill>
                  <a:srgbClr val="464653"/>
                </a:solidFill>
                <a:uFill>
                  <a:solidFill>
                    <a:srgbClr val="FFFFFF"/>
                  </a:solidFill>
                </a:uFill>
                <a:latin typeface="Domine"/>
                <a:ea typeface="Domine"/>
              </a:rPr>
              <a:t>UF1  – </a:t>
            </a:r>
            <a:r>
              <a:rPr lang="es-ES" sz="2800" b="0" strike="noStrike" spc="-1" dirty="0" err="1">
                <a:solidFill>
                  <a:srgbClr val="464653"/>
                </a:solidFill>
                <a:uFill>
                  <a:solidFill>
                    <a:srgbClr val="FFFFFF"/>
                  </a:solidFill>
                </a:uFill>
                <a:latin typeface="Domine"/>
                <a:ea typeface="Domine"/>
              </a:rPr>
              <a:t>Llicències</a:t>
            </a:r>
            <a:r>
              <a:rPr lang="es-ES" sz="2800" b="0" strike="noStrike" spc="-1" dirty="0">
                <a:solidFill>
                  <a:srgbClr val="464653"/>
                </a:solidFill>
                <a:uFill>
                  <a:solidFill>
                    <a:srgbClr val="FFFFFF"/>
                  </a:solidFill>
                </a:uFill>
                <a:latin typeface="Domine"/>
                <a:ea typeface="Domine"/>
              </a:rPr>
              <a:t> de </a:t>
            </a:r>
            <a:r>
              <a:rPr lang="es-ES" sz="2800" b="0" strike="noStrike" spc="-1" dirty="0" err="1">
                <a:solidFill>
                  <a:srgbClr val="464653"/>
                </a:solidFill>
                <a:uFill>
                  <a:solidFill>
                    <a:srgbClr val="FFFFFF"/>
                  </a:solidFill>
                </a:uFill>
                <a:latin typeface="Domine"/>
                <a:ea typeface="Domine"/>
              </a:rPr>
              <a:t>programari</a:t>
            </a:r>
            <a:endParaRPr lang="es-E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6" name="CustomShape 2"/>
          <p:cNvSpPr/>
          <p:nvPr/>
        </p:nvSpPr>
        <p:spPr>
          <a:xfrm>
            <a:off x="317880" y="1830600"/>
            <a:ext cx="8539560" cy="46378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91440" rIns="90000" bIns="91440"/>
          <a:lstStyle/>
          <a:p>
            <a:pPr algn="just">
              <a:lnSpc>
                <a:spcPct val="100000"/>
              </a:lnSpc>
            </a:pPr>
            <a:r>
              <a:rPr lang="ca-ES" sz="2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Tota aplicació té associada una llicència, aquesta llicència determinarà l’autorització o permís que concedeix l’autor per poder utilitzar-la.</a:t>
            </a:r>
            <a:endParaRPr lang="ca-E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just">
              <a:lnSpc>
                <a:spcPct val="100000"/>
              </a:lnSpc>
            </a:pPr>
            <a:endParaRPr lang="ca-E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ca-ES" sz="2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Per tal de gestionar aquests permisos, s’han creat una sèrie de llicències que intenten agrupar els diversos tipus d’aplicacions.</a:t>
            </a:r>
            <a:endParaRPr lang="ca-E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just">
              <a:lnSpc>
                <a:spcPct val="100000"/>
              </a:lnSpc>
            </a:pPr>
            <a:endParaRPr lang="ca-E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ca-ES" sz="22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Partim d’una gran divisió</a:t>
            </a:r>
            <a:endParaRPr lang="ca-E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just">
              <a:lnSpc>
                <a:spcPct val="100000"/>
              </a:lnSpc>
            </a:pPr>
            <a:endParaRPr lang="ca-E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just">
              <a:lnSpc>
                <a:spcPct val="100000"/>
              </a:lnSpc>
            </a:pPr>
            <a:endParaRPr lang="ca-E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7" name="CustomShape 3"/>
          <p:cNvSpPr/>
          <p:nvPr/>
        </p:nvSpPr>
        <p:spPr>
          <a:xfrm>
            <a:off x="594360" y="5160600"/>
            <a:ext cx="3504240" cy="1290960"/>
          </a:xfrm>
          <a:prstGeom prst="roundRect">
            <a:avLst>
              <a:gd name="adj" fmla="val 13910"/>
            </a:avLst>
          </a:prstGeom>
          <a:noFill/>
          <a:ln w="19080">
            <a:solidFill>
              <a:srgbClr val="1F497D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91440" rIns="90000" bIns="91440" anchor="ctr"/>
          <a:lstStyle/>
          <a:p>
            <a:pPr algn="ctr">
              <a:lnSpc>
                <a:spcPct val="100000"/>
              </a:lnSpc>
            </a:pPr>
            <a:r>
              <a:rPr lang="es-ES" sz="2000" b="1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</a:rPr>
              <a:t>Programari</a:t>
            </a:r>
            <a:r>
              <a:rPr lang="es-ES" sz="20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</a:rPr>
              <a:t> </a:t>
            </a:r>
            <a:r>
              <a:rPr lang="es-ES" sz="2000" b="1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</a:rPr>
              <a:t>lliure</a:t>
            </a:r>
            <a:endParaRPr lang="es-E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8" name="CustomShape 4"/>
          <p:cNvSpPr/>
          <p:nvPr/>
        </p:nvSpPr>
        <p:spPr>
          <a:xfrm>
            <a:off x="5015520" y="5160600"/>
            <a:ext cx="3504240" cy="1290960"/>
          </a:xfrm>
          <a:prstGeom prst="roundRect">
            <a:avLst>
              <a:gd name="adj" fmla="val 13910"/>
            </a:avLst>
          </a:prstGeom>
          <a:noFill/>
          <a:ln w="19080">
            <a:solidFill>
              <a:srgbClr val="1F497D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91440" rIns="90000" bIns="91440" anchor="ctr"/>
          <a:lstStyle/>
          <a:p>
            <a:pPr algn="ctr">
              <a:lnSpc>
                <a:spcPct val="100000"/>
              </a:lnSpc>
            </a:pPr>
            <a:r>
              <a:rPr lang="es-ES" sz="20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</a:rPr>
              <a:t>Programari privatiu o propietari</a:t>
            </a:r>
            <a:endParaRPr lang="es-E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9" name="CustomShape 5"/>
          <p:cNvSpPr/>
          <p:nvPr/>
        </p:nvSpPr>
        <p:spPr>
          <a:xfrm flipH="1">
            <a:off x="2345400" y="4441320"/>
            <a:ext cx="2189880" cy="7185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19080">
            <a:solidFill>
              <a:srgbClr val="1F497D"/>
            </a:solidFill>
            <a:round/>
            <a:tailEnd type="triangle" w="lg" len="lg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10" name="CustomShape 6"/>
          <p:cNvSpPr/>
          <p:nvPr/>
        </p:nvSpPr>
        <p:spPr>
          <a:xfrm>
            <a:off x="4515120" y="4441320"/>
            <a:ext cx="2252160" cy="7185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19080">
            <a:solidFill>
              <a:srgbClr val="1F497D"/>
            </a:solidFill>
            <a:round/>
            <a:tailEnd type="triangle" w="lg" len="lg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CustomShape 1"/>
          <p:cNvSpPr/>
          <p:nvPr/>
        </p:nvSpPr>
        <p:spPr>
          <a:xfrm>
            <a:off x="457200" y="198360"/>
            <a:ext cx="7972200" cy="9442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anchor="b"/>
          <a:lstStyle/>
          <a:p>
            <a:pPr>
              <a:lnSpc>
                <a:spcPct val="100000"/>
              </a:lnSpc>
            </a:pPr>
            <a:r>
              <a:rPr lang="es-ES" sz="2800" b="0" strike="noStrike" spc="-1" dirty="0">
                <a:solidFill>
                  <a:srgbClr val="464653"/>
                </a:solidFill>
                <a:uFill>
                  <a:solidFill>
                    <a:srgbClr val="FFFFFF"/>
                  </a:solidFill>
                </a:uFill>
                <a:latin typeface="Domine"/>
                <a:ea typeface="Domine"/>
              </a:rPr>
              <a:t>UF1  – </a:t>
            </a:r>
            <a:r>
              <a:rPr lang="es-ES" sz="2800" spc="-1" dirty="0">
                <a:solidFill>
                  <a:srgbClr val="464653"/>
                </a:solidFill>
                <a:uFill>
                  <a:solidFill>
                    <a:srgbClr val="FFFFFF"/>
                  </a:solidFill>
                </a:uFill>
                <a:latin typeface="Domine"/>
                <a:ea typeface="Domine"/>
              </a:rPr>
              <a:t>Software </a:t>
            </a:r>
            <a:r>
              <a:rPr lang="es-ES" sz="2800" b="0" strike="noStrike" spc="-1" dirty="0" err="1">
                <a:solidFill>
                  <a:srgbClr val="464653"/>
                </a:solidFill>
                <a:uFill>
                  <a:solidFill>
                    <a:srgbClr val="FFFFFF"/>
                  </a:solidFill>
                </a:uFill>
                <a:latin typeface="Domine"/>
                <a:ea typeface="Domine"/>
              </a:rPr>
              <a:t>lliure</a:t>
            </a:r>
            <a:r>
              <a:rPr lang="es-ES" sz="2800" b="0" strike="noStrike" spc="-1" dirty="0">
                <a:solidFill>
                  <a:srgbClr val="464653"/>
                </a:solidFill>
                <a:uFill>
                  <a:solidFill>
                    <a:srgbClr val="FFFFFF"/>
                  </a:solidFill>
                </a:uFill>
                <a:latin typeface="Domine"/>
                <a:ea typeface="Domine"/>
              </a:rPr>
              <a:t> (free software)</a:t>
            </a:r>
            <a:endParaRPr lang="es-E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2" name="CustomShape 2"/>
          <p:cNvSpPr/>
          <p:nvPr/>
        </p:nvSpPr>
        <p:spPr>
          <a:xfrm>
            <a:off x="317880" y="1412776"/>
            <a:ext cx="8539560" cy="5294744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91440" rIns="90000" bIns="91440"/>
          <a:lstStyle/>
          <a:p>
            <a:pPr algn="just">
              <a:lnSpc>
                <a:spcPct val="100000"/>
              </a:lnSpc>
            </a:pPr>
            <a:r>
              <a:rPr lang="es-ES" sz="20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El </a:t>
            </a:r>
            <a:r>
              <a:rPr lang="es-ES" sz="2000" b="1" strike="noStrike" spc="-1" dirty="0" err="1">
                <a:solidFill>
                  <a:srgbClr val="528A02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programari</a:t>
            </a:r>
            <a:r>
              <a:rPr lang="es-ES" sz="2000" b="1" strike="noStrike" spc="-1" dirty="0">
                <a:solidFill>
                  <a:srgbClr val="528A02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 </a:t>
            </a:r>
            <a:r>
              <a:rPr lang="es-ES" sz="2000" b="1" strike="noStrike" spc="-1" dirty="0" err="1">
                <a:solidFill>
                  <a:srgbClr val="528A02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lliure</a:t>
            </a:r>
            <a:r>
              <a:rPr lang="es-ES" sz="20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 </a:t>
            </a:r>
            <a:r>
              <a:rPr lang="es-ES" sz="20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és</a:t>
            </a:r>
            <a:r>
              <a:rPr lang="es-ES" sz="20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 </a:t>
            </a:r>
            <a:r>
              <a:rPr lang="es-ES" sz="20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aquell</a:t>
            </a:r>
            <a:r>
              <a:rPr lang="es-ES" sz="20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 </a:t>
            </a:r>
            <a:r>
              <a:rPr lang="es-ES" sz="20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programari</a:t>
            </a:r>
            <a:r>
              <a:rPr lang="es-ES" sz="20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 que respecta la </a:t>
            </a:r>
            <a:r>
              <a:rPr lang="es-ES" sz="2000" b="1" strike="noStrike" spc="-1" dirty="0" err="1">
                <a:solidFill>
                  <a:srgbClr val="528A02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llibertat</a:t>
            </a:r>
            <a:r>
              <a:rPr lang="es-ES" sz="2000" b="1" strike="noStrike" spc="-1" dirty="0">
                <a:solidFill>
                  <a:srgbClr val="528A02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 total</a:t>
            </a:r>
            <a:r>
              <a:rPr lang="es-ES" sz="20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 de </a:t>
            </a:r>
            <a:r>
              <a:rPr lang="es-ES" sz="20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l’usuari</a:t>
            </a:r>
            <a:r>
              <a:rPr lang="es-ES" sz="20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 sobre el </a:t>
            </a:r>
            <a:r>
              <a:rPr lang="es-ES" sz="20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producte</a:t>
            </a:r>
            <a:r>
              <a:rPr lang="es-ES" sz="20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 </a:t>
            </a:r>
            <a:r>
              <a:rPr lang="es-ES" sz="20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adquirit</a:t>
            </a:r>
            <a:r>
              <a:rPr lang="es-ES" sz="20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. </a:t>
            </a:r>
            <a:endParaRPr lang="es-E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just">
              <a:lnSpc>
                <a:spcPct val="100000"/>
              </a:lnSpc>
            </a:pPr>
            <a:endParaRPr lang="es-E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es-ES" sz="20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Tot </a:t>
            </a:r>
            <a:r>
              <a:rPr lang="es-ES" sz="20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aquell</a:t>
            </a:r>
            <a:r>
              <a:rPr lang="es-ES" sz="20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 software que </a:t>
            </a:r>
            <a:r>
              <a:rPr lang="es-ES" sz="2000" b="1" strike="noStrike" spc="-1" dirty="0">
                <a:solidFill>
                  <a:srgbClr val="528A02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no</a:t>
            </a:r>
            <a:r>
              <a:rPr lang="es-ES" sz="20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 </a:t>
            </a:r>
            <a:r>
              <a:rPr lang="es-ES" sz="20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sigui</a:t>
            </a:r>
            <a:r>
              <a:rPr lang="es-ES" sz="20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 </a:t>
            </a:r>
            <a:r>
              <a:rPr lang="es-ES" sz="2000" b="1" strike="noStrike" spc="-1" dirty="0" err="1">
                <a:solidFill>
                  <a:srgbClr val="528A02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lliure</a:t>
            </a:r>
            <a:r>
              <a:rPr lang="es-ES" sz="20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, </a:t>
            </a:r>
            <a:r>
              <a:rPr lang="es-ES" sz="20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serà</a:t>
            </a:r>
            <a:r>
              <a:rPr lang="es-ES" sz="20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 </a:t>
            </a:r>
            <a:r>
              <a:rPr lang="es-ES" sz="2000" b="1" strike="noStrike" spc="-1" dirty="0" err="1">
                <a:solidFill>
                  <a:srgbClr val="528A02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privatiu</a:t>
            </a:r>
            <a:r>
              <a:rPr lang="es-ES" sz="20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 o </a:t>
            </a:r>
            <a:r>
              <a:rPr lang="es-ES" sz="2000" b="1" strike="noStrike" spc="-1" dirty="0" err="1">
                <a:solidFill>
                  <a:srgbClr val="528A02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propietari</a:t>
            </a:r>
            <a:r>
              <a:rPr lang="es-ES" sz="20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. </a:t>
            </a:r>
            <a:endParaRPr lang="es-E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just">
              <a:lnSpc>
                <a:spcPct val="100000"/>
              </a:lnSpc>
            </a:pPr>
            <a:endParaRPr lang="es-E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es-ES" sz="20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Segons</a:t>
            </a:r>
            <a:r>
              <a:rPr lang="es-ES" sz="20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 la FSF (free </a:t>
            </a:r>
            <a:r>
              <a:rPr lang="es-ES" sz="20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sofware</a:t>
            </a:r>
            <a:r>
              <a:rPr lang="es-ES" sz="20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 </a:t>
            </a:r>
            <a:r>
              <a:rPr lang="es-ES" sz="20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foundation</a:t>
            </a:r>
            <a:r>
              <a:rPr lang="es-ES" sz="20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), la licencia de </a:t>
            </a:r>
            <a:r>
              <a:rPr lang="es-ES" sz="20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programari</a:t>
            </a:r>
            <a:r>
              <a:rPr lang="es-ES" sz="20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 </a:t>
            </a:r>
            <a:r>
              <a:rPr lang="es-ES" sz="20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lliure</a:t>
            </a:r>
            <a:r>
              <a:rPr lang="es-ES" sz="20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 ha de </a:t>
            </a:r>
            <a:r>
              <a:rPr lang="es-ES" sz="20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permetre</a:t>
            </a:r>
            <a:r>
              <a:rPr lang="es-ES" sz="20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:</a:t>
            </a:r>
            <a:endParaRPr lang="es-E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6000" algn="just">
              <a:lnSpc>
                <a:spcPct val="100000"/>
              </a:lnSpc>
              <a:buClr>
                <a:srgbClr val="000000"/>
              </a:buClr>
              <a:buFont typeface="StarSymbol"/>
              <a:buAutoNum type="arabicPeriod"/>
            </a:pPr>
            <a:r>
              <a:rPr lang="es-ES" sz="20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La </a:t>
            </a:r>
            <a:r>
              <a:rPr lang="es-ES" sz="20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llibertat</a:t>
            </a:r>
            <a:r>
              <a:rPr lang="es-ES" sz="20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 per a </a:t>
            </a:r>
            <a:r>
              <a:rPr lang="es-ES" sz="2000" b="1" strike="noStrike" spc="-1" dirty="0" err="1">
                <a:solidFill>
                  <a:srgbClr val="528A02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executar</a:t>
            </a:r>
            <a:r>
              <a:rPr lang="es-ES" sz="20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 el programa, per a </a:t>
            </a:r>
            <a:r>
              <a:rPr lang="es-ES" sz="20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qualsevol</a:t>
            </a:r>
            <a:r>
              <a:rPr lang="es-ES" sz="20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 </a:t>
            </a:r>
            <a:r>
              <a:rPr lang="es-ES" sz="20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propòsit</a:t>
            </a:r>
            <a:r>
              <a:rPr lang="es-ES" sz="20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.</a:t>
            </a:r>
            <a:endParaRPr lang="es-E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6000" algn="just">
              <a:lnSpc>
                <a:spcPct val="100000"/>
              </a:lnSpc>
              <a:buClr>
                <a:srgbClr val="000000"/>
              </a:buClr>
              <a:buFont typeface="StarSymbol"/>
              <a:buAutoNum type="arabicPeriod"/>
            </a:pPr>
            <a:r>
              <a:rPr lang="es-ES" sz="20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La </a:t>
            </a:r>
            <a:r>
              <a:rPr lang="es-ES" sz="20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llibertat</a:t>
            </a:r>
            <a:r>
              <a:rPr lang="es-ES" sz="20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 </a:t>
            </a:r>
            <a:r>
              <a:rPr lang="es-ES" sz="20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d’</a:t>
            </a:r>
            <a:r>
              <a:rPr lang="es-ES" sz="2000" b="1" strike="noStrike" spc="-1" dirty="0" err="1">
                <a:solidFill>
                  <a:srgbClr val="528A02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estudiar</a:t>
            </a:r>
            <a:r>
              <a:rPr lang="es-ES" sz="20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 </a:t>
            </a:r>
            <a:r>
              <a:rPr lang="es-ES" sz="20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com</a:t>
            </a:r>
            <a:r>
              <a:rPr lang="es-ES" sz="20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 treballa el programa, i adaptar-lo a les </a:t>
            </a:r>
            <a:r>
              <a:rPr lang="es-ES" sz="20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necessitats</a:t>
            </a:r>
            <a:r>
              <a:rPr lang="es-ES" sz="20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 </a:t>
            </a:r>
            <a:r>
              <a:rPr lang="es-ES" sz="20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pròpies</a:t>
            </a:r>
            <a:r>
              <a:rPr lang="es-ES" sz="20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.</a:t>
            </a:r>
            <a:endParaRPr lang="es-E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6000" algn="just">
              <a:lnSpc>
                <a:spcPct val="100000"/>
              </a:lnSpc>
              <a:buClr>
                <a:srgbClr val="000000"/>
              </a:buClr>
              <a:buFont typeface="StarSymbol"/>
              <a:buAutoNum type="arabicPeriod"/>
            </a:pPr>
            <a:r>
              <a:rPr lang="es-ES" sz="20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La </a:t>
            </a:r>
            <a:r>
              <a:rPr lang="es-ES" sz="20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llibertat</a:t>
            </a:r>
            <a:r>
              <a:rPr lang="es-ES" sz="20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 de </a:t>
            </a:r>
            <a:r>
              <a:rPr lang="es-ES" sz="2000" b="1" strike="noStrike" spc="-1" dirty="0">
                <a:solidFill>
                  <a:srgbClr val="528A02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redistribuir</a:t>
            </a:r>
            <a:r>
              <a:rPr lang="es-ES" sz="20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 </a:t>
            </a:r>
            <a:r>
              <a:rPr lang="es-ES" sz="20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còpies</a:t>
            </a:r>
            <a:r>
              <a:rPr lang="es-ES" sz="20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 per a poder </a:t>
            </a:r>
            <a:r>
              <a:rPr lang="es-ES" sz="20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ajudar</a:t>
            </a:r>
            <a:r>
              <a:rPr lang="es-ES" sz="20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 </a:t>
            </a:r>
            <a:r>
              <a:rPr lang="es-ES" sz="20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als</a:t>
            </a:r>
            <a:r>
              <a:rPr lang="es-ES" sz="20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 </a:t>
            </a:r>
            <a:r>
              <a:rPr lang="es-ES" sz="20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vostres</a:t>
            </a:r>
            <a:r>
              <a:rPr lang="es-ES" sz="20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 </a:t>
            </a:r>
            <a:r>
              <a:rPr lang="es-ES" sz="20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veïns</a:t>
            </a:r>
            <a:r>
              <a:rPr lang="es-ES" sz="20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.</a:t>
            </a:r>
            <a:endParaRPr lang="es-E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6000" algn="just">
              <a:lnSpc>
                <a:spcPct val="100000"/>
              </a:lnSpc>
              <a:buClr>
                <a:srgbClr val="000000"/>
              </a:buClr>
              <a:buFont typeface="StarSymbol"/>
              <a:buAutoNum type="arabicPeriod"/>
            </a:pPr>
            <a:r>
              <a:rPr lang="es-ES" sz="20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La </a:t>
            </a:r>
            <a:r>
              <a:rPr lang="es-ES" sz="20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llibertat</a:t>
            </a:r>
            <a:r>
              <a:rPr lang="es-ES" sz="20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 per a </a:t>
            </a:r>
            <a:r>
              <a:rPr lang="es-ES" sz="2000" b="1" strike="noStrike" spc="-1" dirty="0" err="1">
                <a:solidFill>
                  <a:srgbClr val="528A02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millorar</a:t>
            </a:r>
            <a:r>
              <a:rPr lang="es-ES" sz="20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 el programa i </a:t>
            </a:r>
            <a:r>
              <a:rPr lang="es-ES" sz="20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alliberar</a:t>
            </a:r>
            <a:r>
              <a:rPr lang="es-ES" sz="20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 les </a:t>
            </a:r>
            <a:r>
              <a:rPr lang="es-ES" sz="20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vostres</a:t>
            </a:r>
            <a:r>
              <a:rPr lang="es-ES" sz="20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 </a:t>
            </a:r>
            <a:r>
              <a:rPr lang="es-ES" sz="20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millores</a:t>
            </a:r>
            <a:r>
              <a:rPr lang="es-ES" sz="20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 al </a:t>
            </a:r>
            <a:r>
              <a:rPr lang="es-ES" sz="20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públic</a:t>
            </a:r>
            <a:r>
              <a:rPr lang="es-ES" sz="20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, per a </a:t>
            </a:r>
            <a:r>
              <a:rPr lang="es-ES" sz="20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què</a:t>
            </a:r>
            <a:r>
              <a:rPr lang="es-ES" sz="20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 tota la </a:t>
            </a:r>
            <a:r>
              <a:rPr lang="es-ES" sz="20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comunitat</a:t>
            </a:r>
            <a:r>
              <a:rPr lang="es-ES" sz="20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 </a:t>
            </a:r>
            <a:r>
              <a:rPr lang="es-ES" sz="20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pugui</a:t>
            </a:r>
            <a:r>
              <a:rPr lang="es-ES" sz="20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 beneficiar-se (se puede cobrar o no, es libre)</a:t>
            </a:r>
            <a:endParaRPr lang="es-E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just">
              <a:lnSpc>
                <a:spcPct val="100000"/>
              </a:lnSpc>
            </a:pPr>
            <a:endParaRPr lang="es-E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es-ES" sz="16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Aquesta</a:t>
            </a:r>
            <a:r>
              <a:rPr lang="es-ES" sz="16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 i </a:t>
            </a:r>
            <a:r>
              <a:rPr lang="es-ES" sz="16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més</a:t>
            </a:r>
            <a:r>
              <a:rPr lang="es-ES" sz="16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 </a:t>
            </a:r>
            <a:r>
              <a:rPr lang="es-ES" sz="16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informació</a:t>
            </a:r>
            <a:r>
              <a:rPr lang="es-ES" sz="16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 la </a:t>
            </a:r>
            <a:r>
              <a:rPr lang="es-ES" sz="16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podem</a:t>
            </a:r>
            <a:r>
              <a:rPr lang="es-ES" sz="16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 </a:t>
            </a:r>
            <a:r>
              <a:rPr lang="es-ES" sz="16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trobar</a:t>
            </a:r>
            <a:r>
              <a:rPr lang="es-ES" sz="16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 a: </a:t>
            </a:r>
            <a:r>
              <a:rPr lang="es-ES" sz="1600" b="0" u="sng" strike="noStrike" spc="-1" dirty="0">
                <a:solidFill>
                  <a:srgbClr val="66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http://www.gnu.org/philosophy/free-sw.ca.html</a:t>
            </a:r>
            <a:endParaRPr lang="es-E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es-ES" sz="16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Llicenciat</a:t>
            </a:r>
            <a:r>
              <a:rPr lang="es-ES" sz="16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 </a:t>
            </a:r>
            <a:r>
              <a:rPr lang="es-ES" sz="16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baix</a:t>
            </a:r>
            <a:r>
              <a:rPr lang="es-ES" sz="16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 CC BY.ND 3.0 US</a:t>
            </a:r>
            <a:endParaRPr lang="es-E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just">
              <a:lnSpc>
                <a:spcPct val="100000"/>
              </a:lnSpc>
            </a:pPr>
            <a:endParaRPr lang="es-E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just">
              <a:lnSpc>
                <a:spcPct val="100000"/>
              </a:lnSpc>
            </a:pPr>
            <a:endParaRPr lang="es-E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just">
              <a:lnSpc>
                <a:spcPct val="100000"/>
              </a:lnSpc>
            </a:pPr>
            <a:endParaRPr lang="es-E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CustomShape 1"/>
          <p:cNvSpPr/>
          <p:nvPr/>
        </p:nvSpPr>
        <p:spPr>
          <a:xfrm>
            <a:off x="457200" y="198360"/>
            <a:ext cx="7972200" cy="9442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anchor="b"/>
          <a:lstStyle/>
          <a:p>
            <a:pPr>
              <a:lnSpc>
                <a:spcPct val="100000"/>
              </a:lnSpc>
            </a:pPr>
            <a:r>
              <a:rPr lang="es-ES" sz="2800" b="0" strike="noStrike" spc="-1" dirty="0">
                <a:solidFill>
                  <a:srgbClr val="464653"/>
                </a:solidFill>
                <a:uFill>
                  <a:solidFill>
                    <a:srgbClr val="FFFFFF"/>
                  </a:solidFill>
                </a:uFill>
                <a:latin typeface="Domine"/>
                <a:ea typeface="Domine"/>
              </a:rPr>
              <a:t>UF1  – </a:t>
            </a:r>
            <a:r>
              <a:rPr lang="es-ES" sz="2800" b="0" strike="noStrike" spc="-1" dirty="0" err="1">
                <a:solidFill>
                  <a:srgbClr val="464653"/>
                </a:solidFill>
                <a:uFill>
                  <a:solidFill>
                    <a:srgbClr val="FFFFFF"/>
                  </a:solidFill>
                </a:uFill>
                <a:latin typeface="Domine"/>
                <a:ea typeface="Domine"/>
              </a:rPr>
              <a:t>Codi</a:t>
            </a:r>
            <a:r>
              <a:rPr lang="es-ES" sz="2800" b="0" strike="noStrike" spc="-1" dirty="0">
                <a:solidFill>
                  <a:srgbClr val="464653"/>
                </a:solidFill>
                <a:uFill>
                  <a:solidFill>
                    <a:srgbClr val="FFFFFF"/>
                  </a:solidFill>
                </a:uFill>
                <a:latin typeface="Domine"/>
                <a:ea typeface="Domine"/>
              </a:rPr>
              <a:t> </a:t>
            </a:r>
            <a:r>
              <a:rPr lang="es-ES" sz="2800" b="0" strike="noStrike" spc="-1" dirty="0" err="1">
                <a:solidFill>
                  <a:srgbClr val="464653"/>
                </a:solidFill>
                <a:uFill>
                  <a:solidFill>
                    <a:srgbClr val="FFFFFF"/>
                  </a:solidFill>
                </a:uFill>
                <a:latin typeface="Domine"/>
                <a:ea typeface="Domine"/>
              </a:rPr>
              <a:t>obert</a:t>
            </a:r>
            <a:r>
              <a:rPr lang="es-ES" sz="2800" b="0" strike="noStrike" spc="-1" dirty="0">
                <a:solidFill>
                  <a:srgbClr val="464653"/>
                </a:solidFill>
                <a:uFill>
                  <a:solidFill>
                    <a:srgbClr val="FFFFFF"/>
                  </a:solidFill>
                </a:uFill>
                <a:latin typeface="Domine"/>
                <a:ea typeface="Domine"/>
              </a:rPr>
              <a:t> (open </a:t>
            </a:r>
            <a:r>
              <a:rPr lang="es-ES" sz="2800" b="0" strike="noStrike" spc="-1" dirty="0" err="1">
                <a:solidFill>
                  <a:srgbClr val="464653"/>
                </a:solidFill>
                <a:uFill>
                  <a:solidFill>
                    <a:srgbClr val="FFFFFF"/>
                  </a:solidFill>
                </a:uFill>
                <a:latin typeface="Domine"/>
                <a:ea typeface="Domine"/>
              </a:rPr>
              <a:t>source</a:t>
            </a:r>
            <a:r>
              <a:rPr lang="es-ES" sz="2800" b="0" strike="noStrike" spc="-1" dirty="0">
                <a:solidFill>
                  <a:srgbClr val="464653"/>
                </a:solidFill>
                <a:uFill>
                  <a:solidFill>
                    <a:srgbClr val="FFFFFF"/>
                  </a:solidFill>
                </a:uFill>
                <a:latin typeface="Domine"/>
                <a:ea typeface="Domine"/>
              </a:rPr>
              <a:t>)</a:t>
            </a:r>
            <a:endParaRPr lang="es-E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6" name="CustomShape 2"/>
          <p:cNvSpPr/>
          <p:nvPr/>
        </p:nvSpPr>
        <p:spPr>
          <a:xfrm>
            <a:off x="338400" y="1144440"/>
            <a:ext cx="8510400" cy="61030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91440" rIns="90000" bIns="91440"/>
          <a:lstStyle/>
          <a:p>
            <a:pPr algn="just">
              <a:buClr>
                <a:srgbClr val="528A02"/>
              </a:buClr>
            </a:pPr>
            <a:r>
              <a:rPr lang="es-ES" sz="18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Segons</a:t>
            </a:r>
            <a:r>
              <a:rPr lang="es-ES" sz="1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 la OSI (open </a:t>
            </a:r>
            <a:r>
              <a:rPr lang="es-ES" sz="18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source</a:t>
            </a:r>
            <a:r>
              <a:rPr lang="es-ES" sz="1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 </a:t>
            </a:r>
            <a:r>
              <a:rPr lang="es-ES" sz="18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initiative</a:t>
            </a:r>
            <a:r>
              <a:rPr lang="es-ES" sz="1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), la </a:t>
            </a:r>
            <a:r>
              <a:rPr lang="es-ES" sz="18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llicencia</a:t>
            </a:r>
            <a:r>
              <a:rPr lang="es-ES" sz="1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 de </a:t>
            </a:r>
            <a:r>
              <a:rPr lang="es-ES" sz="18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programari</a:t>
            </a:r>
            <a:r>
              <a:rPr lang="es-ES" sz="1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 </a:t>
            </a:r>
            <a:r>
              <a:rPr lang="es-ES" sz="18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lliure</a:t>
            </a:r>
            <a:r>
              <a:rPr lang="es-ES" sz="1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 ha de </a:t>
            </a:r>
            <a:r>
              <a:rPr lang="es-ES" sz="18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permetre</a:t>
            </a:r>
            <a:r>
              <a:rPr lang="es-ES" sz="1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:</a:t>
            </a:r>
            <a:endParaRPr lang="es-ES" sz="16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6000" algn="just">
              <a:lnSpc>
                <a:spcPct val="100000"/>
              </a:lnSpc>
              <a:buClr>
                <a:srgbClr val="528A02"/>
              </a:buClr>
              <a:buFont typeface="StarSymbol"/>
              <a:buAutoNum type="arabicPeriod"/>
            </a:pPr>
            <a:endParaRPr lang="ca-ES" sz="1700" b="1" spc="-1" dirty="0">
              <a:solidFill>
                <a:srgbClr val="528A02"/>
              </a:solidFill>
              <a:uFill>
                <a:solidFill>
                  <a:srgbClr val="FFFFFF"/>
                </a:solidFill>
              </a:uFill>
              <a:latin typeface="Calibri"/>
              <a:ea typeface="Calibri"/>
            </a:endParaRPr>
          </a:p>
          <a:p>
            <a:pPr marL="216000" indent="-216000" algn="just">
              <a:lnSpc>
                <a:spcPct val="100000"/>
              </a:lnSpc>
              <a:buClr>
                <a:srgbClr val="528A02"/>
              </a:buClr>
              <a:buFont typeface="StarSymbol"/>
              <a:buAutoNum type="arabicPeriod"/>
            </a:pPr>
            <a:r>
              <a:rPr lang="ca-ES" sz="1700" b="1" strike="noStrike" spc="-1" dirty="0">
                <a:solidFill>
                  <a:srgbClr val="528A02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Lliure distribució</a:t>
            </a:r>
            <a:r>
              <a:rPr lang="ca-ES" sz="17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: Cap restricció del codi per a poder ser regalat o venut.</a:t>
            </a:r>
            <a:endParaRPr lang="ca-E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6000" algn="just">
              <a:lnSpc>
                <a:spcPct val="100000"/>
              </a:lnSpc>
              <a:buClr>
                <a:srgbClr val="528A02"/>
              </a:buClr>
              <a:buFont typeface="StarSymbol"/>
              <a:buAutoNum type="arabicPeriod"/>
            </a:pPr>
            <a:r>
              <a:rPr lang="ca-ES" sz="1700" b="1" strike="noStrike" spc="-1" dirty="0">
                <a:solidFill>
                  <a:srgbClr val="528A02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Codi font</a:t>
            </a:r>
            <a:r>
              <a:rPr lang="ca-ES" sz="17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: S’ha de proporcionar el codi font de manera gratuïta.</a:t>
            </a:r>
            <a:endParaRPr lang="ca-E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6000" algn="just">
              <a:lnSpc>
                <a:spcPct val="100000"/>
              </a:lnSpc>
              <a:buClr>
                <a:srgbClr val="528A02"/>
              </a:buClr>
              <a:buFont typeface="StarSymbol"/>
              <a:buAutoNum type="arabicPeriod"/>
            </a:pPr>
            <a:r>
              <a:rPr lang="ca-ES" sz="1700" b="1" strike="noStrike" spc="-1" dirty="0">
                <a:solidFill>
                  <a:srgbClr val="528A02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Treballs derivats</a:t>
            </a:r>
            <a:r>
              <a:rPr lang="ca-ES" sz="17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: S’ha de permetre treballs derivats .</a:t>
            </a:r>
            <a:endParaRPr lang="ca-E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6000" algn="just">
              <a:lnSpc>
                <a:spcPct val="100000"/>
              </a:lnSpc>
              <a:buClr>
                <a:srgbClr val="528A02"/>
              </a:buClr>
              <a:buFont typeface="StarSymbol"/>
              <a:buAutoNum type="arabicPeriod"/>
            </a:pPr>
            <a:r>
              <a:rPr lang="ca-ES" sz="1700" b="1" strike="noStrike" spc="-1" dirty="0">
                <a:solidFill>
                  <a:srgbClr val="528A02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Integritat del codi font de l’autor</a:t>
            </a:r>
            <a:r>
              <a:rPr lang="ca-ES" sz="17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: Es pot requerir la conservació del codi de l’autor,  permetent modificacions mitjançant pedaços.</a:t>
            </a:r>
            <a:endParaRPr lang="ca-E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6000" algn="just">
              <a:lnSpc>
                <a:spcPct val="100000"/>
              </a:lnSpc>
              <a:buClr>
                <a:srgbClr val="528A02"/>
              </a:buClr>
              <a:buFont typeface="StarSymbol"/>
              <a:buAutoNum type="arabicPeriod"/>
            </a:pPr>
            <a:r>
              <a:rPr lang="ca-ES" sz="1700" b="1" strike="noStrike" spc="-1" dirty="0">
                <a:solidFill>
                  <a:srgbClr val="528A02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No discriminació vers persones o grups</a:t>
            </a:r>
            <a:r>
              <a:rPr lang="ca-ES" sz="17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.</a:t>
            </a:r>
            <a:endParaRPr lang="ca-E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6000" algn="just">
              <a:lnSpc>
                <a:spcPct val="100000"/>
              </a:lnSpc>
              <a:buClr>
                <a:srgbClr val="528A02"/>
              </a:buClr>
              <a:buFont typeface="StarSymbol"/>
              <a:buAutoNum type="arabicPeriod"/>
            </a:pPr>
            <a:r>
              <a:rPr lang="ca-ES" sz="1700" b="1" strike="noStrike" spc="-1" dirty="0">
                <a:solidFill>
                  <a:srgbClr val="528A02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No discriminació vers àrees d’iniciativa</a:t>
            </a:r>
            <a:r>
              <a:rPr lang="ca-ES" sz="17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: Es pot fer servir en qualsevol àmbit sense cap mena de discriminació (exemple: ús comercial).</a:t>
            </a:r>
            <a:endParaRPr lang="ca-E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6000" algn="just">
              <a:lnSpc>
                <a:spcPct val="100000"/>
              </a:lnSpc>
              <a:buClr>
                <a:srgbClr val="528A02"/>
              </a:buClr>
              <a:buFont typeface="StarSymbol"/>
              <a:buAutoNum type="arabicPeriod"/>
            </a:pPr>
            <a:r>
              <a:rPr lang="ca-ES" sz="1700" b="1" strike="noStrike" spc="-1" dirty="0">
                <a:solidFill>
                  <a:srgbClr val="528A02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Distribució de la llicència</a:t>
            </a:r>
            <a:r>
              <a:rPr lang="ca-ES" sz="17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: S’aplicaran els mateixos drets a tothom que rebi el programa.</a:t>
            </a:r>
            <a:endParaRPr lang="ca-E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6000" algn="just">
              <a:lnSpc>
                <a:spcPct val="100000"/>
              </a:lnSpc>
              <a:buClr>
                <a:srgbClr val="528A02"/>
              </a:buClr>
              <a:buFont typeface="StarSymbol"/>
              <a:buAutoNum type="arabicPeriod"/>
            </a:pPr>
            <a:r>
              <a:rPr lang="ca-ES" sz="1700" b="1" strike="noStrike" spc="-1" dirty="0">
                <a:solidFill>
                  <a:srgbClr val="528A02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La llicència no ha de ser específica d’un producte</a:t>
            </a:r>
            <a:r>
              <a:rPr lang="ca-ES" sz="17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: Si un programa forma part d’una distribució de software i s’extreu, ha de conservar els mateixos drets, és a dir, el formar part d’una distribució de software major no pot canviar la llicència del programa. </a:t>
            </a:r>
            <a:endParaRPr lang="ca-E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6000" algn="just">
              <a:lnSpc>
                <a:spcPct val="100000"/>
              </a:lnSpc>
              <a:buClr>
                <a:srgbClr val="528A02"/>
              </a:buClr>
              <a:buFont typeface="StarSymbol"/>
              <a:buAutoNum type="arabicPeriod"/>
            </a:pPr>
            <a:r>
              <a:rPr lang="ca-ES" sz="1700" b="1" strike="noStrike" spc="-1" dirty="0">
                <a:solidFill>
                  <a:srgbClr val="528A02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La llicència no ha de restringir altre software</a:t>
            </a:r>
            <a:r>
              <a:rPr lang="ca-ES" sz="17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: No es pot posar restriccions a programari que es distribueixi junt amb el programari “open </a:t>
            </a:r>
            <a:r>
              <a:rPr lang="ca-ES" sz="17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source</a:t>
            </a:r>
            <a:r>
              <a:rPr lang="ca-ES" sz="17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”.</a:t>
            </a:r>
            <a:endParaRPr lang="ca-E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6000" algn="just">
              <a:lnSpc>
                <a:spcPct val="100000"/>
              </a:lnSpc>
              <a:buClr>
                <a:srgbClr val="528A02"/>
              </a:buClr>
              <a:buFont typeface="StarSymbol"/>
              <a:buAutoNum type="arabicPeriod"/>
            </a:pPr>
            <a:r>
              <a:rPr lang="ca-ES" sz="1700" b="1" strike="noStrike" spc="-1" dirty="0">
                <a:solidFill>
                  <a:srgbClr val="528A02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La llicència ha de ser tecnològicament-neutral</a:t>
            </a:r>
            <a:r>
              <a:rPr lang="ca-ES" sz="17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: La provisió i acceptació  de la llicència no es pot basar en una tecnologia particular o estil d’interfície.</a:t>
            </a:r>
            <a:endParaRPr lang="ca-E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ca-ES" sz="17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Extret de: </a:t>
            </a:r>
            <a:r>
              <a:rPr lang="ca-ES" sz="1700" b="0" u="sng" strike="noStrike" spc="-1" dirty="0">
                <a:solidFill>
                  <a:srgbClr val="660000"/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</a:rPr>
              <a:t>http://opensource.org/osd</a:t>
            </a:r>
            <a:r>
              <a:rPr lang="ca-ES" sz="17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</a:rPr>
              <a:t> </a:t>
            </a:r>
            <a:r>
              <a:rPr lang="ca-ES" sz="1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</a:rPr>
              <a:t>(CC BY 3.0)</a:t>
            </a:r>
            <a:endParaRPr lang="ca-E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just">
              <a:lnSpc>
                <a:spcPct val="100000"/>
              </a:lnSpc>
            </a:pPr>
            <a:endParaRPr lang="ca-E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CustomShape 1"/>
          <p:cNvSpPr/>
          <p:nvPr/>
        </p:nvSpPr>
        <p:spPr>
          <a:xfrm>
            <a:off x="457200" y="198360"/>
            <a:ext cx="7972200" cy="9442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anchor="b"/>
          <a:lstStyle/>
          <a:p>
            <a:pPr>
              <a:lnSpc>
                <a:spcPct val="100000"/>
              </a:lnSpc>
            </a:pPr>
            <a:r>
              <a:rPr lang="es-ES" sz="2800" b="0" strike="noStrike" spc="-1" dirty="0">
                <a:solidFill>
                  <a:srgbClr val="464653"/>
                </a:solidFill>
                <a:uFill>
                  <a:solidFill>
                    <a:srgbClr val="FFFFFF"/>
                  </a:solidFill>
                </a:uFill>
                <a:latin typeface="Domine"/>
                <a:ea typeface="Domine"/>
              </a:rPr>
              <a:t>UF1  – Software </a:t>
            </a:r>
            <a:r>
              <a:rPr lang="es-ES" sz="2800" b="0" strike="noStrike" spc="-1" dirty="0" err="1">
                <a:solidFill>
                  <a:srgbClr val="464653"/>
                </a:solidFill>
                <a:uFill>
                  <a:solidFill>
                    <a:srgbClr val="FFFFFF"/>
                  </a:solidFill>
                </a:uFill>
                <a:latin typeface="Domine"/>
                <a:ea typeface="Domine"/>
              </a:rPr>
              <a:t>lliure</a:t>
            </a:r>
            <a:r>
              <a:rPr lang="es-ES" sz="2800" b="0" strike="noStrike" spc="-1" dirty="0">
                <a:solidFill>
                  <a:srgbClr val="464653"/>
                </a:solidFill>
                <a:uFill>
                  <a:solidFill>
                    <a:srgbClr val="FFFFFF"/>
                  </a:solidFill>
                </a:uFill>
                <a:latin typeface="Domine"/>
                <a:ea typeface="Domine"/>
              </a:rPr>
              <a:t> vs </a:t>
            </a:r>
            <a:r>
              <a:rPr lang="es-ES" sz="2800" b="0" strike="noStrike" spc="-1" dirty="0" err="1">
                <a:solidFill>
                  <a:srgbClr val="464653"/>
                </a:solidFill>
                <a:uFill>
                  <a:solidFill>
                    <a:srgbClr val="FFFFFF"/>
                  </a:solidFill>
                </a:uFill>
                <a:latin typeface="Domine"/>
                <a:ea typeface="Domine"/>
              </a:rPr>
              <a:t>codi</a:t>
            </a:r>
            <a:r>
              <a:rPr lang="es-ES" sz="2800" b="0" strike="noStrike" spc="-1" dirty="0">
                <a:solidFill>
                  <a:srgbClr val="464653"/>
                </a:solidFill>
                <a:uFill>
                  <a:solidFill>
                    <a:srgbClr val="FFFFFF"/>
                  </a:solidFill>
                </a:uFill>
                <a:latin typeface="Domine"/>
                <a:ea typeface="Domine"/>
              </a:rPr>
              <a:t> </a:t>
            </a:r>
            <a:r>
              <a:rPr lang="es-ES" sz="2800" b="0" strike="noStrike" spc="-1" dirty="0" err="1">
                <a:solidFill>
                  <a:srgbClr val="464653"/>
                </a:solidFill>
                <a:uFill>
                  <a:solidFill>
                    <a:srgbClr val="FFFFFF"/>
                  </a:solidFill>
                </a:uFill>
                <a:latin typeface="Domine"/>
                <a:ea typeface="Domine"/>
              </a:rPr>
              <a:t>obert</a:t>
            </a:r>
            <a:endParaRPr lang="es-E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4" name="CustomShape 2"/>
          <p:cNvSpPr/>
          <p:nvPr/>
        </p:nvSpPr>
        <p:spPr>
          <a:xfrm>
            <a:off x="317880" y="1263960"/>
            <a:ext cx="8539560" cy="60195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91440" rIns="90000" bIns="91440"/>
          <a:lstStyle/>
          <a:p>
            <a:pPr algn="just">
              <a:lnSpc>
                <a:spcPct val="100000"/>
              </a:lnSpc>
            </a:pPr>
            <a:r>
              <a:rPr lang="ca-ES" sz="20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No s’han de confondre els termes “software lliure” amb “codi obert” o amb “software gratuït”.</a:t>
            </a:r>
            <a:endParaRPr lang="ca-E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just">
              <a:lnSpc>
                <a:spcPct val="100000"/>
              </a:lnSpc>
            </a:pPr>
            <a:endParaRPr lang="ca-E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ca-ES" sz="20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Arrel de les confusions entre els termes i distintes visions neix la </a:t>
            </a:r>
            <a:r>
              <a:rPr lang="ca-ES" sz="2000" b="1" strike="noStrike" spc="-1" dirty="0">
                <a:solidFill>
                  <a:srgbClr val="528A02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Open </a:t>
            </a:r>
            <a:r>
              <a:rPr lang="ca-ES" sz="2000" b="1" strike="noStrike" spc="-1" dirty="0" err="1">
                <a:solidFill>
                  <a:srgbClr val="528A02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Souce</a:t>
            </a:r>
            <a:r>
              <a:rPr lang="ca-ES" sz="2000" b="1" strike="noStrike" spc="-1" dirty="0">
                <a:solidFill>
                  <a:srgbClr val="528A02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 </a:t>
            </a:r>
            <a:r>
              <a:rPr lang="ca-ES" sz="2000" b="1" strike="noStrike" spc="-1" dirty="0" err="1">
                <a:solidFill>
                  <a:srgbClr val="528A02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Initiative</a:t>
            </a:r>
            <a:r>
              <a:rPr lang="ca-ES" sz="20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 per definir quines són les exigències per  ser considerat “Open </a:t>
            </a:r>
            <a:r>
              <a:rPr lang="ca-ES" sz="20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source</a:t>
            </a:r>
            <a:r>
              <a:rPr lang="ca-ES" sz="20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” </a:t>
            </a:r>
            <a:endParaRPr lang="ca-ES" sz="2000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  <a:ea typeface="Calibri"/>
            </a:endParaRPr>
          </a:p>
          <a:p>
            <a:pPr algn="just">
              <a:lnSpc>
                <a:spcPct val="100000"/>
              </a:lnSpc>
            </a:pPr>
            <a:endParaRPr lang="ca-E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ca-ES" sz="20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E</a:t>
            </a:r>
            <a:r>
              <a:rPr lang="ca-ES" sz="20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ls conceptes software lliure (</a:t>
            </a:r>
            <a:r>
              <a:rPr lang="ca-ES" sz="20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free</a:t>
            </a:r>
            <a:r>
              <a:rPr lang="ca-ES" sz="20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 </a:t>
            </a:r>
            <a:r>
              <a:rPr lang="ca-ES" sz="20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sofware</a:t>
            </a:r>
            <a:r>
              <a:rPr lang="ca-ES" sz="20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) i codi obert (open </a:t>
            </a:r>
            <a:r>
              <a:rPr lang="ca-ES" sz="20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source</a:t>
            </a:r>
            <a:r>
              <a:rPr lang="ca-ES" sz="20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) són similars. La seva diferència la trobem a nivell filosòfic.</a:t>
            </a:r>
            <a:endParaRPr lang="ca-E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just">
              <a:lnSpc>
                <a:spcPct val="100000"/>
              </a:lnSpc>
            </a:pPr>
            <a:endParaRPr lang="ca-E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just">
              <a:lnSpc>
                <a:spcPct val="100000"/>
              </a:lnSpc>
            </a:pPr>
            <a:endParaRPr lang="ca-E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just">
              <a:lnSpc>
                <a:spcPct val="100000"/>
              </a:lnSpc>
            </a:pPr>
            <a:endParaRPr lang="ca-E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just">
              <a:lnSpc>
                <a:spcPct val="100000"/>
              </a:lnSpc>
            </a:pPr>
            <a:endParaRPr lang="ca-E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FFB1C0B7-9C8B-4553-BC90-E6DE1EB4B78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3984766"/>
            <a:ext cx="7972200" cy="2873234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-17457" rIns="0" bIns="-17457" numCol="1" anchor="ctr" anchorCtr="0" compatLnSpc="1">
            <a:prstTxWarp prst="textNoShape">
              <a:avLst/>
            </a:prstTxWarp>
            <a:spAutoFit/>
          </a:bodyPr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  <a:tabLst/>
            </a:pPr>
            <a:r>
              <a:rPr lang="ca-ES" altLang="es-ES" sz="2100" dirty="0">
                <a:solidFill>
                  <a:srgbClr val="222222"/>
                </a:solidFill>
                <a:latin typeface="inherit"/>
              </a:rPr>
              <a:t>C</a:t>
            </a:r>
            <a:r>
              <a:rPr kumimoji="0" lang="ca-ES" altLang="es-ES" sz="21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inherit"/>
              </a:rPr>
              <a:t>odi obert és menys ampli que el programari lliure, de manera que a la pràctica tot programari lliure es pot qualificar com a codi obert, encara que no tot el programari de codi obert ha de ser lliure (pot ser que no sigui tinguis la </a:t>
            </a:r>
            <a:r>
              <a:rPr kumimoji="0" lang="ca-ES" altLang="es-ES" sz="2100" b="0" i="0" u="none" strike="noStrike" cap="none" normalizeH="0" baseline="0" dirty="0" err="1">
                <a:ln>
                  <a:noFill/>
                </a:ln>
                <a:solidFill>
                  <a:srgbClr val="222222"/>
                </a:solidFill>
                <a:effectLst/>
                <a:latin typeface="inherit"/>
              </a:rPr>
              <a:t>libertad</a:t>
            </a:r>
            <a:r>
              <a:rPr kumimoji="0" lang="ca-ES" altLang="es-ES" sz="21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inherit"/>
              </a:rPr>
              <a:t> de fer el que vulguis)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  <a:tabLst/>
            </a:pPr>
            <a:endParaRPr lang="ca-ES" altLang="es-ES" sz="2100" dirty="0">
              <a:solidFill>
                <a:srgbClr val="222222"/>
              </a:solidFill>
              <a:latin typeface="inherit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  <a:tabLst/>
            </a:pPr>
            <a:r>
              <a:rPr lang="ca-ES" altLang="es-ES" sz="2100" dirty="0">
                <a:solidFill>
                  <a:srgbClr val="222222"/>
                </a:solidFill>
                <a:latin typeface="inherit"/>
              </a:rPr>
              <a:t>L</a:t>
            </a:r>
            <a:r>
              <a:rPr kumimoji="0" lang="ca-ES" altLang="es-ES" sz="21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inherit"/>
              </a:rPr>
              <a:t>'OSI permet impedir la distribució d'alguns subproductes quan estiguin basats en un original i mantinguin el nom. </a:t>
            </a:r>
            <a:r>
              <a:rPr lang="ca-ES" altLang="es-ES" sz="2100" dirty="0">
                <a:solidFill>
                  <a:srgbClr val="222222"/>
                </a:solidFill>
                <a:latin typeface="inherit"/>
              </a:rPr>
              <a:t>Dona permís </a:t>
            </a:r>
            <a:r>
              <a:rPr kumimoji="0" lang="ca-ES" altLang="es-ES" sz="21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inherit"/>
              </a:rPr>
              <a:t>sempre que puguin ser publicats com </a:t>
            </a:r>
            <a:r>
              <a:rPr kumimoji="0" lang="ca-ES" altLang="es-ES" sz="2100" b="0" i="0" u="none" strike="noStrike" cap="none" normalizeH="0" baseline="0" dirty="0" err="1">
                <a:ln>
                  <a:noFill/>
                </a:ln>
                <a:solidFill>
                  <a:srgbClr val="222222"/>
                </a:solidFill>
                <a:effectLst/>
                <a:latin typeface="inherit"/>
              </a:rPr>
              <a:t>parches</a:t>
            </a:r>
            <a:r>
              <a:rPr kumimoji="0" lang="ca-ES" altLang="es-ES" sz="21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inherit"/>
              </a:rPr>
              <a:t> o afegits a l'original. FSF no impedeix res.</a:t>
            </a:r>
            <a:endParaRPr kumimoji="0" lang="ca-ES" altLang="es-E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CustomShape 1"/>
          <p:cNvSpPr/>
          <p:nvPr/>
        </p:nvSpPr>
        <p:spPr>
          <a:xfrm>
            <a:off x="457200" y="198360"/>
            <a:ext cx="7972200" cy="9442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anchor="b"/>
          <a:lstStyle/>
          <a:p>
            <a:pPr>
              <a:lnSpc>
                <a:spcPct val="100000"/>
              </a:lnSpc>
            </a:pPr>
            <a:r>
              <a:rPr lang="es-ES" sz="2800" b="0" strike="noStrike" spc="-1" dirty="0">
                <a:solidFill>
                  <a:srgbClr val="464653"/>
                </a:solidFill>
                <a:uFill>
                  <a:solidFill>
                    <a:srgbClr val="FFFFFF"/>
                  </a:solidFill>
                </a:uFill>
                <a:latin typeface="Domine"/>
                <a:ea typeface="Domine"/>
              </a:rPr>
              <a:t>UF1  – </a:t>
            </a:r>
            <a:r>
              <a:rPr lang="es-ES" sz="2800" b="0" strike="noStrike" spc="-1" dirty="0" err="1">
                <a:solidFill>
                  <a:srgbClr val="464653"/>
                </a:solidFill>
                <a:uFill>
                  <a:solidFill>
                    <a:srgbClr val="FFFFFF"/>
                  </a:solidFill>
                </a:uFill>
                <a:latin typeface="Domine"/>
                <a:ea typeface="Domine"/>
              </a:rPr>
              <a:t>Llicències</a:t>
            </a:r>
            <a:r>
              <a:rPr lang="es-ES" sz="2800" b="0" strike="noStrike" spc="-1" dirty="0">
                <a:solidFill>
                  <a:srgbClr val="464653"/>
                </a:solidFill>
                <a:uFill>
                  <a:solidFill>
                    <a:srgbClr val="FFFFFF"/>
                  </a:solidFill>
                </a:uFill>
                <a:latin typeface="Domine"/>
                <a:ea typeface="Domine"/>
              </a:rPr>
              <a:t> - </a:t>
            </a:r>
            <a:r>
              <a:rPr lang="es-ES" sz="2800" b="0" strike="noStrike" spc="-1" dirty="0" err="1">
                <a:solidFill>
                  <a:srgbClr val="464653"/>
                </a:solidFill>
                <a:uFill>
                  <a:solidFill>
                    <a:srgbClr val="FFFFFF"/>
                  </a:solidFill>
                </a:uFill>
                <a:latin typeface="Domine"/>
                <a:ea typeface="Domine"/>
              </a:rPr>
              <a:t>Exemples</a:t>
            </a:r>
            <a:endParaRPr lang="es-E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8" name="CustomShape 2"/>
          <p:cNvSpPr/>
          <p:nvPr/>
        </p:nvSpPr>
        <p:spPr>
          <a:xfrm>
            <a:off x="317880" y="1484784"/>
            <a:ext cx="8539560" cy="498369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91440" rIns="90000" bIns="91440"/>
          <a:lstStyle/>
          <a:p>
            <a:pPr marL="216000" indent="-216000" algn="just">
              <a:lnSpc>
                <a:spcPct val="150000"/>
              </a:lnSpc>
              <a:buClr>
                <a:srgbClr val="528A02"/>
              </a:buClr>
              <a:buFont typeface="Arial"/>
              <a:buChar char="●"/>
            </a:pPr>
            <a:r>
              <a:rPr lang="es-ES" sz="2200" b="1" strike="noStrike" spc="-1" dirty="0">
                <a:solidFill>
                  <a:srgbClr val="528A02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Copyright</a:t>
            </a:r>
            <a:r>
              <a:rPr lang="es-ES" sz="2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: </a:t>
            </a:r>
            <a:r>
              <a:rPr lang="es-ES" sz="16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Son </a:t>
            </a:r>
            <a:r>
              <a:rPr lang="es-ES" sz="16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els</a:t>
            </a:r>
            <a:r>
              <a:rPr lang="es-ES" sz="16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 </a:t>
            </a:r>
            <a:r>
              <a:rPr lang="es-ES" sz="16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drets</a:t>
            </a:r>
            <a:r>
              <a:rPr lang="es-ES" sz="16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 que té el titular respecte </a:t>
            </a:r>
            <a:r>
              <a:rPr lang="es-ES" sz="16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l’obra</a:t>
            </a:r>
            <a:r>
              <a:rPr lang="es-ES" sz="16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. </a:t>
            </a:r>
            <a:r>
              <a:rPr lang="es-ES" sz="16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Aquestos</a:t>
            </a:r>
            <a:r>
              <a:rPr lang="es-ES" sz="16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 </a:t>
            </a:r>
            <a:r>
              <a:rPr lang="es-ES" sz="16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drets</a:t>
            </a:r>
            <a:r>
              <a:rPr lang="es-ES" sz="16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 </a:t>
            </a:r>
            <a:r>
              <a:rPr lang="es-ES" sz="16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estan</a:t>
            </a:r>
            <a:r>
              <a:rPr lang="es-ES" sz="16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 </a:t>
            </a:r>
            <a:r>
              <a:rPr lang="es-ES" sz="16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regulats</a:t>
            </a:r>
            <a:r>
              <a:rPr lang="es-ES" sz="16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 per les </a:t>
            </a:r>
            <a:r>
              <a:rPr lang="es-ES" sz="16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lleis</a:t>
            </a:r>
            <a:r>
              <a:rPr lang="es-ES" sz="16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 de cada país.</a:t>
            </a:r>
            <a:endParaRPr lang="es-ES" sz="16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6000" algn="just">
              <a:lnSpc>
                <a:spcPct val="150000"/>
              </a:lnSpc>
              <a:buClr>
                <a:srgbClr val="528A02"/>
              </a:buClr>
              <a:buFont typeface="Arial"/>
              <a:buChar char="●"/>
            </a:pPr>
            <a:r>
              <a:rPr lang="es-ES" sz="2200" b="1" strike="noStrike" spc="-1" dirty="0">
                <a:solidFill>
                  <a:srgbClr val="528A02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Copyleft</a:t>
            </a:r>
            <a:r>
              <a:rPr lang="es-ES" sz="2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: </a:t>
            </a:r>
            <a:r>
              <a:rPr lang="es-ES" sz="1600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Garanteix</a:t>
            </a:r>
            <a:r>
              <a:rPr lang="es-ES" sz="16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 el </a:t>
            </a:r>
            <a:r>
              <a:rPr lang="es-ES" sz="1600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dret</a:t>
            </a:r>
            <a:r>
              <a:rPr lang="es-ES" sz="16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 </a:t>
            </a:r>
            <a:r>
              <a:rPr lang="es-ES" sz="1600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d´un</a:t>
            </a:r>
            <a:r>
              <a:rPr lang="es-ES" sz="16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 </a:t>
            </a:r>
            <a:r>
              <a:rPr lang="es-ES" sz="1600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usuari</a:t>
            </a:r>
            <a:r>
              <a:rPr lang="es-ES" sz="16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 a utilizar, modificar i redistribuir un software i </a:t>
            </a:r>
            <a:r>
              <a:rPr lang="es-ES" sz="1600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els</a:t>
            </a:r>
            <a:r>
              <a:rPr lang="es-ES" sz="16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 </a:t>
            </a:r>
            <a:r>
              <a:rPr lang="es-ES" sz="1600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seus</a:t>
            </a:r>
            <a:r>
              <a:rPr lang="es-ES" sz="16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 </a:t>
            </a:r>
            <a:r>
              <a:rPr lang="es-ES" sz="1600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derivats</a:t>
            </a:r>
            <a:r>
              <a:rPr lang="es-ES" sz="16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 </a:t>
            </a:r>
            <a:r>
              <a:rPr lang="es-ES" sz="1600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sempre</a:t>
            </a:r>
            <a:r>
              <a:rPr lang="es-ES" sz="16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 que es </a:t>
            </a:r>
            <a:r>
              <a:rPr lang="es-ES" sz="1600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mantinguin</a:t>
            </a:r>
            <a:r>
              <a:rPr lang="es-ES" sz="16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 les </a:t>
            </a:r>
            <a:r>
              <a:rPr lang="es-ES" sz="1600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condicions</a:t>
            </a:r>
            <a:r>
              <a:rPr lang="es-ES" sz="16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 </a:t>
            </a:r>
            <a:r>
              <a:rPr lang="es-ES" sz="1600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d´utlització</a:t>
            </a:r>
            <a:r>
              <a:rPr lang="es-ES" sz="16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 i difusión.</a:t>
            </a:r>
            <a:r>
              <a:rPr lang="es-ES" sz="16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 </a:t>
            </a:r>
          </a:p>
          <a:p>
            <a:pPr marL="216000" indent="-216000" algn="just">
              <a:lnSpc>
                <a:spcPct val="150000"/>
              </a:lnSpc>
              <a:buClr>
                <a:srgbClr val="528A02"/>
              </a:buClr>
              <a:buFont typeface="Arial"/>
              <a:buChar char="●"/>
            </a:pPr>
            <a:r>
              <a:rPr lang="es-ES" sz="2200" b="1" strike="noStrike" spc="-1" dirty="0" err="1">
                <a:solidFill>
                  <a:srgbClr val="528A02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Creative</a:t>
            </a:r>
            <a:r>
              <a:rPr lang="es-ES" sz="2200" b="1" strike="noStrike" spc="-1" dirty="0">
                <a:solidFill>
                  <a:srgbClr val="528A02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 </a:t>
            </a:r>
            <a:r>
              <a:rPr lang="es-ES" sz="2200" b="1" strike="noStrike" spc="-1" dirty="0" err="1">
                <a:solidFill>
                  <a:srgbClr val="528A02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commons</a:t>
            </a:r>
            <a:r>
              <a:rPr lang="es-ES" sz="2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: </a:t>
            </a:r>
            <a:r>
              <a:rPr lang="es-ES" sz="2200" b="0" u="sng" strike="noStrike" spc="-1" dirty="0">
                <a:solidFill>
                  <a:srgbClr val="66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  <a:hlinkClick r:id="rId2"/>
              </a:rPr>
              <a:t>http://creativecommons.org/</a:t>
            </a:r>
            <a:r>
              <a:rPr lang="es-ES" sz="2200" b="0" u="sng" strike="noStrike" spc="-1" dirty="0">
                <a:solidFill>
                  <a:srgbClr val="66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. </a:t>
            </a:r>
            <a:r>
              <a:rPr lang="es-ES" sz="1600" dirty="0" err="1">
                <a:solidFill>
                  <a:srgbClr val="222222"/>
                </a:solidFill>
                <a:latin typeface="arial" panose="020B0604020202020204" pitchFamily="34" charset="0"/>
              </a:rPr>
              <a:t>A</a:t>
            </a:r>
            <a:r>
              <a:rPr lang="es-ES" sz="1600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questes</a:t>
            </a:r>
            <a:r>
              <a:rPr lang="es-ES" sz="16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s-ES" sz="1600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llicències</a:t>
            </a:r>
            <a:r>
              <a:rPr lang="es-ES" sz="16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s-ES" sz="1600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permeten</a:t>
            </a:r>
            <a:r>
              <a:rPr lang="es-ES" sz="16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s-ES" sz="1600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als</a:t>
            </a:r>
            <a:r>
              <a:rPr lang="es-ES" sz="16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s-ES" sz="1600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autors</a:t>
            </a:r>
            <a:r>
              <a:rPr lang="es-ES" sz="16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poder decidir la manera en que la </a:t>
            </a:r>
            <a:r>
              <a:rPr lang="es-ES" sz="1600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seva</a:t>
            </a:r>
            <a:r>
              <a:rPr lang="es-ES" sz="16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obra va circular a Internet, poden </a:t>
            </a:r>
            <a:r>
              <a:rPr lang="es-ES" sz="1600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cedir</a:t>
            </a:r>
            <a:r>
              <a:rPr lang="es-ES" sz="16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a </a:t>
            </a:r>
            <a:r>
              <a:rPr lang="es-ES" sz="1600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altres</a:t>
            </a:r>
            <a:r>
              <a:rPr lang="es-ES" sz="16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s-ES" sz="1600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alguns</a:t>
            </a:r>
            <a:r>
              <a:rPr lang="es-ES" sz="16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s-ES" sz="1600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drets</a:t>
            </a:r>
            <a:r>
              <a:rPr lang="es-ES" sz="16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(</a:t>
            </a:r>
            <a:r>
              <a:rPr lang="es-ES" sz="1600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amb</a:t>
            </a:r>
            <a:r>
              <a:rPr lang="es-ES" sz="16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s-ES" sz="1600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condicions</a:t>
            </a:r>
            <a:r>
              <a:rPr lang="es-ES" sz="16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) i </a:t>
            </a:r>
            <a:r>
              <a:rPr lang="es-ES" sz="1600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mantenir</a:t>
            </a:r>
            <a:r>
              <a:rPr lang="es-ES" sz="16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s-ES" sz="1600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altres</a:t>
            </a:r>
            <a:r>
              <a:rPr lang="es-ES" sz="16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.</a:t>
            </a:r>
            <a:endParaRPr lang="es-ES" sz="16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6000" algn="just">
              <a:lnSpc>
                <a:spcPct val="150000"/>
              </a:lnSpc>
              <a:buClr>
                <a:srgbClr val="528A02"/>
              </a:buClr>
              <a:buFont typeface="Arial"/>
              <a:buChar char="●"/>
            </a:pPr>
            <a:r>
              <a:rPr lang="es-ES" sz="2200" b="1" strike="noStrike" spc="-1" dirty="0">
                <a:solidFill>
                  <a:srgbClr val="528A02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GPL</a:t>
            </a:r>
            <a:r>
              <a:rPr lang="es-ES" sz="2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: </a:t>
            </a:r>
            <a:r>
              <a:rPr lang="es-ES" sz="16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Llicència</a:t>
            </a:r>
            <a:r>
              <a:rPr lang="es-ES" sz="16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 creada per la FSF per </a:t>
            </a:r>
            <a:r>
              <a:rPr lang="es-ES" sz="16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protegir</a:t>
            </a:r>
            <a:r>
              <a:rPr lang="es-ES" sz="16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 el software </a:t>
            </a:r>
            <a:r>
              <a:rPr lang="es-ES" sz="16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lliure</a:t>
            </a:r>
            <a:r>
              <a:rPr lang="es-ES" sz="16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.</a:t>
            </a:r>
            <a:endParaRPr lang="es-ES" sz="16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6000" algn="just">
              <a:lnSpc>
                <a:spcPct val="150000"/>
              </a:lnSpc>
              <a:buClr>
                <a:srgbClr val="000000"/>
              </a:buClr>
              <a:buFont typeface="Arial"/>
              <a:buChar char="●"/>
            </a:pPr>
            <a:r>
              <a:rPr lang="es-ES" sz="2200" b="1" i="0" dirty="0">
                <a:solidFill>
                  <a:schemeClr val="accent3">
                    <a:lumMod val="50000"/>
                  </a:schemeClr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WTFPL: </a:t>
            </a:r>
            <a:r>
              <a:rPr lang="es-ES" sz="1600" i="0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Licència</a:t>
            </a:r>
            <a:r>
              <a:rPr lang="es-ES" sz="1600" i="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1600" b="1" i="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Do </a:t>
            </a:r>
            <a:r>
              <a:rPr lang="es-ES" sz="1600" b="1" i="0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What</a:t>
            </a:r>
            <a:r>
              <a:rPr lang="es-ES" sz="1600" b="1" i="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1600" b="1" i="0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The</a:t>
            </a:r>
            <a:r>
              <a:rPr lang="es-ES" sz="1600" b="1" i="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1600" b="1" i="0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Fuck</a:t>
            </a:r>
            <a:r>
              <a:rPr lang="es-ES" sz="1600" b="1" i="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1600" b="1" i="0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You</a:t>
            </a:r>
            <a:r>
              <a:rPr lang="es-ES" sz="1600" b="1" i="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1600" b="1" i="0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Want</a:t>
            </a:r>
            <a:r>
              <a:rPr lang="es-ES" sz="1600" b="1" i="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1600" b="1" i="0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To</a:t>
            </a:r>
            <a:r>
              <a:rPr lang="es-ES" sz="1600" b="1" i="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1600" b="1" i="0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Public</a:t>
            </a:r>
            <a:r>
              <a:rPr lang="es-ES" sz="1600" b="1" i="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1600" b="1" i="0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License</a:t>
            </a:r>
            <a:r>
              <a:rPr lang="es-ES" sz="1600" b="0" i="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 (haz lo que te de la jodida gana)</a:t>
            </a:r>
            <a:endParaRPr lang="es-ES" sz="16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379</TotalTime>
  <Words>1863</Words>
  <Application>Microsoft Office PowerPoint</Application>
  <PresentationFormat>Presentación en pantalla (4:3)</PresentationFormat>
  <Paragraphs>216</Paragraphs>
  <Slides>23</Slides>
  <Notes>2</Notes>
  <HiddenSlides>0</HiddenSlides>
  <MMClips>0</MMClips>
  <ScaleCrop>false</ScaleCrop>
  <HeadingPairs>
    <vt:vector size="6" baseType="variant">
      <vt:variant>
        <vt:lpstr>Fuentes usadas</vt:lpstr>
      </vt:variant>
      <vt:variant>
        <vt:i4>11</vt:i4>
      </vt:variant>
      <vt:variant>
        <vt:lpstr>Tema</vt:lpstr>
      </vt:variant>
      <vt:variant>
        <vt:i4>2</vt:i4>
      </vt:variant>
      <vt:variant>
        <vt:lpstr>Títulos de diapositiva</vt:lpstr>
      </vt:variant>
      <vt:variant>
        <vt:i4>23</vt:i4>
      </vt:variant>
    </vt:vector>
  </HeadingPairs>
  <TitlesOfParts>
    <vt:vector size="36" baseType="lpstr">
      <vt:lpstr>-apple-system</vt:lpstr>
      <vt:lpstr>arial</vt:lpstr>
      <vt:lpstr>arial</vt:lpstr>
      <vt:lpstr>Calibri</vt:lpstr>
      <vt:lpstr>Domine</vt:lpstr>
      <vt:lpstr>inherit</vt:lpstr>
      <vt:lpstr>Roboto</vt:lpstr>
      <vt:lpstr>StarSymbol</vt:lpstr>
      <vt:lpstr>Symbol</vt:lpstr>
      <vt:lpstr>Times New Roman</vt:lpstr>
      <vt:lpstr>Wingdings</vt:lpstr>
      <vt:lpstr>Office Theme</vt:lpstr>
      <vt:lpstr>Office Theme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 del PowerPoint</dc:title>
  <dc:creator>Isabel</dc:creator>
  <cp:lastModifiedBy>ferran bartoll tutusaus</cp:lastModifiedBy>
  <cp:revision>46</cp:revision>
  <dcterms:modified xsi:type="dcterms:W3CDTF">2021-09-14T15:38:29Z</dcterms:modified>
  <dc:language>es-ES</dc:language>
</cp:coreProperties>
</file>