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7099300" cy="102235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60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solidFill>
                  <a:srgbClr val="000000"/>
                </a:solidFill>
                <a:uFill>
                  <a:solidFill>
                    <a:srgbClr val="FFFFFF"/>
                  </a:solidFill>
                </a:uFill>
                <a:latin typeface="Arial"/>
              </a:rPr>
              <a:t>Pulse para editar el formato de las notas</a:t>
            </a:r>
          </a:p>
        </p:txBody>
      </p:sp>
      <p:sp>
        <p:nvSpPr>
          <p:cNvPr id="82"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&lt;encabezamiento&gt;</a:t>
            </a:r>
          </a:p>
        </p:txBody>
      </p:sp>
      <p:sp>
        <p:nvSpPr>
          <p:cNvPr id="83"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&lt;fecha/hora&gt;</a:t>
            </a:r>
          </a:p>
        </p:txBody>
      </p:sp>
      <p:sp>
        <p:nvSpPr>
          <p:cNvPr id="84"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&lt;pie de página&gt;</a:t>
            </a:r>
          </a:p>
        </p:txBody>
      </p:sp>
      <p:sp>
        <p:nvSpPr>
          <p:cNvPr id="85" name="PlaceHolder 5"/>
          <p:cNvSpPr>
            <a:spLocks noGrp="1"/>
          </p:cNvSpPr>
          <p:nvPr>
            <p:ph type="sldNum"/>
          </p:nvPr>
        </p:nvSpPr>
        <p:spPr>
          <a:xfrm>
            <a:off x="4278960" y="10157400"/>
            <a:ext cx="3280680" cy="534240"/>
          </a:xfrm>
          <a:prstGeom prst="rect">
            <a:avLst/>
          </a:prstGeom>
        </p:spPr>
        <p:txBody>
          <a:bodyPr lIns="0" tIns="0" rIns="0" bIns="0" anchor="b"/>
          <a:lstStyle/>
          <a:p>
            <a:pPr algn="r"/>
            <a:fld id="{4D34D0EB-EDE1-42BE-BE57-08DB36518D46}" type="slidenum">
              <a:rPr lang="es-ES" sz="1400" b="0" strike="noStrike" spc="-1">
                <a:solidFill>
                  <a:srgbClr val="000000"/>
                </a:solidFill>
                <a:uFill>
                  <a:solidFill>
                    <a:srgbClr val="FFFFFF"/>
                  </a:solidFill>
                </a:uFill>
                <a:latin typeface="Times New Roman"/>
              </a:rPr>
              <a:t>‹Nº›</a:t>
            </a:fld>
            <a:endParaRPr lang="es-E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0080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4021200" y="9710640"/>
            <a:ext cx="3071520" cy="506160"/>
          </a:xfrm>
          <a:prstGeom prst="rect">
            <a:avLst/>
          </a:prstGeom>
          <a:noFill/>
          <a:ln>
            <a:noFill/>
          </a:ln>
        </p:spPr>
        <p:style>
          <a:lnRef idx="0">
            <a:scrgbClr r="0" g="0" b="0"/>
          </a:lnRef>
          <a:fillRef idx="0">
            <a:scrgbClr r="0" g="0" b="0"/>
          </a:fillRef>
          <a:effectRef idx="0">
            <a:scrgbClr r="0" g="0" b="0"/>
          </a:effectRef>
          <a:fontRef idx="minor"/>
        </p:style>
        <p:txBody>
          <a:bodyPr lIns="97560" tIns="50760" rIns="97560" bIns="50760" anchor="b"/>
          <a:lstStyle/>
          <a:p>
            <a:pPr algn="r">
              <a:lnSpc>
                <a:spcPct val="100000"/>
              </a:lnSpc>
            </a:pPr>
            <a:fld id="{679B25F6-08D8-4D76-8D2B-C1A84E191371}" type="slidenum">
              <a:rPr lang="es-ES" sz="1300" b="0" strike="noStrike" spc="-1">
                <a:solidFill>
                  <a:srgbClr val="000000"/>
                </a:solidFill>
                <a:uFill>
                  <a:solidFill>
                    <a:srgbClr val="FFFFFF"/>
                  </a:solidFill>
                </a:uFill>
                <a:latin typeface="Arial"/>
                <a:ea typeface="Arial"/>
              </a:rPr>
              <a:t>1</a:t>
            </a:fld>
            <a:endParaRPr lang="es-ES" sz="1800" b="0" strike="noStrike" spc="-1">
              <a:solidFill>
                <a:srgbClr val="000000"/>
              </a:solidFill>
              <a:uFill>
                <a:solidFill>
                  <a:srgbClr val="FFFFFF"/>
                </a:solidFill>
              </a:uFill>
              <a:latin typeface="Arial"/>
            </a:endParaRPr>
          </a:p>
        </p:txBody>
      </p:sp>
      <p:sp>
        <p:nvSpPr>
          <p:cNvPr id="144" name="PlaceHolder 2"/>
          <p:cNvSpPr>
            <a:spLocks noGrp="1"/>
          </p:cNvSpPr>
          <p:nvPr>
            <p:ph type="body"/>
          </p:nvPr>
        </p:nvSpPr>
        <p:spPr>
          <a:xfrm>
            <a:off x="709560" y="4856040"/>
            <a:ext cx="5676840" cy="4598640"/>
          </a:xfrm>
          <a:prstGeom prst="rect">
            <a:avLst/>
          </a:prstGeom>
        </p:spPr>
        <p:txBody>
          <a:bodyPr lIns="97560" tIns="50760" rIns="97560" bIns="50760" anchor="ctr"/>
          <a:lstStyle/>
          <a:p>
            <a:endParaRPr lang="es-E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8757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62"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9D04F5D-DFAD-48C5-A768-601B527C1DD0}" type="slidenum">
              <a:rPr lang="es-ES" sz="1400" b="0" strike="noStrike" spc="-1">
                <a:solidFill>
                  <a:srgbClr val="000000"/>
                </a:solidFill>
                <a:uFill>
                  <a:solidFill>
                    <a:srgbClr val="FFFFFF"/>
                  </a:solidFill>
                </a:uFill>
                <a:latin typeface="Times New Roman"/>
                <a:ea typeface="+mn-ea"/>
              </a:rPr>
              <a:t>10</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0114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6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34C4BD31-11C4-480E-80CB-E30385FAD615}" type="slidenum">
              <a:rPr lang="es-ES" sz="1400" b="0" strike="noStrike" spc="-1">
                <a:solidFill>
                  <a:srgbClr val="000000"/>
                </a:solidFill>
                <a:uFill>
                  <a:solidFill>
                    <a:srgbClr val="FFFFFF"/>
                  </a:solidFill>
                </a:uFill>
                <a:latin typeface="Times New Roman"/>
                <a:ea typeface="+mn-ea"/>
              </a:rPr>
              <a:t>11</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034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6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C897DC13-B003-4746-8744-2F23047322F3}" type="slidenum">
              <a:rPr lang="es-ES" sz="1400" b="0" strike="noStrike" spc="-1">
                <a:solidFill>
                  <a:srgbClr val="000000"/>
                </a:solidFill>
                <a:uFill>
                  <a:solidFill>
                    <a:srgbClr val="FFFFFF"/>
                  </a:solidFill>
                </a:uFill>
                <a:latin typeface="Times New Roman"/>
                <a:ea typeface="+mn-ea"/>
              </a:rPr>
              <a:t>12</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1526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6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CCEDD83-FAB9-481A-8111-AEF0C4641AEF}" type="slidenum">
              <a:rPr lang="es-ES" sz="1400" b="0" strike="noStrike" spc="-1">
                <a:solidFill>
                  <a:srgbClr val="000000"/>
                </a:solidFill>
                <a:uFill>
                  <a:solidFill>
                    <a:srgbClr val="FFFFFF"/>
                  </a:solidFill>
                </a:uFill>
                <a:latin typeface="Times New Roman"/>
                <a:ea typeface="+mn-ea"/>
              </a:rPr>
              <a:t>13</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2565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7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FA758CAB-892A-421F-BF2B-B5906B4829BA}" type="slidenum">
              <a:rPr lang="es-ES" sz="1400" b="0" strike="noStrike" spc="-1">
                <a:solidFill>
                  <a:srgbClr val="000000"/>
                </a:solidFill>
                <a:uFill>
                  <a:solidFill>
                    <a:srgbClr val="FFFFFF"/>
                  </a:solidFill>
                </a:uFill>
                <a:latin typeface="Times New Roman"/>
                <a:ea typeface="+mn-ea"/>
              </a:rPr>
              <a:t>14</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7461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72"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3696D9B-FC9D-429D-8230-ECFB6C183B6B}" type="slidenum">
              <a:rPr lang="es-ES" sz="1400" b="0" strike="noStrike" spc="-1">
                <a:solidFill>
                  <a:srgbClr val="000000"/>
                </a:solidFill>
                <a:uFill>
                  <a:solidFill>
                    <a:srgbClr val="FFFFFF"/>
                  </a:solidFill>
                </a:uFill>
                <a:latin typeface="Times New Roman"/>
                <a:ea typeface="+mn-ea"/>
              </a:rPr>
              <a:t>15</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230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7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0555A418-8E10-487D-87F9-E00A2267DCDB}" type="slidenum">
              <a:rPr lang="es-ES" sz="1400" b="0" strike="noStrike" spc="-1">
                <a:solidFill>
                  <a:srgbClr val="000000"/>
                </a:solidFill>
                <a:uFill>
                  <a:solidFill>
                    <a:srgbClr val="FFFFFF"/>
                  </a:solidFill>
                </a:uFill>
                <a:latin typeface="Times New Roman"/>
                <a:ea typeface="+mn-ea"/>
              </a:rPr>
              <a:t>16</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619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7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9A66E972-402C-4C75-BDBA-863836F51166}" type="slidenum">
              <a:rPr lang="es-ES" sz="1400" b="0" strike="noStrike" spc="-1">
                <a:solidFill>
                  <a:srgbClr val="000000"/>
                </a:solidFill>
                <a:uFill>
                  <a:solidFill>
                    <a:srgbClr val="FFFFFF"/>
                  </a:solidFill>
                </a:uFill>
                <a:latin typeface="Times New Roman"/>
                <a:ea typeface="+mn-ea"/>
              </a:rPr>
              <a:t>17</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84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7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325085C4-5BA5-48E1-B866-70372AFC67B5}" type="slidenum">
              <a:rPr lang="es-ES" sz="1400" b="0" strike="noStrike" spc="-1">
                <a:solidFill>
                  <a:srgbClr val="000000"/>
                </a:solidFill>
                <a:uFill>
                  <a:solidFill>
                    <a:srgbClr val="FFFFFF"/>
                  </a:solidFill>
                </a:uFill>
                <a:latin typeface="Times New Roman"/>
                <a:ea typeface="+mn-ea"/>
              </a:rPr>
              <a:t>18</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3944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8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3A810C0F-FC3A-49E1-B060-792F1934E81E}" type="slidenum">
              <a:rPr lang="es-ES" sz="1400" b="0" strike="noStrike" spc="-1">
                <a:solidFill>
                  <a:srgbClr val="000000"/>
                </a:solidFill>
                <a:uFill>
                  <a:solidFill>
                    <a:srgbClr val="FFFFFF"/>
                  </a:solidFill>
                </a:uFill>
                <a:latin typeface="Times New Roman"/>
                <a:ea typeface="+mn-ea"/>
              </a:rPr>
              <a:t>19</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3987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4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3919E481-657A-4212-8CE2-C5FD4DBBC3A0}" type="slidenum">
              <a:rPr lang="es-ES" sz="1400" b="0" strike="noStrike" spc="-1">
                <a:solidFill>
                  <a:srgbClr val="000000"/>
                </a:solidFill>
                <a:uFill>
                  <a:solidFill>
                    <a:srgbClr val="FFFFFF"/>
                  </a:solidFill>
                </a:uFill>
                <a:latin typeface="Times New Roman"/>
                <a:ea typeface="+mn-ea"/>
              </a:rPr>
              <a:t>2</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15682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82"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59F8F141-4AF6-4385-B629-CFD3268478FB}" type="slidenum">
              <a:rPr lang="es-ES" sz="1400" b="0" strike="noStrike" spc="-1">
                <a:solidFill>
                  <a:srgbClr val="000000"/>
                </a:solidFill>
                <a:uFill>
                  <a:solidFill>
                    <a:srgbClr val="FFFFFF"/>
                  </a:solidFill>
                </a:uFill>
                <a:latin typeface="Times New Roman"/>
                <a:ea typeface="+mn-ea"/>
              </a:rPr>
              <a:t>20</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50565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8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53DBF342-B278-4B0E-B561-9749E9D96095}" type="slidenum">
              <a:rPr lang="es-ES" sz="1400" b="0" strike="noStrike" spc="-1">
                <a:solidFill>
                  <a:srgbClr val="000000"/>
                </a:solidFill>
                <a:uFill>
                  <a:solidFill>
                    <a:srgbClr val="FFFFFF"/>
                  </a:solidFill>
                </a:uFill>
                <a:latin typeface="Times New Roman"/>
                <a:ea typeface="+mn-ea"/>
              </a:rPr>
              <a:t>21</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73977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8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E9862264-C52A-4B9F-9B2C-0913D1AD5C71}" type="slidenum">
              <a:rPr lang="es-ES" sz="1400" b="0" strike="noStrike" spc="-1">
                <a:solidFill>
                  <a:srgbClr val="000000"/>
                </a:solidFill>
                <a:uFill>
                  <a:solidFill>
                    <a:srgbClr val="FFFFFF"/>
                  </a:solidFill>
                </a:uFill>
                <a:latin typeface="Times New Roman"/>
                <a:ea typeface="+mn-ea"/>
              </a:rPr>
              <a:t>22</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327396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8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7AB2285-975E-45E4-92DA-2DAA9F300BC9}" type="slidenum">
              <a:rPr lang="es-ES" sz="1400" b="0" strike="noStrike" spc="-1">
                <a:solidFill>
                  <a:srgbClr val="000000"/>
                </a:solidFill>
                <a:uFill>
                  <a:solidFill>
                    <a:srgbClr val="FFFFFF"/>
                  </a:solidFill>
                </a:uFill>
                <a:latin typeface="Times New Roman"/>
                <a:ea typeface="+mn-ea"/>
              </a:rPr>
              <a:t>23</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7432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4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9473AC2B-2301-42E1-BBD9-54A064978EFE}" type="slidenum">
              <a:rPr lang="es-ES" sz="1400" b="0" strike="noStrike" spc="-1">
                <a:solidFill>
                  <a:srgbClr val="000000"/>
                </a:solidFill>
                <a:uFill>
                  <a:solidFill>
                    <a:srgbClr val="FFFFFF"/>
                  </a:solidFill>
                </a:uFill>
                <a:latin typeface="Times New Roman"/>
                <a:ea typeface="+mn-ea"/>
              </a:rPr>
              <a:t>3</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1925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5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3AC7B429-7DA4-42A0-B56B-FCAABE0AE2CD}" type="slidenum">
              <a:rPr lang="es-ES" sz="1400" b="0" strike="noStrike" spc="-1">
                <a:solidFill>
                  <a:srgbClr val="000000"/>
                </a:solidFill>
                <a:uFill>
                  <a:solidFill>
                    <a:srgbClr val="FFFFFF"/>
                  </a:solidFill>
                </a:uFill>
                <a:latin typeface="Times New Roman"/>
                <a:ea typeface="+mn-ea"/>
              </a:rPr>
              <a:t>4</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7180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52"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94EE79DB-AF7C-4F9B-9A73-CA6AF444821F}" type="slidenum">
              <a:rPr lang="es-ES" sz="1400" b="0" strike="noStrike" spc="-1">
                <a:solidFill>
                  <a:srgbClr val="000000"/>
                </a:solidFill>
                <a:uFill>
                  <a:solidFill>
                    <a:srgbClr val="FFFFFF"/>
                  </a:solidFill>
                </a:uFill>
                <a:latin typeface="Times New Roman"/>
                <a:ea typeface="+mn-ea"/>
              </a:rPr>
              <a:t>5</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2628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5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6CDB6AEC-7D9E-4B67-A893-B1E7BFC2F3E9}" type="slidenum">
              <a:rPr lang="es-ES" sz="1400" b="0" strike="noStrike" spc="-1">
                <a:solidFill>
                  <a:srgbClr val="000000"/>
                </a:solidFill>
                <a:uFill>
                  <a:solidFill>
                    <a:srgbClr val="FFFFFF"/>
                  </a:solidFill>
                </a:uFill>
                <a:latin typeface="Times New Roman"/>
                <a:ea typeface="+mn-ea"/>
              </a:rPr>
              <a:t>6</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58095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5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E64FE41E-B17F-498A-BEB7-E63A0790CA29}" type="slidenum">
              <a:rPr lang="es-ES" sz="1400" b="0" strike="noStrike" spc="-1">
                <a:solidFill>
                  <a:srgbClr val="000000"/>
                </a:solidFill>
                <a:uFill>
                  <a:solidFill>
                    <a:srgbClr val="FFFFFF"/>
                  </a:solidFill>
                </a:uFill>
                <a:latin typeface="Times New Roman"/>
                <a:ea typeface="+mn-ea"/>
              </a:rPr>
              <a:t>7</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2584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5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C52D39A0-4D16-45AD-A1FF-1CCFC1665460}" type="slidenum">
              <a:rPr lang="es-ES" sz="1400" b="0" strike="noStrike" spc="-1">
                <a:solidFill>
                  <a:srgbClr val="000000"/>
                </a:solidFill>
                <a:uFill>
                  <a:solidFill>
                    <a:srgbClr val="FFFFFF"/>
                  </a:solidFill>
                </a:uFill>
                <a:latin typeface="Times New Roman"/>
                <a:ea typeface="+mn-ea"/>
              </a:rPr>
              <a:t>8</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5162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756000" y="5078520"/>
            <a:ext cx="6046200" cy="480960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6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01D89198-EE47-4A11-88D2-6A3CCC56931B}" type="slidenum">
              <a:rPr lang="es-ES" sz="1400" b="0" strike="noStrike" spc="-1">
                <a:solidFill>
                  <a:srgbClr val="000000"/>
                </a:solidFill>
                <a:uFill>
                  <a:solidFill>
                    <a:srgbClr val="FFFFFF"/>
                  </a:solidFill>
                </a:uFill>
                <a:latin typeface="Times New Roman"/>
                <a:ea typeface="+mn-ea"/>
              </a:rPr>
              <a:t>9</a:t>
            </a:fld>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8177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57200" y="368208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467424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45720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38" name="PlaceHolder 3"/>
          <p:cNvSpPr>
            <a:spLocks noGrp="1"/>
          </p:cNvSpPr>
          <p:nvPr>
            <p:ph type="body"/>
          </p:nvPr>
        </p:nvSpPr>
        <p:spPr>
          <a:xfrm>
            <a:off x="457200" y="1604520"/>
            <a:ext cx="822924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pic>
        <p:nvPicPr>
          <p:cNvPr id="39" name="38 Imagen"/>
          <p:cNvPicPr/>
          <p:nvPr/>
        </p:nvPicPr>
        <p:blipFill>
          <a:blip r:embed="rId2"/>
          <a:stretch/>
        </p:blipFill>
        <p:spPr>
          <a:xfrm>
            <a:off x="2079000" y="1604520"/>
            <a:ext cx="4984920" cy="3977280"/>
          </a:xfrm>
          <a:prstGeom prst="rect">
            <a:avLst/>
          </a:prstGeom>
          <a:ln>
            <a:noFill/>
          </a:ln>
        </p:spPr>
      </p:pic>
      <p:pic>
        <p:nvPicPr>
          <p:cNvPr id="40" name="39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4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822924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45720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63" name="PlaceHolder 4"/>
          <p:cNvSpPr>
            <a:spLocks noGrp="1"/>
          </p:cNvSpPr>
          <p:nvPr>
            <p:ph type="body"/>
          </p:nvPr>
        </p:nvSpPr>
        <p:spPr>
          <a:xfrm>
            <a:off x="467424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57200" y="368208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60452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457200" y="368208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74" name="PlaceHolder 4"/>
          <p:cNvSpPr>
            <a:spLocks noGrp="1"/>
          </p:cNvSpPr>
          <p:nvPr>
            <p:ph type="body"/>
          </p:nvPr>
        </p:nvSpPr>
        <p:spPr>
          <a:xfrm>
            <a:off x="467424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75" name="PlaceHolder 5"/>
          <p:cNvSpPr>
            <a:spLocks noGrp="1"/>
          </p:cNvSpPr>
          <p:nvPr>
            <p:ph type="body"/>
          </p:nvPr>
        </p:nvSpPr>
        <p:spPr>
          <a:xfrm>
            <a:off x="45720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78" name="PlaceHolder 3"/>
          <p:cNvSpPr>
            <a:spLocks noGrp="1"/>
          </p:cNvSpPr>
          <p:nvPr>
            <p:ph type="body"/>
          </p:nvPr>
        </p:nvSpPr>
        <p:spPr>
          <a:xfrm>
            <a:off x="457200" y="1604520"/>
            <a:ext cx="822924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pic>
        <p:nvPicPr>
          <p:cNvPr id="79" name="78 Imagen"/>
          <p:cNvPicPr/>
          <p:nvPr/>
        </p:nvPicPr>
        <p:blipFill>
          <a:blip r:embed="rId2"/>
          <a:stretch/>
        </p:blipFill>
        <p:spPr>
          <a:xfrm>
            <a:off x="2079000" y="1604520"/>
            <a:ext cx="4984920" cy="3977280"/>
          </a:xfrm>
          <a:prstGeom prst="rect">
            <a:avLst/>
          </a:prstGeom>
          <a:ln>
            <a:noFill/>
          </a:ln>
        </p:spPr>
      </p:pic>
      <p:pic>
        <p:nvPicPr>
          <p:cNvPr id="80" name="79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4520"/>
            <a:ext cx="822924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45720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604520"/>
            <a:ext cx="4015800" cy="397728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4674240" y="368208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endParaRPr lang="es-ES" sz="18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4674240" y="1604520"/>
            <a:ext cx="401580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
        <p:nvSpPr>
          <p:cNvPr id="27" name="PlaceHolder 4"/>
          <p:cNvSpPr>
            <a:spLocks noGrp="1"/>
          </p:cNvSpPr>
          <p:nvPr>
            <p:ph type="body"/>
          </p:nvPr>
        </p:nvSpPr>
        <p:spPr>
          <a:xfrm>
            <a:off x="457200" y="368208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905040" y="3648240"/>
            <a:ext cx="7313400" cy="1277640"/>
          </a:xfrm>
          <a:prstGeom prst="rect">
            <a:avLst/>
          </a:prstGeom>
          <a:noFill/>
          <a:ln w="9360">
            <a:solidFill>
              <a:srgbClr val="727CA3"/>
            </a:solidFill>
            <a:miter/>
          </a:ln>
        </p:spPr>
        <p:style>
          <a:lnRef idx="0">
            <a:scrgbClr r="0" g="0" b="0"/>
          </a:lnRef>
          <a:fillRef idx="0">
            <a:scrgbClr r="0" g="0" b="0"/>
          </a:fillRef>
          <a:effectRef idx="0">
            <a:scrgbClr r="0" g="0" b="0"/>
          </a:effectRef>
          <a:fontRef idx="minor"/>
        </p:style>
      </p:sp>
      <p:sp>
        <p:nvSpPr>
          <p:cNvPr id="8" name="CustomShape 2"/>
          <p:cNvSpPr/>
          <p:nvPr/>
        </p:nvSpPr>
        <p:spPr>
          <a:xfrm>
            <a:off x="914400" y="5048280"/>
            <a:ext cx="7313400" cy="684000"/>
          </a:xfrm>
          <a:prstGeom prst="rect">
            <a:avLst/>
          </a:prstGeom>
          <a:noFill/>
          <a:ln w="9360">
            <a:solidFill>
              <a:srgbClr val="9FB8CD"/>
            </a:solidFill>
            <a:miter/>
          </a:ln>
        </p:spPr>
        <p:style>
          <a:lnRef idx="0">
            <a:scrgbClr r="0" g="0" b="0"/>
          </a:lnRef>
          <a:fillRef idx="0">
            <a:scrgbClr r="0" g="0" b="0"/>
          </a:fillRef>
          <a:effectRef idx="0">
            <a:scrgbClr r="0" g="0" b="0"/>
          </a:effectRef>
          <a:fontRef idx="minor"/>
        </p:style>
      </p:sp>
      <p:sp>
        <p:nvSpPr>
          <p:cNvPr id="2" name="CustomShape 3"/>
          <p:cNvSpPr/>
          <p:nvPr/>
        </p:nvSpPr>
        <p:spPr>
          <a:xfrm>
            <a:off x="905040" y="3648240"/>
            <a:ext cx="226800" cy="1277640"/>
          </a:xfrm>
          <a:prstGeom prst="rect">
            <a:avLst/>
          </a:prstGeom>
          <a:solidFill>
            <a:srgbClr val="727CA3"/>
          </a:solidFill>
          <a:ln>
            <a:noFill/>
          </a:ln>
        </p:spPr>
        <p:style>
          <a:lnRef idx="0">
            <a:scrgbClr r="0" g="0" b="0"/>
          </a:lnRef>
          <a:fillRef idx="0">
            <a:scrgbClr r="0" g="0" b="0"/>
          </a:fillRef>
          <a:effectRef idx="0">
            <a:scrgbClr r="0" g="0" b="0"/>
          </a:effectRef>
          <a:fontRef idx="minor"/>
        </p:style>
      </p:sp>
      <p:sp>
        <p:nvSpPr>
          <p:cNvPr id="3" name="CustomShape 4"/>
          <p:cNvSpPr/>
          <p:nvPr/>
        </p:nvSpPr>
        <p:spPr>
          <a:xfrm>
            <a:off x="914400" y="5048280"/>
            <a:ext cx="226800" cy="684000"/>
          </a:xfrm>
          <a:prstGeom prst="rect">
            <a:avLst/>
          </a:prstGeom>
          <a:solidFill>
            <a:srgbClr val="9FB8CD"/>
          </a:solidFill>
          <a:ln>
            <a:noFill/>
          </a:ln>
        </p:spPr>
        <p:style>
          <a:lnRef idx="0">
            <a:scrgbClr r="0" g="0" b="0"/>
          </a:lnRef>
          <a:fillRef idx="0">
            <a:scrgbClr r="0" g="0" b="0"/>
          </a:fillRef>
          <a:effectRef idx="0">
            <a:scrgbClr r="0" g="0" b="0"/>
          </a:effectRef>
          <a:fontRef idx="minor"/>
        </p:style>
      </p:sp>
      <p:sp>
        <p:nvSpPr>
          <p:cNvPr id="4" name="CustomShape 5"/>
          <p:cNvSpPr/>
          <p:nvPr/>
        </p:nvSpPr>
        <p:spPr>
          <a:xfrm>
            <a:off x="2898720" y="6354720"/>
            <a:ext cx="3473280" cy="365040"/>
          </a:xfrm>
          <a:prstGeom prst="rect">
            <a:avLst/>
          </a:prstGeom>
          <a:noFill/>
          <a:ln>
            <a:noFill/>
          </a:ln>
        </p:spPr>
        <p:style>
          <a:lnRef idx="0">
            <a:scrgbClr r="0" g="0" b="0"/>
          </a:lnRef>
          <a:fillRef idx="0">
            <a:scrgbClr r="0" g="0" b="0"/>
          </a:fillRef>
          <a:effectRef idx="0">
            <a:scrgbClr r="0" g="0" b="0"/>
          </a:effectRef>
          <a:fontRef idx="minor"/>
        </p:style>
      </p:sp>
      <p:sp>
        <p:nvSpPr>
          <p:cNvPr id="5" name="PlaceHolder 6"/>
          <p:cNvSpPr>
            <a:spLocks noGrp="1"/>
          </p:cNvSpPr>
          <p:nvPr>
            <p:ph type="title"/>
          </p:nvPr>
        </p:nvSpPr>
        <p:spPr>
          <a:xfrm>
            <a:off x="457200" y="273600"/>
            <a:ext cx="8229240" cy="1144800"/>
          </a:xfrm>
          <a:prstGeom prst="rect">
            <a:avLst/>
          </a:prstGeom>
        </p:spPr>
        <p:txBody>
          <a:bodyPr lIns="0" tIns="0" rIns="0" bIns="0" anchor="ctr"/>
          <a:lstStyle/>
          <a:p>
            <a:r>
              <a:rPr lang="es-ES" sz="1800" b="0" strike="noStrike" spc="-1">
                <a:solidFill>
                  <a:srgbClr val="000000"/>
                </a:solidFill>
                <a:uFill>
                  <a:solidFill>
                    <a:srgbClr val="FFFFFF"/>
                  </a:solidFill>
                </a:uFill>
                <a:latin typeface="Arial"/>
              </a:rPr>
              <a:t>Pulse para editar el formato del texto de título</a:t>
            </a:r>
          </a:p>
        </p:txBody>
      </p:sp>
      <p:sp>
        <p:nvSpPr>
          <p:cNvPr id="6" name="PlaceHolder 7"/>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1"/>
          <p:cNvSpPr/>
          <p:nvPr/>
        </p:nvSpPr>
        <p:spPr>
          <a:xfrm>
            <a:off x="2898720" y="6356520"/>
            <a:ext cx="3503520" cy="366480"/>
          </a:xfrm>
          <a:prstGeom prst="rect">
            <a:avLst/>
          </a:prstGeom>
          <a:noFill/>
          <a:ln>
            <a:noFill/>
          </a:ln>
        </p:spPr>
        <p:style>
          <a:lnRef idx="0">
            <a:scrgbClr r="0" g="0" b="0"/>
          </a:lnRef>
          <a:fillRef idx="0">
            <a:scrgbClr r="0" g="0" b="0"/>
          </a:fillRef>
          <a:effectRef idx="0">
            <a:scrgbClr r="0" g="0" b="0"/>
          </a:effectRef>
          <a:fontRef idx="minor"/>
        </p:style>
      </p:sp>
      <p:sp>
        <p:nvSpPr>
          <p:cNvPr id="42" name="CustomShape 2"/>
          <p:cNvSpPr/>
          <p:nvPr/>
        </p:nvSpPr>
        <p:spPr>
          <a:xfrm>
            <a:off x="457200" y="6353280"/>
            <a:ext cx="8227800" cy="360"/>
          </a:xfrm>
          <a:custGeom>
            <a:avLst/>
            <a:gdLst/>
            <a:ahLst/>
            <a:cxnLst/>
            <a:rect l="l" t="t" r="r" b="b"/>
            <a:pathLst>
              <a:path w="21600" h="21600">
                <a:moveTo>
                  <a:pt x="0" y="0"/>
                </a:moveTo>
                <a:lnTo>
                  <a:pt x="21600" y="21600"/>
                </a:lnTo>
              </a:path>
            </a:pathLst>
          </a:custGeom>
          <a:noFill/>
          <a:ln w="9360">
            <a:solidFill>
              <a:srgbClr val="9FB8CD"/>
            </a:solidFill>
            <a:miter/>
          </a:ln>
        </p:spPr>
        <p:style>
          <a:lnRef idx="0">
            <a:scrgbClr r="0" g="0" b="0"/>
          </a:lnRef>
          <a:fillRef idx="0">
            <a:scrgbClr r="0" g="0" b="0"/>
          </a:fillRef>
          <a:effectRef idx="0">
            <a:scrgbClr r="0" g="0" b="0"/>
          </a:effectRef>
          <a:fontRef idx="minor"/>
        </p:style>
      </p:sp>
      <p:sp>
        <p:nvSpPr>
          <p:cNvPr id="43" name="CustomShape 3"/>
          <p:cNvSpPr/>
          <p:nvPr/>
        </p:nvSpPr>
        <p:spPr>
          <a:xfrm>
            <a:off x="457200" y="1143000"/>
            <a:ext cx="8227800" cy="360"/>
          </a:xfrm>
          <a:custGeom>
            <a:avLst/>
            <a:gdLst/>
            <a:ahLst/>
            <a:cxnLst/>
            <a:rect l="l" t="t" r="r" b="b"/>
            <a:pathLst>
              <a:path w="21600" h="21600">
                <a:moveTo>
                  <a:pt x="0" y="0"/>
                </a:moveTo>
                <a:lnTo>
                  <a:pt x="21600" y="21600"/>
                </a:lnTo>
              </a:path>
            </a:pathLst>
          </a:custGeom>
          <a:noFill/>
          <a:ln w="9360">
            <a:solidFill>
              <a:srgbClr val="9FB8CD"/>
            </a:solidFill>
            <a:miter/>
          </a:ln>
        </p:spPr>
        <p:style>
          <a:lnRef idx="0">
            <a:scrgbClr r="0" g="0" b="0"/>
          </a:lnRef>
          <a:fillRef idx="0">
            <a:scrgbClr r="0" g="0" b="0"/>
          </a:fillRef>
          <a:effectRef idx="0">
            <a:scrgbClr r="0" g="0" b="0"/>
          </a:effectRef>
          <a:fontRef idx="minor"/>
        </p:style>
      </p:sp>
      <p:sp>
        <p:nvSpPr>
          <p:cNvPr id="44" name="CustomShape 4"/>
          <p:cNvSpPr/>
          <p:nvPr/>
        </p:nvSpPr>
        <p:spPr>
          <a:xfrm rot="5400000">
            <a:off x="424080" y="6467400"/>
            <a:ext cx="188640" cy="118800"/>
          </a:xfrm>
          <a:prstGeom prst="triangle">
            <a:avLst>
              <a:gd name="adj" fmla="val 50000"/>
            </a:avLst>
          </a:prstGeom>
          <a:solidFill>
            <a:srgbClr val="9FB8CD"/>
          </a:solidFill>
          <a:ln>
            <a:noFill/>
          </a:ln>
        </p:spPr>
        <p:style>
          <a:lnRef idx="0">
            <a:scrgbClr r="0" g="0" b="0"/>
          </a:lnRef>
          <a:fillRef idx="0">
            <a:scrgbClr r="0" g="0" b="0"/>
          </a:fillRef>
          <a:effectRef idx="0">
            <a:scrgbClr r="0" g="0" b="0"/>
          </a:effectRef>
          <a:fontRef idx="minor"/>
        </p:style>
      </p:sp>
      <p:sp>
        <p:nvSpPr>
          <p:cNvPr id="45" name="PlaceHolder 5"/>
          <p:cNvSpPr>
            <a:spLocks noGrp="1"/>
          </p:cNvSpPr>
          <p:nvPr>
            <p:ph type="title"/>
          </p:nvPr>
        </p:nvSpPr>
        <p:spPr>
          <a:xfrm>
            <a:off x="457200" y="273600"/>
            <a:ext cx="8229240" cy="1144800"/>
          </a:xfrm>
          <a:prstGeom prst="rect">
            <a:avLst/>
          </a:prstGeom>
        </p:spPr>
        <p:txBody>
          <a:bodyPr lIns="0" tIns="0" rIns="0" bIns="0" anchor="ctr"/>
          <a:lstStyle/>
          <a:p>
            <a:r>
              <a:rPr lang="es-ES" sz="1800" b="0" strike="noStrike" spc="-1">
                <a:solidFill>
                  <a:srgbClr val="000000"/>
                </a:solidFill>
                <a:uFill>
                  <a:solidFill>
                    <a:srgbClr val="FFFFFF"/>
                  </a:solidFill>
                </a:uFill>
                <a:latin typeface="Arial"/>
              </a:rPr>
              <a:t>Pulse para editar el formato del texto de título</a:t>
            </a:r>
          </a:p>
        </p:txBody>
      </p:sp>
      <p:sp>
        <p:nvSpPr>
          <p:cNvPr id="46"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1219320" y="3886200"/>
            <a:ext cx="6856200" cy="98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ca-ES" sz="2900" b="0" strike="noStrike" spc="-1">
                <a:solidFill>
                  <a:srgbClr val="000000"/>
                </a:solidFill>
                <a:uFill>
                  <a:solidFill>
                    <a:srgbClr val="FFFFFF"/>
                  </a:solidFill>
                </a:uFill>
                <a:latin typeface="Domine"/>
                <a:ea typeface="Domine"/>
              </a:rPr>
              <a:t>04. </a:t>
            </a:r>
            <a:r>
              <a:rPr lang="ca-ES" sz="2900" b="0" strike="noStrike" spc="-1" dirty="0">
                <a:solidFill>
                  <a:srgbClr val="000000"/>
                </a:solidFill>
                <a:uFill>
                  <a:solidFill>
                    <a:srgbClr val="FFFFFF"/>
                  </a:solidFill>
                </a:uFill>
                <a:latin typeface="Domine"/>
                <a:ea typeface="Domine"/>
              </a:rPr>
              <a:t>CRM</a:t>
            </a:r>
            <a:endParaRPr lang="ca-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Funcions</a:t>
            </a:r>
            <a:endParaRPr lang="es-ES" sz="1800" b="0" strike="noStrike" spc="-1">
              <a:solidFill>
                <a:srgbClr val="000000"/>
              </a:solidFill>
              <a:uFill>
                <a:solidFill>
                  <a:srgbClr val="FFFFFF"/>
                </a:solidFill>
              </a:uFill>
              <a:latin typeface="Arial"/>
            </a:endParaRPr>
          </a:p>
        </p:txBody>
      </p:sp>
      <p:sp>
        <p:nvSpPr>
          <p:cNvPr id="116"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just">
              <a:lnSpc>
                <a:spcPct val="100000"/>
              </a:lnSpc>
            </a:pPr>
            <a:endParaRPr lang="es-ES" sz="1800" b="0" strike="noStrike" spc="-1" dirty="0">
              <a:solidFill>
                <a:srgbClr val="000000"/>
              </a:solidFill>
              <a:uFill>
                <a:solidFill>
                  <a:srgbClr val="FFFFFF"/>
                </a:solidFill>
              </a:uFill>
              <a:latin typeface="Arial"/>
            </a:endParaRPr>
          </a:p>
          <a:p>
            <a:pPr marL="673200" lvl="1" indent="-214920" algn="just">
              <a:lnSpc>
                <a:spcPct val="100000"/>
              </a:lnSpc>
              <a:buClr>
                <a:srgbClr val="000000"/>
              </a:buClr>
              <a:buFont typeface="Arial"/>
              <a:buChar char="●"/>
            </a:pPr>
            <a:r>
              <a:rPr lang="es-ES" sz="2600" b="0" strike="noStrike" spc="-1" dirty="0" err="1">
                <a:solidFill>
                  <a:srgbClr val="000000"/>
                </a:solidFill>
                <a:uFill>
                  <a:solidFill>
                    <a:srgbClr val="FFFFFF"/>
                  </a:solidFill>
                </a:uFill>
                <a:latin typeface="Calibri"/>
                <a:ea typeface="Calibri"/>
              </a:rPr>
              <a:t>Automatització</a:t>
            </a:r>
            <a:r>
              <a:rPr lang="es-ES" sz="2600" b="0" strike="noStrike" spc="-1" dirty="0">
                <a:solidFill>
                  <a:srgbClr val="000000"/>
                </a:solidFill>
                <a:uFill>
                  <a:solidFill>
                    <a:srgbClr val="FFFFFF"/>
                  </a:solidFill>
                </a:uFill>
                <a:latin typeface="Calibri"/>
                <a:ea typeface="Calibri"/>
              </a:rPr>
              <a:t> del </a:t>
            </a:r>
            <a:r>
              <a:rPr lang="es-ES" sz="2600" b="0" strike="noStrike" spc="-1" dirty="0" err="1">
                <a:solidFill>
                  <a:srgbClr val="000000"/>
                </a:solidFill>
                <a:uFill>
                  <a:solidFill>
                    <a:srgbClr val="FFFFFF"/>
                  </a:solidFill>
                </a:uFill>
                <a:latin typeface="Calibri"/>
                <a:ea typeface="Calibri"/>
              </a:rPr>
              <a:t>procés</a:t>
            </a:r>
            <a:r>
              <a:rPr lang="es-ES" sz="2600" b="0" strike="noStrike" spc="-1" dirty="0">
                <a:solidFill>
                  <a:srgbClr val="000000"/>
                </a:solidFill>
                <a:uFill>
                  <a:solidFill>
                    <a:srgbClr val="FFFFFF"/>
                  </a:solidFill>
                </a:uFill>
                <a:latin typeface="Calibri"/>
                <a:ea typeface="Calibri"/>
              </a:rPr>
              <a:t> de </a:t>
            </a:r>
            <a:r>
              <a:rPr lang="es-ES" sz="2600" b="1" strike="noStrike" spc="-1" dirty="0">
                <a:solidFill>
                  <a:srgbClr val="000000"/>
                </a:solidFill>
                <a:uFill>
                  <a:solidFill>
                    <a:srgbClr val="FFFFFF"/>
                  </a:solidFill>
                </a:uFill>
                <a:latin typeface="Calibri"/>
                <a:ea typeface="Calibri"/>
              </a:rPr>
              <a:t>venda</a:t>
            </a:r>
            <a:r>
              <a:rPr lang="es-ES" sz="2600" b="0" strike="noStrike" spc="-1" dirty="0">
                <a:solidFill>
                  <a:srgbClr val="000000"/>
                </a:solidFill>
                <a:uFill>
                  <a:solidFill>
                    <a:srgbClr val="FFFFFF"/>
                  </a:solidFill>
                </a:uFill>
                <a:latin typeface="Calibri"/>
                <a:ea typeface="Calibri"/>
              </a:rPr>
              <a:t>:</a:t>
            </a:r>
          </a:p>
          <a:p>
            <a:pPr marL="458280" lvl="1" algn="just">
              <a:lnSpc>
                <a:spcPct val="100000"/>
              </a:lnSpc>
              <a:buClr>
                <a:srgbClr val="000000"/>
              </a:buClr>
            </a:pPr>
            <a:r>
              <a:rPr lang="es-ES" sz="2600" b="0" strike="noStrike" spc="-1" dirty="0">
                <a:solidFill>
                  <a:srgbClr val="000000"/>
                </a:solidFill>
                <a:uFill>
                  <a:solidFill>
                    <a:srgbClr val="FFFFFF"/>
                  </a:solidFill>
                </a:uFill>
                <a:latin typeface="Calibri"/>
                <a:ea typeface="Calibri"/>
              </a:rPr>
              <a:t>	</a:t>
            </a:r>
            <a:endParaRPr lang="es-ES" sz="1800" b="0" strike="noStrike" spc="-1" dirty="0">
              <a:solidFill>
                <a:srgbClr val="000000"/>
              </a:solidFill>
              <a:uFill>
                <a:solidFill>
                  <a:srgbClr val="FFFFFF"/>
                </a:solidFill>
              </a:uFill>
              <a:latin typeface="Arial"/>
            </a:endParaRPr>
          </a:p>
          <a:p>
            <a:pPr marL="1130400" lvl="2" indent="-214920" algn="just">
              <a:lnSpc>
                <a:spcPct val="100000"/>
              </a:lnSpc>
              <a:buClr>
                <a:srgbClr val="000000"/>
              </a:buClr>
              <a:buFont typeface="Arial"/>
              <a:buChar char="●"/>
            </a:pPr>
            <a:r>
              <a:rPr lang="es-ES" sz="2600" b="0" strike="noStrike" spc="-1" dirty="0">
                <a:solidFill>
                  <a:srgbClr val="000000"/>
                </a:solidFill>
                <a:uFill>
                  <a:solidFill>
                    <a:srgbClr val="FFFFFF"/>
                  </a:solidFill>
                </a:uFill>
                <a:latin typeface="Calibri"/>
                <a:ea typeface="Calibri"/>
              </a:rPr>
              <a:t> </a:t>
            </a:r>
            <a:r>
              <a:rPr lang="es-ES" sz="2400" b="1" strike="noStrike" spc="-1" dirty="0" err="1">
                <a:solidFill>
                  <a:srgbClr val="528A02"/>
                </a:solidFill>
                <a:uFill>
                  <a:solidFill>
                    <a:srgbClr val="FFFFFF"/>
                  </a:solidFill>
                </a:uFill>
                <a:latin typeface="Calibri"/>
                <a:ea typeface="Calibri"/>
              </a:rPr>
              <a:t>Gestió</a:t>
            </a:r>
            <a:r>
              <a:rPr lang="es-ES" sz="2400" b="1" strike="noStrike" spc="-1" dirty="0">
                <a:solidFill>
                  <a:srgbClr val="528A02"/>
                </a:solidFill>
                <a:uFill>
                  <a:solidFill>
                    <a:srgbClr val="FFFFFF"/>
                  </a:solidFill>
                </a:uFill>
                <a:latin typeface="Calibri"/>
                <a:ea typeface="Calibri"/>
              </a:rPr>
              <a:t> de les </a:t>
            </a:r>
            <a:r>
              <a:rPr lang="es-ES" sz="2400" b="1" strike="noStrike" spc="-1" dirty="0" err="1">
                <a:solidFill>
                  <a:srgbClr val="528A02"/>
                </a:solidFill>
                <a:uFill>
                  <a:solidFill>
                    <a:srgbClr val="FFFFFF"/>
                  </a:solidFill>
                </a:uFill>
                <a:latin typeface="Calibri"/>
                <a:ea typeface="Calibri"/>
              </a:rPr>
              <a:t>condicions</a:t>
            </a:r>
            <a:r>
              <a:rPr lang="es-ES" sz="2400" b="1" strike="noStrike" spc="-1" dirty="0">
                <a:solidFill>
                  <a:srgbClr val="528A02"/>
                </a:solidFill>
                <a:uFill>
                  <a:solidFill>
                    <a:srgbClr val="FFFFFF"/>
                  </a:solidFill>
                </a:uFill>
                <a:latin typeface="Calibri"/>
                <a:ea typeface="Calibri"/>
              </a:rPr>
              <a:t> de venda</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360" algn="just">
              <a:lnSpc>
                <a:spcPct val="100000"/>
              </a:lnSpc>
            </a:pPr>
            <a:r>
              <a:rPr lang="es-ES" sz="2600" b="0" strike="noStrike" spc="-1" dirty="0">
                <a:solidFill>
                  <a:srgbClr val="000000"/>
                </a:solidFill>
                <a:uFill>
                  <a:solidFill>
                    <a:srgbClr val="FFFFFF"/>
                  </a:solidFill>
                </a:uFill>
                <a:latin typeface="Calibri"/>
                <a:ea typeface="Calibri"/>
              </a:rPr>
              <a:t>	El </a:t>
            </a:r>
            <a:r>
              <a:rPr lang="es-ES" sz="2600" b="0" strike="noStrike" spc="-1" dirty="0" err="1">
                <a:solidFill>
                  <a:srgbClr val="000000"/>
                </a:solidFill>
                <a:uFill>
                  <a:solidFill>
                    <a:srgbClr val="FFFFFF"/>
                  </a:solidFill>
                </a:uFill>
                <a:latin typeface="Calibri"/>
                <a:ea typeface="Calibri"/>
              </a:rPr>
              <a:t>venedor</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pot</a:t>
            </a:r>
            <a:r>
              <a:rPr lang="es-ES" sz="2600" b="0" strike="noStrike" spc="-1" dirty="0">
                <a:solidFill>
                  <a:srgbClr val="000000"/>
                </a:solidFill>
                <a:uFill>
                  <a:solidFill>
                    <a:srgbClr val="FFFFFF"/>
                  </a:solidFill>
                </a:uFill>
                <a:latin typeface="Calibri"/>
                <a:ea typeface="Calibri"/>
              </a:rPr>
              <a:t> gestionar per a cada </a:t>
            </a:r>
            <a:r>
              <a:rPr lang="es-ES" sz="2600" b="0" strike="noStrike" spc="-1" dirty="0" err="1">
                <a:solidFill>
                  <a:srgbClr val="000000"/>
                </a:solidFill>
                <a:uFill>
                  <a:solidFill>
                    <a:srgbClr val="FFFFFF"/>
                  </a:solidFill>
                </a:uFill>
                <a:latin typeface="Calibri"/>
                <a:ea typeface="Calibri"/>
              </a:rPr>
              <a:t>producte</a:t>
            </a:r>
            <a:r>
              <a:rPr lang="es-ES" sz="2600" b="0" strike="noStrike" spc="-1" dirty="0">
                <a:solidFill>
                  <a:srgbClr val="000000"/>
                </a:solidFill>
                <a:uFill>
                  <a:solidFill>
                    <a:srgbClr val="FFFFFF"/>
                  </a:solidFill>
                </a:uFill>
                <a:latin typeface="Calibri"/>
                <a:ea typeface="Calibri"/>
              </a:rPr>
              <a:t> o </a:t>
            </a:r>
            <a:r>
              <a:rPr lang="es-ES" sz="2600" b="0" strike="noStrike" spc="-1" dirty="0" err="1">
                <a:solidFill>
                  <a:srgbClr val="000000"/>
                </a:solidFill>
                <a:uFill>
                  <a:solidFill>
                    <a:srgbClr val="FFFFFF"/>
                  </a:solidFill>
                </a:uFill>
                <a:latin typeface="Calibri"/>
                <a:ea typeface="Calibri"/>
              </a:rPr>
              <a:t>servei</a:t>
            </a:r>
            <a:r>
              <a:rPr lang="es-ES" sz="2600" b="0" strike="noStrike" spc="-1" dirty="0">
                <a:solidFill>
                  <a:srgbClr val="000000"/>
                </a:solidFill>
                <a:uFill>
                  <a:solidFill>
                    <a:srgbClr val="FFFFFF"/>
                  </a:solidFill>
                </a:uFill>
                <a:latin typeface="Calibri"/>
                <a:ea typeface="Calibri"/>
              </a:rPr>
              <a:t>	el preu, forma </a:t>
            </a:r>
            <a:r>
              <a:rPr lang="es-ES" sz="2600" b="0" strike="noStrike" spc="-1" dirty="0" err="1">
                <a:solidFill>
                  <a:srgbClr val="000000"/>
                </a:solidFill>
                <a:uFill>
                  <a:solidFill>
                    <a:srgbClr val="FFFFFF"/>
                  </a:solidFill>
                </a:uFill>
                <a:latin typeface="Calibri"/>
                <a:ea typeface="Calibri"/>
              </a:rPr>
              <a:t>d’enviament</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pagament</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360" algn="just">
              <a:lnSpc>
                <a:spcPct val="100000"/>
              </a:lnSpc>
            </a:pPr>
            <a:endParaRPr lang="es-ES" sz="1800" b="0" strike="noStrike" spc="-1" dirty="0">
              <a:solidFill>
                <a:srgbClr val="000000"/>
              </a:solidFill>
              <a:uFill>
                <a:solidFill>
                  <a:srgbClr val="FFFFFF"/>
                </a:solidFill>
              </a:uFill>
              <a:latin typeface="Arial"/>
            </a:endParaRPr>
          </a:p>
          <a:p>
            <a:pPr marL="360" algn="just">
              <a:lnSpc>
                <a:spcPct val="100000"/>
              </a:lnSpc>
            </a:pPr>
            <a:r>
              <a:rPr lang="es-ES" sz="2600" b="0" strike="noStrike" spc="-1" dirty="0">
                <a:solidFill>
                  <a:srgbClr val="000000"/>
                </a:solidFill>
                <a:uFill>
                  <a:solidFill>
                    <a:srgbClr val="FFFFFF"/>
                  </a:solidFill>
                </a:uFill>
                <a:latin typeface="Calibri"/>
                <a:ea typeface="Calibri"/>
              </a:rPr>
              <a:t>	● </a:t>
            </a:r>
            <a:r>
              <a:rPr lang="es-ES" sz="2400" b="1" strike="noStrike" spc="-1" dirty="0" err="1">
                <a:solidFill>
                  <a:srgbClr val="528A02"/>
                </a:solidFill>
                <a:uFill>
                  <a:solidFill>
                    <a:srgbClr val="FFFFFF"/>
                  </a:solidFill>
                </a:uFill>
                <a:latin typeface="Calibri"/>
                <a:ea typeface="Calibri"/>
              </a:rPr>
              <a:t>Gestió</a:t>
            </a:r>
            <a:r>
              <a:rPr lang="es-ES" sz="2400" b="1" strike="noStrike" spc="-1" dirty="0">
                <a:solidFill>
                  <a:srgbClr val="528A02"/>
                </a:solidFill>
                <a:uFill>
                  <a:solidFill>
                    <a:srgbClr val="FFFFFF"/>
                  </a:solidFill>
                </a:uFill>
                <a:latin typeface="Calibri"/>
                <a:ea typeface="Calibri"/>
              </a:rPr>
              <a:t> del </a:t>
            </a:r>
            <a:r>
              <a:rPr lang="es-ES" sz="2400" b="1" strike="noStrike" spc="-1" dirty="0" err="1">
                <a:solidFill>
                  <a:srgbClr val="528A02"/>
                </a:solidFill>
                <a:uFill>
                  <a:solidFill>
                    <a:srgbClr val="FFFFFF"/>
                  </a:solidFill>
                </a:uFill>
                <a:latin typeface="Calibri"/>
                <a:ea typeface="Calibri"/>
              </a:rPr>
              <a:t>catàleg</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360" algn="just">
              <a:lnSpc>
                <a:spcPct val="100000"/>
              </a:lnSpc>
            </a:pP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Seguiment</a:t>
            </a:r>
            <a:r>
              <a:rPr lang="es-ES" sz="2600" b="0" strike="noStrike" spc="-1" dirty="0">
                <a:solidFill>
                  <a:srgbClr val="000000"/>
                </a:solidFill>
                <a:uFill>
                  <a:solidFill>
                    <a:srgbClr val="FFFFFF"/>
                  </a:solidFill>
                </a:uFill>
                <a:latin typeface="Calibri"/>
                <a:ea typeface="Calibri"/>
              </a:rPr>
              <a:t> de </a:t>
            </a:r>
            <a:r>
              <a:rPr lang="es-ES" sz="2600" b="0" strike="noStrike" spc="-1" dirty="0" err="1">
                <a:solidFill>
                  <a:srgbClr val="000000"/>
                </a:solidFill>
                <a:uFill>
                  <a:solidFill>
                    <a:srgbClr val="FFFFFF"/>
                  </a:solidFill>
                </a:uFill>
                <a:latin typeface="Calibri"/>
                <a:ea typeface="Calibri"/>
              </a:rPr>
              <a:t>productes</a:t>
            </a:r>
            <a:r>
              <a:rPr lang="es-ES" sz="2600" b="0" strike="noStrike" spc="-1" dirty="0">
                <a:solidFill>
                  <a:srgbClr val="000000"/>
                </a:solidFill>
                <a:uFill>
                  <a:solidFill>
                    <a:srgbClr val="FFFFFF"/>
                  </a:solidFill>
                </a:uFill>
                <a:latin typeface="Calibri"/>
                <a:ea typeface="Calibri"/>
              </a:rPr>
              <a:t> i serveis </a:t>
            </a:r>
            <a:r>
              <a:rPr lang="es-ES" sz="2600" b="0" strike="noStrike" spc="-1" dirty="0" err="1">
                <a:solidFill>
                  <a:srgbClr val="000000"/>
                </a:solidFill>
                <a:uFill>
                  <a:solidFill>
                    <a:srgbClr val="FFFFFF"/>
                  </a:solidFill>
                </a:uFill>
                <a:latin typeface="Calibri"/>
                <a:ea typeface="Calibri"/>
              </a:rPr>
              <a:t>venuts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segons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paràmetres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client</a:t>
            </a:r>
            <a:r>
              <a:rPr lang="es-ES" sz="2600" b="0" strike="noStrike" spc="-1" dirty="0">
                <a:solidFill>
                  <a:srgbClr val="000000"/>
                </a:solidFill>
                <a:uFill>
                  <a:solidFill>
                    <a:srgbClr val="FFFFFF"/>
                  </a:solidFill>
                </a:uFill>
                <a:latin typeface="Calibri"/>
                <a:ea typeface="Calibri"/>
              </a:rPr>
              <a:t>, zona, comercial …)</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Funcions</a:t>
            </a:r>
            <a:endParaRPr lang="es-ES" sz="1800" b="0" strike="noStrike" spc="-1">
              <a:solidFill>
                <a:srgbClr val="000000"/>
              </a:solidFill>
              <a:uFill>
                <a:solidFill>
                  <a:srgbClr val="FFFFFF"/>
                </a:solidFill>
              </a:uFill>
              <a:latin typeface="Arial"/>
            </a:endParaRPr>
          </a:p>
        </p:txBody>
      </p:sp>
      <p:sp>
        <p:nvSpPr>
          <p:cNvPr id="118" name="CustomShape 2"/>
          <p:cNvSpPr/>
          <p:nvPr/>
        </p:nvSpPr>
        <p:spPr>
          <a:xfrm>
            <a:off x="241920" y="1254600"/>
            <a:ext cx="8362528" cy="1598336"/>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673200" lvl="1" indent="-214920" algn="just">
              <a:lnSpc>
                <a:spcPct val="100000"/>
              </a:lnSpc>
              <a:buClr>
                <a:srgbClr val="000000"/>
              </a:buClr>
              <a:buFont typeface="Arial"/>
              <a:buChar char="●"/>
            </a:pPr>
            <a:r>
              <a:rPr lang="es-ES" sz="2600" b="0" strike="noStrike" spc="-1" dirty="0" err="1">
                <a:solidFill>
                  <a:srgbClr val="000000"/>
                </a:solidFill>
                <a:uFill>
                  <a:solidFill>
                    <a:srgbClr val="FFFFFF"/>
                  </a:solidFill>
                </a:uFill>
                <a:latin typeface="Calibri"/>
                <a:ea typeface="Calibri"/>
              </a:rPr>
              <a:t>Automatització</a:t>
            </a:r>
            <a:r>
              <a:rPr lang="es-ES" sz="2600" b="0" strike="noStrike" spc="-1" dirty="0">
                <a:solidFill>
                  <a:srgbClr val="000000"/>
                </a:solidFill>
                <a:uFill>
                  <a:solidFill>
                    <a:srgbClr val="FFFFFF"/>
                  </a:solidFill>
                </a:uFill>
                <a:latin typeface="Calibri"/>
                <a:ea typeface="Calibri"/>
              </a:rPr>
              <a:t> del </a:t>
            </a:r>
            <a:r>
              <a:rPr lang="es-ES" sz="2600" b="0" strike="noStrike" spc="-1" dirty="0" err="1">
                <a:solidFill>
                  <a:srgbClr val="000000"/>
                </a:solidFill>
                <a:uFill>
                  <a:solidFill>
                    <a:srgbClr val="FFFFFF"/>
                  </a:solidFill>
                </a:uFill>
                <a:latin typeface="Calibri"/>
                <a:ea typeface="Calibri"/>
              </a:rPr>
              <a:t>servei</a:t>
            </a:r>
            <a:r>
              <a:rPr lang="es-ES" sz="2600" b="0" strike="noStrike" spc="-1" dirty="0">
                <a:solidFill>
                  <a:srgbClr val="000000"/>
                </a:solidFill>
                <a:uFill>
                  <a:solidFill>
                    <a:srgbClr val="FFFFFF"/>
                  </a:solidFill>
                </a:uFill>
                <a:latin typeface="Calibri"/>
                <a:ea typeface="Calibri"/>
              </a:rPr>
              <a:t> </a:t>
            </a:r>
            <a:r>
              <a:rPr lang="es-ES" sz="2600" b="1" strike="noStrike" spc="-1" dirty="0" err="1">
                <a:solidFill>
                  <a:srgbClr val="000000"/>
                </a:solidFill>
                <a:uFill>
                  <a:solidFill>
                    <a:srgbClr val="FFFFFF"/>
                  </a:solidFill>
                </a:uFill>
                <a:latin typeface="Calibri"/>
                <a:ea typeface="Calibri"/>
              </a:rPr>
              <a:t>post-venda</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457560">
              <a:lnSpc>
                <a:spcPct val="100000"/>
              </a:lnSpc>
            </a:pPr>
            <a:r>
              <a:rPr lang="es-ES" sz="2400" spc="-1" dirty="0">
                <a:solidFill>
                  <a:srgbClr val="000000"/>
                </a:solidFill>
                <a:uFill>
                  <a:solidFill>
                    <a:srgbClr val="FFFFFF"/>
                  </a:solidFill>
                </a:uFill>
                <a:latin typeface="Calibri"/>
                <a:ea typeface="Calibri"/>
              </a:rPr>
              <a:t>- </a:t>
            </a:r>
            <a:r>
              <a:rPr lang="es-ES" sz="2400" b="0" strike="noStrike" spc="-1" dirty="0" err="1">
                <a:solidFill>
                  <a:srgbClr val="000000"/>
                </a:solidFill>
                <a:uFill>
                  <a:solidFill>
                    <a:srgbClr val="FFFFFF"/>
                  </a:solidFill>
                </a:uFill>
                <a:latin typeface="Calibri"/>
                <a:ea typeface="Calibri"/>
              </a:rPr>
              <a:t>Seguiment</a:t>
            </a:r>
            <a:r>
              <a:rPr lang="es-ES" sz="2400" b="0" strike="noStrike" spc="-1" dirty="0">
                <a:solidFill>
                  <a:srgbClr val="000000"/>
                </a:solidFill>
                <a:uFill>
                  <a:solidFill>
                    <a:srgbClr val="FFFFFF"/>
                  </a:solidFill>
                </a:uFill>
                <a:latin typeface="Calibri"/>
                <a:ea typeface="Calibri"/>
              </a:rPr>
              <a:t> de </a:t>
            </a:r>
            <a:r>
              <a:rPr lang="es-ES" sz="2400" b="0" strike="noStrike" spc="-1" dirty="0" err="1">
                <a:solidFill>
                  <a:srgbClr val="000000"/>
                </a:solidFill>
                <a:uFill>
                  <a:solidFill>
                    <a:srgbClr val="FFFFFF"/>
                  </a:solidFill>
                </a:uFill>
                <a:latin typeface="Calibri"/>
                <a:ea typeface="Calibri"/>
              </a:rPr>
              <a:t>devolucions</a:t>
            </a:r>
            <a:r>
              <a:rPr lang="es-ES" sz="2400" b="0" strike="noStrike" spc="-1" dirty="0">
                <a:solidFill>
                  <a:srgbClr val="000000"/>
                </a:solidFill>
                <a:uFill>
                  <a:solidFill>
                    <a:srgbClr val="FFFFFF"/>
                  </a:solidFill>
                </a:uFill>
                <a:latin typeface="Calibri"/>
                <a:ea typeface="Calibri"/>
              </a:rPr>
              <a:t>, contactes </a:t>
            </a:r>
            <a:r>
              <a:rPr lang="es-ES" sz="2400" b="0" strike="noStrike" spc="-1" dirty="0" err="1">
                <a:solidFill>
                  <a:srgbClr val="000000"/>
                </a:solidFill>
                <a:uFill>
                  <a:solidFill>
                    <a:srgbClr val="FFFFFF"/>
                  </a:solidFill>
                </a:uFill>
                <a:latin typeface="Calibri"/>
                <a:ea typeface="Calibri"/>
              </a:rPr>
              <a:t>d’atenció</a:t>
            </a:r>
            <a:r>
              <a:rPr lang="es-ES" sz="2400" b="0" strike="noStrike" spc="-1" dirty="0">
                <a:solidFill>
                  <a:srgbClr val="000000"/>
                </a:solidFill>
                <a:uFill>
                  <a:solidFill>
                    <a:srgbClr val="FFFFFF"/>
                  </a:solidFill>
                </a:uFill>
                <a:latin typeface="Calibri"/>
                <a:ea typeface="Calibri"/>
              </a:rPr>
              <a:t> al </a:t>
            </a:r>
            <a:r>
              <a:rPr lang="es-ES" sz="2400" b="0" strike="noStrike" spc="-1" dirty="0" err="1">
                <a:solidFill>
                  <a:srgbClr val="000000"/>
                </a:solidFill>
                <a:uFill>
                  <a:solidFill>
                    <a:srgbClr val="FFFFFF"/>
                  </a:solidFill>
                </a:uFill>
                <a:latin typeface="Calibri"/>
                <a:ea typeface="Calibri"/>
              </a:rPr>
              <a:t>client</a:t>
            </a:r>
            <a:r>
              <a:rPr lang="es-ES" sz="2400" b="0" strike="noStrike" spc="-1" dirty="0">
                <a:solidFill>
                  <a:srgbClr val="000000"/>
                </a:solidFill>
                <a:uFill>
                  <a:solidFill>
                    <a:srgbClr val="FFFFFF"/>
                  </a:solidFill>
                </a:uFill>
                <a:latin typeface="Calibri"/>
                <a:ea typeface="Calibri"/>
              </a:rPr>
              <a:t>, </a:t>
            </a:r>
            <a:r>
              <a:rPr lang="es-ES" sz="2400" b="0" strike="noStrike" spc="-1" dirty="0" err="1">
                <a:solidFill>
                  <a:srgbClr val="000000"/>
                </a:solidFill>
                <a:uFill>
                  <a:solidFill>
                    <a:srgbClr val="FFFFFF"/>
                  </a:solidFill>
                </a:uFill>
                <a:latin typeface="Calibri"/>
                <a:ea typeface="Calibri"/>
              </a:rPr>
              <a:t>reclamacions</a:t>
            </a:r>
            <a:r>
              <a:rPr lang="es-ES" sz="2400" b="0" strike="noStrike" spc="-1" dirty="0">
                <a:solidFill>
                  <a:srgbClr val="000000"/>
                </a:solidFill>
                <a:uFill>
                  <a:solidFill>
                    <a:srgbClr val="FFFFFF"/>
                  </a:solidFill>
                </a:uFill>
                <a:latin typeface="Calibri"/>
                <a:ea typeface="Calibri"/>
              </a:rPr>
              <a:t>, </a:t>
            </a:r>
            <a:r>
              <a:rPr lang="es-ES" sz="2400" b="0" strike="noStrike" spc="-1" dirty="0" err="1">
                <a:solidFill>
                  <a:srgbClr val="000000"/>
                </a:solidFill>
                <a:uFill>
                  <a:solidFill>
                    <a:srgbClr val="FFFFFF"/>
                  </a:solidFill>
                </a:uFill>
                <a:latin typeface="Calibri"/>
                <a:ea typeface="Calibri"/>
              </a:rPr>
              <a:t>enquestes</a:t>
            </a:r>
            <a:r>
              <a:rPr lang="es-ES" sz="2400" b="0" strike="noStrike" spc="-1" dirty="0">
                <a:solidFill>
                  <a:srgbClr val="000000"/>
                </a:solidFill>
                <a:uFill>
                  <a:solidFill>
                    <a:srgbClr val="FFFFFF"/>
                  </a:solidFill>
                </a:uFill>
                <a:latin typeface="Calibri"/>
                <a:ea typeface="Calibri"/>
              </a:rPr>
              <a:t> </a:t>
            </a:r>
            <a:r>
              <a:rPr lang="es-ES" sz="2400" b="0" strike="noStrike" spc="-1" dirty="0" err="1">
                <a:solidFill>
                  <a:srgbClr val="000000"/>
                </a:solidFill>
                <a:uFill>
                  <a:solidFill>
                    <a:srgbClr val="FFFFFF"/>
                  </a:solidFill>
                </a:uFill>
                <a:latin typeface="Calibri"/>
                <a:ea typeface="Calibri"/>
              </a:rPr>
              <a:t>satisfacció</a:t>
            </a:r>
            <a:r>
              <a:rPr lang="es-ES" sz="2400" b="0" strike="noStrike" spc="-1" dirty="0">
                <a:solidFill>
                  <a:srgbClr val="000000"/>
                </a:solidFill>
                <a:uFill>
                  <a:solidFill>
                    <a:srgbClr val="FFFFFF"/>
                  </a:solidFill>
                </a:uFill>
                <a:latin typeface="Calibri"/>
                <a:ea typeface="Calibri"/>
              </a:rPr>
              <a:t> …</a:t>
            </a:r>
            <a:endParaRPr lang="es-ES" sz="24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p:txBody>
      </p:sp>
      <p:sp>
        <p:nvSpPr>
          <p:cNvPr id="2" name="TextShape 3">
            <a:extLst>
              <a:ext uri="{FF2B5EF4-FFF2-40B4-BE49-F238E27FC236}">
                <a16:creationId xmlns:a16="http://schemas.microsoft.com/office/drawing/2014/main" id="{DCB370D2-20C3-4D85-AE61-4CB388035A8F}"/>
              </a:ext>
            </a:extLst>
          </p:cNvPr>
          <p:cNvSpPr txBox="1"/>
          <p:nvPr/>
        </p:nvSpPr>
        <p:spPr>
          <a:xfrm>
            <a:off x="5724128" y="2633680"/>
            <a:ext cx="2587912" cy="432048"/>
          </a:xfrm>
          <a:prstGeom prst="rect">
            <a:avLst/>
          </a:prstGeom>
          <a:noFill/>
          <a:ln>
            <a:noFill/>
          </a:ln>
        </p:spPr>
        <p:txBody>
          <a:bodyPr lIns="90000" tIns="45000" rIns="90000" bIns="45000"/>
          <a:lstStyle/>
          <a:p>
            <a:r>
              <a:rPr lang="es-ES" sz="1800" b="0" strike="noStrike" spc="-1" dirty="0" err="1">
                <a:solidFill>
                  <a:srgbClr val="000000"/>
                </a:solidFill>
                <a:uFill>
                  <a:solidFill>
                    <a:srgbClr val="FFFFFF"/>
                  </a:solidFill>
                </a:uFill>
                <a:latin typeface="Arial"/>
              </a:rPr>
              <a:t>Funnel</a:t>
            </a:r>
            <a:r>
              <a:rPr lang="es-ES" sz="1800" b="0" strike="noStrike" spc="-1" dirty="0">
                <a:solidFill>
                  <a:srgbClr val="000000"/>
                </a:solidFill>
                <a:uFill>
                  <a:solidFill>
                    <a:srgbClr val="FFFFFF"/>
                  </a:solidFill>
                </a:uFill>
                <a:latin typeface="Arial"/>
              </a:rPr>
              <a:t> de vendes</a:t>
            </a:r>
            <a:endParaRPr lang="es-ES" sz="1800" b="0" strike="noStrike" spc="-1" dirty="0">
              <a:solidFill>
                <a:srgbClr val="000000"/>
              </a:solidFill>
              <a:uFill>
                <a:solidFill>
                  <a:srgbClr val="FFFFFF"/>
                </a:solidFill>
              </a:uFill>
              <a:latin typeface="Arial"/>
              <a:ea typeface="Microsoft YaHei"/>
            </a:endParaRPr>
          </a:p>
        </p:txBody>
      </p:sp>
      <p:pic>
        <p:nvPicPr>
          <p:cNvPr id="3" name="Imagen 2">
            <a:extLst>
              <a:ext uri="{FF2B5EF4-FFF2-40B4-BE49-F238E27FC236}">
                <a16:creationId xmlns:a16="http://schemas.microsoft.com/office/drawing/2014/main" id="{FBE1A684-95E7-4BE9-83E8-FD8056C9183D}"/>
              </a:ext>
            </a:extLst>
          </p:cNvPr>
          <p:cNvPicPr>
            <a:picLocks noChangeAspect="1"/>
          </p:cNvPicPr>
          <p:nvPr/>
        </p:nvPicPr>
        <p:blipFill>
          <a:blip r:embed="rId3"/>
          <a:stretch>
            <a:fillRect/>
          </a:stretch>
        </p:blipFill>
        <p:spPr>
          <a:xfrm>
            <a:off x="4860032" y="3058161"/>
            <a:ext cx="3920368" cy="3188355"/>
          </a:xfrm>
          <a:prstGeom prst="rect">
            <a:avLst/>
          </a:prstGeom>
        </p:spPr>
      </p:pic>
      <p:sp>
        <p:nvSpPr>
          <p:cNvPr id="9" name="CuadroTexto 8">
            <a:extLst>
              <a:ext uri="{FF2B5EF4-FFF2-40B4-BE49-F238E27FC236}">
                <a16:creationId xmlns:a16="http://schemas.microsoft.com/office/drawing/2014/main" id="{D654B72A-58F9-408A-A189-F5F577144978}"/>
              </a:ext>
            </a:extLst>
          </p:cNvPr>
          <p:cNvSpPr txBox="1"/>
          <p:nvPr/>
        </p:nvSpPr>
        <p:spPr>
          <a:xfrm>
            <a:off x="241920" y="2837353"/>
            <a:ext cx="4541095" cy="3847207"/>
          </a:xfrm>
          <a:prstGeom prst="rect">
            <a:avLst/>
          </a:prstGeom>
          <a:noFill/>
        </p:spPr>
        <p:txBody>
          <a:bodyPr wrap="square">
            <a:spAutoFit/>
          </a:bodyPr>
          <a:lstStyle/>
          <a:p>
            <a:pPr marL="673200" lvl="1" indent="-214920">
              <a:lnSpc>
                <a:spcPct val="100000"/>
              </a:lnSpc>
              <a:buClr>
                <a:srgbClr val="000000"/>
              </a:buClr>
              <a:buFont typeface="Arial"/>
              <a:buChar char="●"/>
            </a:pP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Automatització</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a:t>
            </a:r>
            <a:r>
              <a:rPr lang="es-ES" sz="2400" b="1"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màrqueting</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a:t>
            </a:r>
          </a:p>
          <a:p>
            <a:pPr marL="673200" lvl="1" indent="-214920">
              <a:lnSpc>
                <a:spcPct val="100000"/>
              </a:lnSpc>
              <a:buClr>
                <a:srgbClr val="000000"/>
              </a:buClr>
              <a:buFont typeface="Arial"/>
              <a:buChar char="●"/>
            </a:pPr>
            <a:endParaRPr lang="es-ES" sz="2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560">
              <a:lnSpc>
                <a:spcPct val="100000"/>
              </a:lnSpc>
            </a:pPr>
            <a:r>
              <a:rPr lang="es-ES" sz="2400"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Realització</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campanyes</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a:t>
            </a:r>
          </a:p>
          <a:p>
            <a:pPr marL="457560">
              <a:lnSpc>
                <a:spcPct val="100000"/>
              </a:lnSpc>
            </a:pPr>
            <a:endParaRPr lang="es-ES" sz="2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560">
              <a:lnSpc>
                <a:spcPct val="100000"/>
              </a:lnSpc>
            </a:pPr>
            <a:r>
              <a:rPr lang="es-ES" sz="2400"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Eines</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per avaluar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l’impacte</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de les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campanyes</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sobre  les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oportunitats</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generades</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 i les vendes </a:t>
            </a:r>
            <a:r>
              <a:rPr lang="es-ES" sz="2400" b="0" strike="noStrike" spc="-1" dirty="0" err="1">
                <a:solidFill>
                  <a:srgbClr val="000000"/>
                </a:solidFill>
                <a:uFill>
                  <a:solidFill>
                    <a:srgbClr val="FFFFFF"/>
                  </a:solidFill>
                </a:uFill>
                <a:latin typeface="Calibri" panose="020F0502020204030204" pitchFamily="34" charset="0"/>
                <a:ea typeface="Calibri"/>
                <a:cs typeface="Calibri" panose="020F0502020204030204" pitchFamily="34" charset="0"/>
              </a:rPr>
              <a:t>realitzades</a:t>
            </a:r>
            <a:r>
              <a:rPr lang="es-ES" sz="2400" b="0" strike="noStrike" spc="-1" dirty="0">
                <a:solidFill>
                  <a:srgbClr val="000000"/>
                </a:solidFill>
                <a:uFill>
                  <a:solidFill>
                    <a:srgbClr val="FFFFFF"/>
                  </a:solidFill>
                </a:uFill>
                <a:latin typeface="Calibri" panose="020F0502020204030204" pitchFamily="34" charset="0"/>
                <a:ea typeface="Calibri"/>
                <a:cs typeface="Calibri" panose="020F0502020204030204" pitchFamily="34" charset="0"/>
              </a:rPr>
              <a:t>.</a:t>
            </a:r>
          </a:p>
          <a:p>
            <a:pPr marL="457560" algn="just">
              <a:lnSpc>
                <a:spcPct val="100000"/>
              </a:lnSpc>
            </a:pPr>
            <a:endParaRPr lang="es-ES" sz="2600" spc="-1" dirty="0">
              <a:solidFill>
                <a:srgbClr val="000000"/>
              </a:solidFill>
              <a:uFill>
                <a:solidFill>
                  <a:srgbClr val="FFFFFF"/>
                </a:solidFill>
              </a:uFill>
              <a:latin typeface="Calibri"/>
            </a:endParaRPr>
          </a:p>
          <a:p>
            <a:pPr marL="457560" algn="just">
              <a:lnSpc>
                <a:spcPct val="100000"/>
              </a:lnSpc>
            </a:pPr>
            <a:r>
              <a:rPr lang="es-ES" sz="2600" b="0" strike="noStrike" spc="-1" dirty="0">
                <a:solidFill>
                  <a:srgbClr val="000000"/>
                </a:solidFill>
                <a:uFill>
                  <a:solidFill>
                    <a:srgbClr val="FFFFFF"/>
                  </a:solidFill>
                </a:uFill>
                <a:latin typeface="Calibri"/>
              </a:rPr>
              <a:t>		</a:t>
            </a: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Funcions</a:t>
            </a:r>
            <a:endParaRPr lang="es-ES" sz="1800" b="0" strike="noStrike" spc="-1">
              <a:solidFill>
                <a:srgbClr val="000000"/>
              </a:solidFill>
              <a:uFill>
                <a:solidFill>
                  <a:srgbClr val="FFFFFF"/>
                </a:solidFill>
              </a:uFill>
              <a:latin typeface="Arial"/>
            </a:endParaRPr>
          </a:p>
        </p:txBody>
      </p:sp>
      <p:sp>
        <p:nvSpPr>
          <p:cNvPr id="120"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just">
              <a:lnSpc>
                <a:spcPct val="100000"/>
              </a:lnSpc>
            </a:pPr>
            <a:endParaRPr lang="es-ES" sz="1800" b="0" strike="noStrike" spc="-1" dirty="0">
              <a:solidFill>
                <a:srgbClr val="000000"/>
              </a:solidFill>
              <a:uFill>
                <a:solidFill>
                  <a:srgbClr val="FFFFFF"/>
                </a:solidFill>
              </a:uFill>
              <a:latin typeface="Arial"/>
            </a:endParaRPr>
          </a:p>
          <a:p>
            <a:pPr marL="673200" lvl="1" indent="-214920" algn="just">
              <a:lnSpc>
                <a:spcPct val="100000"/>
              </a:lnSpc>
              <a:buClr>
                <a:srgbClr val="000000"/>
              </a:buClr>
              <a:buFont typeface="Arial"/>
              <a:buChar char="●"/>
            </a:pPr>
            <a:r>
              <a:rPr lang="es-ES" sz="2600" b="1" strike="noStrike" spc="-1" dirty="0" err="1">
                <a:solidFill>
                  <a:srgbClr val="000000"/>
                </a:solidFill>
                <a:uFill>
                  <a:solidFill>
                    <a:srgbClr val="FFFFFF"/>
                  </a:solidFill>
                </a:uFill>
                <a:latin typeface="Calibri"/>
                <a:ea typeface="Calibri"/>
              </a:rPr>
              <a:t>Altres</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1130400" lvl="2" indent="-214920">
              <a:lnSpc>
                <a:spcPct val="100000"/>
              </a:lnSpc>
              <a:buClr>
                <a:srgbClr val="000000"/>
              </a:buClr>
              <a:buFont typeface="Arial"/>
              <a:buChar char="●"/>
            </a:pPr>
            <a:r>
              <a:rPr lang="es-ES" sz="2600" b="0" strike="noStrike" spc="-1" dirty="0">
                <a:solidFill>
                  <a:srgbClr val="000000"/>
                </a:solidFill>
                <a:uFill>
                  <a:solidFill>
                    <a:srgbClr val="FFFFFF"/>
                  </a:solidFill>
                </a:uFill>
                <a:latin typeface="Calibri"/>
                <a:ea typeface="Calibri"/>
              </a:rPr>
              <a:t> </a:t>
            </a:r>
            <a:r>
              <a:rPr lang="es-ES" sz="2400" b="1" strike="noStrike" spc="-1" dirty="0" err="1">
                <a:solidFill>
                  <a:srgbClr val="528A02"/>
                </a:solidFill>
                <a:uFill>
                  <a:solidFill>
                    <a:srgbClr val="FFFFFF"/>
                  </a:solidFill>
                </a:uFill>
                <a:latin typeface="Calibri"/>
                <a:ea typeface="Calibri"/>
              </a:rPr>
              <a:t>Gestió</a:t>
            </a:r>
            <a:r>
              <a:rPr lang="es-ES" sz="2400" b="1" strike="noStrike" spc="-1" dirty="0">
                <a:solidFill>
                  <a:srgbClr val="528A02"/>
                </a:solidFill>
                <a:uFill>
                  <a:solidFill>
                    <a:srgbClr val="FFFFFF"/>
                  </a:solidFill>
                </a:uFill>
                <a:latin typeface="Calibri"/>
                <a:ea typeface="Calibri"/>
              </a:rPr>
              <a:t> d’activitats</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457560">
              <a:lnSpc>
                <a:spcPct val="100000"/>
              </a:lnSpc>
            </a:pP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Organització</a:t>
            </a:r>
            <a:r>
              <a:rPr lang="es-ES" sz="2600" b="0" strike="noStrike" spc="-1" dirty="0">
                <a:solidFill>
                  <a:srgbClr val="000000"/>
                </a:solidFill>
                <a:uFill>
                  <a:solidFill>
                    <a:srgbClr val="FFFFFF"/>
                  </a:solidFill>
                </a:uFill>
                <a:latin typeface="Calibri"/>
                <a:ea typeface="Calibri"/>
              </a:rPr>
              <a:t> de </a:t>
            </a:r>
            <a:r>
              <a:rPr lang="es-ES" sz="2600" b="0" strike="noStrike" spc="-1" dirty="0" err="1">
                <a:solidFill>
                  <a:srgbClr val="000000"/>
                </a:solidFill>
                <a:uFill>
                  <a:solidFill>
                    <a:srgbClr val="FFFFFF"/>
                  </a:solidFill>
                </a:uFill>
                <a:latin typeface="Calibri"/>
                <a:ea typeface="Calibri"/>
              </a:rPr>
              <a:t>reunions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programació</a:t>
            </a:r>
            <a:r>
              <a:rPr lang="es-ES" sz="2600" b="0" strike="noStrike" spc="-1" dirty="0">
                <a:solidFill>
                  <a:srgbClr val="000000"/>
                </a:solidFill>
                <a:uFill>
                  <a:solidFill>
                    <a:srgbClr val="FFFFFF"/>
                  </a:solidFill>
                </a:uFill>
                <a:latin typeface="Calibri"/>
                <a:ea typeface="Calibri"/>
              </a:rPr>
              <a:t> de 	</a:t>
            </a:r>
            <a:r>
              <a:rPr lang="es-ES" sz="2600" b="0" strike="noStrike" spc="-1" dirty="0" err="1">
                <a:solidFill>
                  <a:srgbClr val="000000"/>
                </a:solidFill>
                <a:uFill>
                  <a:solidFill>
                    <a:srgbClr val="FFFFFF"/>
                  </a:solidFill>
                </a:uFill>
                <a:latin typeface="Calibri"/>
                <a:ea typeface="Calibri"/>
              </a:rPr>
              <a:t>trucades</a:t>
            </a:r>
            <a:r>
              <a:rPr lang="es-ES" sz="2600" b="0" strike="noStrike" spc="-1" dirty="0">
                <a:solidFill>
                  <a:srgbClr val="000000"/>
                </a:solidFill>
                <a:uFill>
                  <a:solidFill>
                    <a:srgbClr val="FFFFFF"/>
                  </a:solidFill>
                </a:uFill>
                <a:latin typeface="Calibri"/>
                <a:ea typeface="Calibri"/>
              </a:rPr>
              <a:t>/mails </a:t>
            </a:r>
            <a:r>
              <a:rPr lang="es-ES" sz="2600" b="0" strike="noStrike" spc="-1" dirty="0" err="1">
                <a:solidFill>
                  <a:srgbClr val="000000"/>
                </a:solidFill>
                <a:uFill>
                  <a:solidFill>
                    <a:srgbClr val="FFFFFF"/>
                  </a:solidFill>
                </a:uFill>
                <a:latin typeface="Calibri"/>
                <a:ea typeface="Calibri"/>
              </a:rPr>
              <a:t>als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clients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recordatoris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d’accions</a:t>
            </a:r>
            <a:r>
              <a:rPr lang="es-ES" sz="2600" b="0" strike="noStrike" spc="-1" dirty="0">
                <a:solidFill>
                  <a:srgbClr val="000000"/>
                </a:solidFill>
                <a:uFill>
                  <a:solidFill>
                    <a:srgbClr val="FFFFFF"/>
                  </a:solidFill>
                </a:uFill>
                <a:latin typeface="Calibri"/>
                <a:ea typeface="Calibri"/>
              </a:rPr>
              <a:t>, etc.</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marL="1130400" lvl="2" indent="-214920">
              <a:lnSpc>
                <a:spcPct val="100000"/>
              </a:lnSpc>
              <a:buClr>
                <a:srgbClr val="000000"/>
              </a:buClr>
              <a:buFont typeface="Arial"/>
              <a:buChar char="●"/>
            </a:pPr>
            <a:r>
              <a:rPr lang="es-ES" sz="2600" b="0" strike="noStrike" spc="-1" dirty="0">
                <a:solidFill>
                  <a:srgbClr val="000000"/>
                </a:solidFill>
                <a:uFill>
                  <a:solidFill>
                    <a:srgbClr val="FFFFFF"/>
                  </a:solidFill>
                </a:uFill>
                <a:latin typeface="Calibri"/>
                <a:ea typeface="Calibri"/>
              </a:rPr>
              <a:t> </a:t>
            </a:r>
            <a:r>
              <a:rPr lang="es-ES" sz="2400" b="1" strike="noStrike" spc="-1" dirty="0" err="1">
                <a:solidFill>
                  <a:srgbClr val="528A02"/>
                </a:solidFill>
                <a:uFill>
                  <a:solidFill>
                    <a:srgbClr val="FFFFFF"/>
                  </a:solidFill>
                </a:uFill>
                <a:latin typeface="Calibri"/>
                <a:ea typeface="Calibri"/>
              </a:rPr>
              <a:t>Gestió</a:t>
            </a:r>
            <a:r>
              <a:rPr lang="es-ES" sz="2400" b="1" strike="noStrike" spc="-1" dirty="0">
                <a:solidFill>
                  <a:srgbClr val="528A02"/>
                </a:solidFill>
                <a:uFill>
                  <a:solidFill>
                    <a:srgbClr val="FFFFFF"/>
                  </a:solidFill>
                </a:uFill>
                <a:latin typeface="Calibri"/>
                <a:ea typeface="Calibri"/>
              </a:rPr>
              <a:t> </a:t>
            </a:r>
            <a:r>
              <a:rPr lang="es-ES" sz="2400" b="1" strike="noStrike" spc="-1" dirty="0" err="1">
                <a:solidFill>
                  <a:srgbClr val="528A02"/>
                </a:solidFill>
                <a:uFill>
                  <a:solidFill>
                    <a:srgbClr val="FFFFFF"/>
                  </a:solidFill>
                </a:uFill>
                <a:latin typeface="Calibri"/>
                <a:ea typeface="Calibri"/>
              </a:rPr>
              <a:t>d’empleats</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457560">
              <a:lnSpc>
                <a:spcPct val="100000"/>
              </a:lnSpc>
            </a:pP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Informació</a:t>
            </a:r>
            <a:r>
              <a:rPr lang="es-ES" sz="2600" b="0" strike="noStrike" spc="-1" dirty="0">
                <a:solidFill>
                  <a:srgbClr val="000000"/>
                </a:solidFill>
                <a:uFill>
                  <a:solidFill>
                    <a:srgbClr val="FFFFFF"/>
                  </a:solidFill>
                </a:uFill>
                <a:latin typeface="Calibri"/>
                <a:ea typeface="Calibri"/>
              </a:rPr>
              <a:t> de contacte </a:t>
            </a:r>
            <a:r>
              <a:rPr lang="es-ES" sz="2600" b="0" strike="noStrike" spc="-1" dirty="0" err="1">
                <a:solidFill>
                  <a:srgbClr val="000000"/>
                </a:solidFill>
                <a:uFill>
                  <a:solidFill>
                    <a:srgbClr val="FFFFFF"/>
                  </a:solidFill>
                </a:uFill>
                <a:latin typeface="Calibri"/>
                <a:ea typeface="Calibri"/>
              </a:rPr>
              <a:t>amb</a:t>
            </a:r>
            <a:r>
              <a:rPr lang="es-ES" sz="2600" b="0" strike="noStrike" spc="-1" dirty="0">
                <a:solidFill>
                  <a:srgbClr val="000000"/>
                </a:solidFill>
                <a:uFill>
                  <a:solidFill>
                    <a:srgbClr val="FFFFFF"/>
                  </a:solidFill>
                </a:uFill>
                <a:latin typeface="Calibri"/>
                <a:ea typeface="Calibri"/>
              </a:rPr>
              <a:t> cada </a:t>
            </a:r>
            <a:r>
              <a:rPr lang="es-ES" sz="2600" b="0" strike="noStrike" spc="-1" dirty="0" err="1">
                <a:solidFill>
                  <a:srgbClr val="000000"/>
                </a:solidFill>
                <a:uFill>
                  <a:solidFill>
                    <a:srgbClr val="FFFFFF"/>
                  </a:solidFill>
                </a:uFill>
                <a:latin typeface="Calibri"/>
                <a:ea typeface="Calibri"/>
              </a:rPr>
              <a:t>empleat</a:t>
            </a:r>
            <a:r>
              <a:rPr lang="es-ES" sz="2600" b="0" strike="noStrike" spc="-1" dirty="0">
                <a:solidFill>
                  <a:srgbClr val="000000"/>
                </a:solidFill>
                <a:uFill>
                  <a:solidFill>
                    <a:srgbClr val="FFFFFF"/>
                  </a:solidFill>
                </a:uFill>
                <a:latin typeface="Calibri"/>
                <a:ea typeface="Calibri"/>
              </a:rPr>
              <a:t> de 	</a:t>
            </a:r>
            <a:r>
              <a:rPr lang="es-ES" sz="2600" b="0" strike="noStrike" spc="-1" dirty="0" err="1">
                <a:solidFill>
                  <a:srgbClr val="000000"/>
                </a:solidFill>
                <a:uFill>
                  <a:solidFill>
                    <a:srgbClr val="FFFFFF"/>
                  </a:solidFill>
                </a:uFill>
                <a:latin typeface="Calibri"/>
                <a:ea typeface="Calibri"/>
              </a:rPr>
              <a:t>l’empresa</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Funcions</a:t>
            </a:r>
            <a:endParaRPr lang="es-ES" sz="1800" b="0" strike="noStrike" spc="-1">
              <a:solidFill>
                <a:srgbClr val="000000"/>
              </a:solidFill>
              <a:uFill>
                <a:solidFill>
                  <a:srgbClr val="FFFFFF"/>
                </a:solidFill>
              </a:uFill>
              <a:latin typeface="Arial"/>
            </a:endParaRPr>
          </a:p>
        </p:txBody>
      </p:sp>
      <p:sp>
        <p:nvSpPr>
          <p:cNvPr id="122"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just">
              <a:lnSpc>
                <a:spcPct val="100000"/>
              </a:lnSpc>
            </a:pPr>
            <a:endParaRPr lang="es-ES" sz="1800" b="0" strike="noStrike" spc="-1" dirty="0">
              <a:solidFill>
                <a:srgbClr val="000000"/>
              </a:solidFill>
              <a:uFill>
                <a:solidFill>
                  <a:srgbClr val="FFFFFF"/>
                </a:solidFill>
              </a:uFill>
              <a:latin typeface="Arial"/>
            </a:endParaRPr>
          </a:p>
          <a:p>
            <a:pPr marL="673200" lvl="1" indent="-214920" algn="just">
              <a:lnSpc>
                <a:spcPct val="100000"/>
              </a:lnSpc>
              <a:buClr>
                <a:srgbClr val="000000"/>
              </a:buClr>
              <a:buFont typeface="Arial"/>
              <a:buChar char="●"/>
            </a:pPr>
            <a:r>
              <a:rPr lang="es-ES" sz="2600" b="1" strike="noStrike" spc="-1" dirty="0" err="1">
                <a:solidFill>
                  <a:srgbClr val="000000"/>
                </a:solidFill>
                <a:uFill>
                  <a:solidFill>
                    <a:srgbClr val="FFFFFF"/>
                  </a:solidFill>
                </a:uFill>
                <a:latin typeface="Calibri"/>
                <a:ea typeface="Calibri"/>
              </a:rPr>
              <a:t>Altres</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1130400" lvl="2" indent="-214920">
              <a:lnSpc>
                <a:spcPct val="100000"/>
              </a:lnSpc>
              <a:buClr>
                <a:srgbClr val="000000"/>
              </a:buClr>
              <a:buFont typeface="Arial"/>
              <a:buChar char="●"/>
            </a:pPr>
            <a:r>
              <a:rPr lang="es-ES" sz="2600" b="0" strike="noStrike" spc="-1" dirty="0">
                <a:solidFill>
                  <a:srgbClr val="000000"/>
                </a:solidFill>
                <a:uFill>
                  <a:solidFill>
                    <a:srgbClr val="FFFFFF"/>
                  </a:solidFill>
                </a:uFill>
                <a:latin typeface="Calibri"/>
                <a:ea typeface="Calibri"/>
              </a:rPr>
              <a:t> </a:t>
            </a:r>
            <a:r>
              <a:rPr lang="es-ES" sz="2400" b="1" strike="noStrike" spc="-1" dirty="0" err="1">
                <a:solidFill>
                  <a:srgbClr val="528A02"/>
                </a:solidFill>
                <a:uFill>
                  <a:solidFill>
                    <a:srgbClr val="FFFFFF"/>
                  </a:solidFill>
                </a:uFill>
                <a:latin typeface="Calibri"/>
                <a:ea typeface="Calibri"/>
              </a:rPr>
              <a:t>Gestió</a:t>
            </a:r>
            <a:r>
              <a:rPr lang="es-ES" sz="2400" b="1" strike="noStrike" spc="-1" dirty="0">
                <a:solidFill>
                  <a:srgbClr val="528A02"/>
                </a:solidFill>
                <a:uFill>
                  <a:solidFill>
                    <a:srgbClr val="FFFFFF"/>
                  </a:solidFill>
                </a:uFill>
                <a:latin typeface="Calibri"/>
                <a:ea typeface="Calibri"/>
              </a:rPr>
              <a:t> de </a:t>
            </a:r>
            <a:r>
              <a:rPr lang="es-ES" sz="2400" b="1" strike="noStrike" spc="-1" dirty="0" err="1">
                <a:solidFill>
                  <a:srgbClr val="528A02"/>
                </a:solidFill>
                <a:uFill>
                  <a:solidFill>
                    <a:srgbClr val="FFFFFF"/>
                  </a:solidFill>
                </a:uFill>
                <a:latin typeface="Calibri"/>
                <a:ea typeface="Calibri"/>
              </a:rPr>
              <a:t>documentació</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457560">
              <a:lnSpc>
                <a:spcPct val="100000"/>
              </a:lnSpc>
            </a:pPr>
            <a:r>
              <a:rPr lang="es-ES" sz="2600" b="0" strike="noStrike" spc="-1" dirty="0">
                <a:solidFill>
                  <a:srgbClr val="000000"/>
                </a:solidFill>
                <a:uFill>
                  <a:solidFill>
                    <a:srgbClr val="FFFFFF"/>
                  </a:solidFill>
                </a:uFill>
                <a:latin typeface="Calibri"/>
                <a:ea typeface="Calibri"/>
              </a:rPr>
              <a:t>	</a:t>
            </a:r>
            <a:r>
              <a:rPr lang="ca-ES" sz="2600" b="0" strike="noStrike" spc="-1" dirty="0">
                <a:solidFill>
                  <a:srgbClr val="000000"/>
                </a:solidFill>
                <a:uFill>
                  <a:solidFill>
                    <a:srgbClr val="FFFFFF"/>
                  </a:solidFill>
                </a:uFill>
                <a:latin typeface="Calibri"/>
                <a:ea typeface="Calibri"/>
              </a:rPr>
              <a:t>Tota</a:t>
            </a:r>
            <a:r>
              <a:rPr lang="es-ES" sz="2600" b="0" strike="noStrike" spc="-1" dirty="0">
                <a:solidFill>
                  <a:srgbClr val="000000"/>
                </a:solidFill>
                <a:uFill>
                  <a:solidFill>
                    <a:srgbClr val="FFFFFF"/>
                  </a:solidFill>
                </a:uFill>
                <a:latin typeface="Calibri"/>
                <a:ea typeface="Calibri"/>
              </a:rPr>
              <a:t> la </a:t>
            </a:r>
            <a:r>
              <a:rPr lang="es-ES" sz="2600" b="0" strike="noStrike" spc="-1" dirty="0" err="1">
                <a:solidFill>
                  <a:srgbClr val="000000"/>
                </a:solidFill>
                <a:uFill>
                  <a:solidFill>
                    <a:srgbClr val="FFFFFF"/>
                  </a:solidFill>
                </a:uFill>
                <a:latin typeface="Calibri"/>
                <a:ea typeface="Calibri"/>
              </a:rPr>
              <a:t>documentació</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referent</a:t>
            </a:r>
            <a:r>
              <a:rPr lang="es-ES" sz="2600" b="0" strike="noStrike" spc="-1" dirty="0">
                <a:solidFill>
                  <a:srgbClr val="000000"/>
                </a:solidFill>
                <a:uFill>
                  <a:solidFill>
                    <a:srgbClr val="FFFFFF"/>
                  </a:solidFill>
                </a:uFill>
                <a:latin typeface="Calibri"/>
                <a:ea typeface="Calibri"/>
              </a:rPr>
              <a:t> a </a:t>
            </a:r>
            <a:r>
              <a:rPr lang="es-ES" sz="2600" b="0" strike="noStrike" spc="-1" dirty="0" err="1">
                <a:solidFill>
                  <a:srgbClr val="000000"/>
                </a:solidFill>
                <a:uFill>
                  <a:solidFill>
                    <a:srgbClr val="FFFFFF"/>
                  </a:solidFill>
                </a:uFill>
                <a:latin typeface="Calibri"/>
                <a:ea typeface="Calibri"/>
              </a:rPr>
              <a:t>l’empresa</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catàleg</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polítiques</a:t>
            </a:r>
            <a:r>
              <a:rPr lang="es-ES" sz="2600" b="0" strike="noStrike" spc="-1" dirty="0">
                <a:solidFill>
                  <a:srgbClr val="000000"/>
                </a:solidFill>
                <a:uFill>
                  <a:solidFill>
                    <a:srgbClr val="FFFFFF"/>
                  </a:solidFill>
                </a:uFill>
                <a:latin typeface="Calibri"/>
                <a:ea typeface="Calibri"/>
              </a:rPr>
              <a:t> internes, </a:t>
            </a:r>
            <a:r>
              <a:rPr lang="es-ES" sz="2600" b="0" strike="noStrike" spc="-1" dirty="0" err="1">
                <a:solidFill>
                  <a:srgbClr val="000000"/>
                </a:solidFill>
                <a:uFill>
                  <a:solidFill>
                    <a:srgbClr val="FFFFFF"/>
                  </a:solidFill>
                </a:uFill>
                <a:latin typeface="Calibri"/>
                <a:ea typeface="Calibri"/>
              </a:rPr>
              <a:t>etc</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457560">
              <a:lnSpc>
                <a:spcPct val="100000"/>
              </a:lnSpc>
            </a:pPr>
            <a:endParaRPr lang="es-ES" sz="1800" b="0" strike="noStrike" spc="-1" dirty="0">
              <a:solidFill>
                <a:srgbClr val="000000"/>
              </a:solidFill>
              <a:uFill>
                <a:solidFill>
                  <a:srgbClr val="FFFFFF"/>
                </a:solidFill>
              </a:uFill>
              <a:latin typeface="Arial"/>
            </a:endParaRPr>
          </a:p>
          <a:p>
            <a:pPr marL="1130400" lvl="2" indent="-214920">
              <a:lnSpc>
                <a:spcPct val="100000"/>
              </a:lnSpc>
              <a:buClr>
                <a:srgbClr val="000000"/>
              </a:buClr>
              <a:buFont typeface="Arial"/>
              <a:buChar char="●"/>
            </a:pPr>
            <a:r>
              <a:rPr lang="es-ES" sz="2400" b="1" strike="noStrike" spc="-1" dirty="0" err="1">
                <a:solidFill>
                  <a:srgbClr val="528A02"/>
                </a:solidFill>
                <a:uFill>
                  <a:solidFill>
                    <a:srgbClr val="FFFFFF"/>
                  </a:solidFill>
                </a:uFill>
                <a:latin typeface="Calibri"/>
                <a:ea typeface="Calibri"/>
              </a:rPr>
              <a:t>Gestió</a:t>
            </a:r>
            <a:r>
              <a:rPr lang="es-ES" sz="2400" b="1" strike="noStrike" spc="-1" dirty="0">
                <a:solidFill>
                  <a:srgbClr val="528A02"/>
                </a:solidFill>
                <a:uFill>
                  <a:solidFill>
                    <a:srgbClr val="FFFFFF"/>
                  </a:solidFill>
                </a:uFill>
                <a:latin typeface="Calibri"/>
                <a:ea typeface="Calibri"/>
              </a:rPr>
              <a:t> </a:t>
            </a:r>
            <a:r>
              <a:rPr lang="es-ES" sz="2400" b="1" strike="noStrike" spc="-1" dirty="0" err="1">
                <a:solidFill>
                  <a:srgbClr val="528A02"/>
                </a:solidFill>
                <a:uFill>
                  <a:solidFill>
                    <a:srgbClr val="FFFFFF"/>
                  </a:solidFill>
                </a:uFill>
                <a:latin typeface="Calibri"/>
                <a:ea typeface="Calibri"/>
              </a:rPr>
              <a:t>d’informes</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marL="457560">
              <a:lnSpc>
                <a:spcPct val="100000"/>
              </a:lnSpc>
            </a:pP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Obtenció</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d’informes</a:t>
            </a:r>
            <a:r>
              <a:rPr lang="es-ES" sz="2600" b="0" strike="noStrike" spc="-1" dirty="0">
                <a:solidFill>
                  <a:srgbClr val="000000"/>
                </a:solidFill>
                <a:uFill>
                  <a:solidFill>
                    <a:srgbClr val="FFFFFF"/>
                  </a:solidFill>
                </a:uFill>
                <a:latin typeface="Calibri"/>
                <a:ea typeface="Calibri"/>
              </a:rPr>
              <a:t> sobre les </a:t>
            </a:r>
            <a:r>
              <a:rPr lang="es-ES" sz="2600" b="0" strike="noStrike" spc="-1" dirty="0" err="1">
                <a:solidFill>
                  <a:srgbClr val="000000"/>
                </a:solidFill>
                <a:uFill>
                  <a:solidFill>
                    <a:srgbClr val="FFFFFF"/>
                  </a:solidFill>
                </a:uFill>
                <a:latin typeface="Calibri"/>
                <a:ea typeface="Calibri"/>
              </a:rPr>
              <a:t>dades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emmagatzemades</a:t>
            </a:r>
            <a:r>
              <a:rPr lang="es-ES" sz="2600" b="0" strike="noStrike" spc="-1" dirty="0">
                <a:solidFill>
                  <a:srgbClr val="000000"/>
                </a:solidFill>
                <a:uFill>
                  <a:solidFill>
                    <a:srgbClr val="FFFFFF"/>
                  </a:solidFill>
                </a:uFill>
                <a:latin typeface="Calibri"/>
                <a:ea typeface="Calibri"/>
              </a:rPr>
              <a:t>.</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ca-ES" sz="2800" b="0" strike="noStrike" spc="-1" dirty="0">
                <a:solidFill>
                  <a:srgbClr val="464653"/>
                </a:solidFill>
                <a:uFill>
                  <a:solidFill>
                    <a:srgbClr val="FFFFFF"/>
                  </a:solidFill>
                </a:uFill>
                <a:latin typeface="Domine"/>
                <a:ea typeface="Domine"/>
              </a:rPr>
              <a:t>Sistemes CRM – Arquitectures</a:t>
            </a:r>
            <a:endParaRPr lang="ca-ES" sz="1800" b="0" strike="noStrike" spc="-1" dirty="0">
              <a:solidFill>
                <a:srgbClr val="000000"/>
              </a:solidFill>
              <a:uFill>
                <a:solidFill>
                  <a:srgbClr val="FFFFFF"/>
                </a:solidFill>
              </a:uFill>
              <a:latin typeface="Arial"/>
            </a:endParaRPr>
          </a:p>
        </p:txBody>
      </p:sp>
      <p:sp>
        <p:nvSpPr>
          <p:cNvPr id="124"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560">
              <a:lnSpc>
                <a:spcPct val="100000"/>
              </a:lnSpc>
            </a:pPr>
            <a:r>
              <a:rPr lang="ca-ES" sz="2600" b="0" strike="noStrike" spc="-1" dirty="0">
                <a:solidFill>
                  <a:srgbClr val="000000"/>
                </a:solidFill>
                <a:uFill>
                  <a:solidFill>
                    <a:srgbClr val="FFFFFF"/>
                  </a:solidFill>
                </a:uFill>
                <a:latin typeface="Calibri"/>
                <a:ea typeface="Calibri"/>
              </a:rPr>
              <a:t>A l’igual que el software ERP, els CRM els podem trobar en distintes arquitectures:</a:t>
            </a:r>
            <a:endParaRPr lang="ca-ES" sz="1800" b="0" strike="noStrike" spc="-1" dirty="0">
              <a:solidFill>
                <a:srgbClr val="000000"/>
              </a:solidFill>
              <a:uFill>
                <a:solidFill>
                  <a:srgbClr val="FFFFFF"/>
                </a:solidFill>
              </a:uFill>
              <a:latin typeface="Arial"/>
            </a:endParaRPr>
          </a:p>
          <a:p>
            <a:pPr marL="457560">
              <a:lnSpc>
                <a:spcPct val="100000"/>
              </a:lnSpc>
            </a:pPr>
            <a:endParaRPr lang="ca-ES" sz="1800" b="0" strike="noStrike" spc="-1" dirty="0">
              <a:solidFill>
                <a:srgbClr val="000000"/>
              </a:solidFill>
              <a:uFill>
                <a:solidFill>
                  <a:srgbClr val="FFFFFF"/>
                </a:solidFill>
              </a:uFill>
              <a:latin typeface="Arial"/>
            </a:endParaRPr>
          </a:p>
          <a:p>
            <a:pPr marL="673200" lvl="1" indent="-214920">
              <a:lnSpc>
                <a:spcPct val="100000"/>
              </a:lnSpc>
              <a:buClr>
                <a:srgbClr val="000000"/>
              </a:buClr>
              <a:buFont typeface="Arial"/>
              <a:buChar char="●"/>
            </a:pPr>
            <a:r>
              <a:rPr lang="ca-ES" sz="2600" b="0" strike="noStrike" spc="-1" dirty="0">
                <a:solidFill>
                  <a:srgbClr val="000000"/>
                </a:solidFill>
                <a:uFill>
                  <a:solidFill>
                    <a:srgbClr val="FFFFFF"/>
                  </a:solidFill>
                </a:uFill>
                <a:latin typeface="Calibri"/>
                <a:ea typeface="Calibri"/>
              </a:rPr>
              <a:t> </a:t>
            </a:r>
            <a:r>
              <a:rPr lang="ca-ES" sz="2400" b="1" strike="noStrike" spc="-1" dirty="0">
                <a:solidFill>
                  <a:srgbClr val="528A02"/>
                </a:solidFill>
                <a:uFill>
                  <a:solidFill>
                    <a:srgbClr val="FFFFFF"/>
                  </a:solidFill>
                </a:uFill>
                <a:latin typeface="Calibri"/>
                <a:ea typeface="Calibri"/>
              </a:rPr>
              <a:t>CRM </a:t>
            </a:r>
            <a:r>
              <a:rPr lang="ca-ES" sz="2400" b="1" i="1" strike="noStrike" spc="-1" dirty="0">
                <a:solidFill>
                  <a:srgbClr val="528A02"/>
                </a:solidFill>
                <a:uFill>
                  <a:solidFill>
                    <a:srgbClr val="FFFFFF"/>
                  </a:solidFill>
                </a:uFill>
                <a:latin typeface="Calibri"/>
                <a:ea typeface="Calibri"/>
              </a:rPr>
              <a:t>On </a:t>
            </a:r>
            <a:r>
              <a:rPr lang="ca-ES" sz="2400" b="1" i="1" strike="noStrike" spc="-1" dirty="0" err="1">
                <a:solidFill>
                  <a:srgbClr val="528A02"/>
                </a:solidFill>
                <a:uFill>
                  <a:solidFill>
                    <a:srgbClr val="FFFFFF"/>
                  </a:solidFill>
                </a:uFill>
                <a:latin typeface="Calibri"/>
                <a:ea typeface="Calibri"/>
              </a:rPr>
              <a:t>Premise</a:t>
            </a:r>
            <a:r>
              <a:rPr lang="ca-ES" sz="2600" b="0" strike="noStrike" spc="-1" dirty="0">
                <a:solidFill>
                  <a:srgbClr val="000000"/>
                </a:solidFill>
                <a:uFill>
                  <a:solidFill>
                    <a:srgbClr val="FFFFFF"/>
                  </a:solidFill>
                </a:uFill>
                <a:latin typeface="Calibri"/>
                <a:ea typeface="Calibri"/>
              </a:rPr>
              <a:t>:</a:t>
            </a:r>
            <a:endParaRPr lang="ca-ES" sz="1800" b="0" strike="noStrike" spc="-1" dirty="0">
              <a:solidFill>
                <a:srgbClr val="000000"/>
              </a:solidFill>
              <a:uFill>
                <a:solidFill>
                  <a:srgbClr val="FFFFFF"/>
                </a:solidFill>
              </a:uFill>
              <a:latin typeface="Arial"/>
            </a:endParaRPr>
          </a:p>
          <a:p>
            <a:pPr marL="457560">
              <a:lnSpc>
                <a:spcPct val="100000"/>
              </a:lnSpc>
            </a:pPr>
            <a:r>
              <a:rPr lang="ca-ES" sz="2600" b="0" strike="noStrike" spc="-1" dirty="0">
                <a:solidFill>
                  <a:srgbClr val="000000"/>
                </a:solidFill>
                <a:uFill>
                  <a:solidFill>
                    <a:srgbClr val="FFFFFF"/>
                  </a:solidFill>
                </a:uFill>
                <a:latin typeface="Calibri"/>
                <a:ea typeface="Calibri"/>
              </a:rPr>
              <a:t>	● L’empresa que ens proporciona el CRM ens 	proporciona una llicència SW per instal·lar al sistema           	informàtic de l’empresa.</a:t>
            </a:r>
            <a:endParaRPr lang="ca-ES" sz="1800" b="0" strike="noStrike" spc="-1" dirty="0">
              <a:solidFill>
                <a:srgbClr val="000000"/>
              </a:solidFill>
              <a:uFill>
                <a:solidFill>
                  <a:srgbClr val="FFFFFF"/>
                </a:solidFill>
              </a:uFill>
              <a:latin typeface="Arial"/>
            </a:endParaRPr>
          </a:p>
          <a:p>
            <a:pPr marL="457560">
              <a:lnSpc>
                <a:spcPct val="100000"/>
              </a:lnSpc>
            </a:pPr>
            <a:r>
              <a:rPr lang="ca-ES" sz="2600" b="0" strike="noStrike" spc="-1" dirty="0">
                <a:solidFill>
                  <a:srgbClr val="000000"/>
                </a:solidFill>
                <a:uFill>
                  <a:solidFill>
                    <a:srgbClr val="FFFFFF"/>
                  </a:solidFill>
                </a:uFill>
                <a:latin typeface="Calibri"/>
                <a:ea typeface="Calibri"/>
              </a:rPr>
              <a:t>	● L’empresa és l’encarregada del manteniment i 	seguretat del sistema.</a:t>
            </a:r>
            <a:endParaRPr lang="ca-ES" sz="1800" b="0" strike="noStrike" spc="-1" dirty="0">
              <a:solidFill>
                <a:srgbClr val="000000"/>
              </a:solidFill>
              <a:uFill>
                <a:solidFill>
                  <a:srgbClr val="FFFFFF"/>
                </a:solidFill>
              </a:uFill>
              <a:latin typeface="Arial"/>
            </a:endParaRPr>
          </a:p>
          <a:p>
            <a:pPr algn="just">
              <a:lnSpc>
                <a:spcPct val="100000"/>
              </a:lnSpc>
            </a:pPr>
            <a:endParaRPr lang="ca-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ca-ES" sz="2800" b="0" strike="noStrike" spc="-1" dirty="0">
                <a:solidFill>
                  <a:srgbClr val="464653"/>
                </a:solidFill>
                <a:uFill>
                  <a:solidFill>
                    <a:srgbClr val="FFFFFF"/>
                  </a:solidFill>
                </a:uFill>
                <a:latin typeface="Domine"/>
                <a:ea typeface="Domine"/>
              </a:rPr>
              <a:t>Sistemes CRM – Arquitectures</a:t>
            </a:r>
            <a:endParaRPr lang="ca-ES" sz="1800" b="0" strike="noStrike" spc="-1" dirty="0">
              <a:solidFill>
                <a:srgbClr val="000000"/>
              </a:solidFill>
              <a:uFill>
                <a:solidFill>
                  <a:srgbClr val="FFFFFF"/>
                </a:solidFill>
              </a:uFill>
              <a:latin typeface="Arial"/>
            </a:endParaRPr>
          </a:p>
        </p:txBody>
      </p:sp>
      <p:sp>
        <p:nvSpPr>
          <p:cNvPr id="126"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560" algn="just">
              <a:lnSpc>
                <a:spcPct val="100000"/>
              </a:lnSpc>
            </a:pPr>
            <a:endParaRPr lang="ca-ES" sz="1800" b="0" strike="noStrike" spc="-1" dirty="0">
              <a:solidFill>
                <a:srgbClr val="000000"/>
              </a:solidFill>
              <a:uFill>
                <a:solidFill>
                  <a:srgbClr val="FFFFFF"/>
                </a:solidFill>
              </a:uFill>
              <a:latin typeface="Arial"/>
            </a:endParaRPr>
          </a:p>
          <a:p>
            <a:pPr marL="673200" lvl="1" indent="-214920" algn="just">
              <a:lnSpc>
                <a:spcPct val="100000"/>
              </a:lnSpc>
              <a:buClr>
                <a:srgbClr val="000000"/>
              </a:buClr>
              <a:buFont typeface="Arial"/>
              <a:buChar char="●"/>
            </a:pPr>
            <a:r>
              <a:rPr lang="ca-ES" sz="2400" b="1" strike="noStrike" spc="-1" dirty="0">
                <a:solidFill>
                  <a:srgbClr val="528A02"/>
                </a:solidFill>
                <a:uFill>
                  <a:solidFill>
                    <a:srgbClr val="FFFFFF"/>
                  </a:solidFill>
                </a:uFill>
                <a:latin typeface="Calibri"/>
                <a:ea typeface="Calibri"/>
              </a:rPr>
              <a:t> CRM </a:t>
            </a:r>
            <a:r>
              <a:rPr lang="ca-ES" sz="2400" b="1" i="1" strike="noStrike" spc="-1" dirty="0">
                <a:solidFill>
                  <a:srgbClr val="528A02"/>
                </a:solidFill>
                <a:uFill>
                  <a:solidFill>
                    <a:srgbClr val="FFFFFF"/>
                  </a:solidFill>
                </a:uFill>
                <a:latin typeface="Calibri"/>
                <a:ea typeface="Calibri"/>
              </a:rPr>
              <a:t>On </a:t>
            </a:r>
            <a:r>
              <a:rPr lang="ca-ES" sz="2400" b="1" i="1" strike="noStrike" spc="-1" dirty="0" err="1">
                <a:solidFill>
                  <a:srgbClr val="528A02"/>
                </a:solidFill>
                <a:uFill>
                  <a:solidFill>
                    <a:srgbClr val="FFFFFF"/>
                  </a:solidFill>
                </a:uFill>
                <a:latin typeface="Calibri"/>
                <a:ea typeface="Calibri"/>
              </a:rPr>
              <a:t>Demand</a:t>
            </a:r>
            <a:r>
              <a:rPr lang="ca-ES" sz="2400" b="1" i="1" strike="noStrike" spc="-1" dirty="0">
                <a:solidFill>
                  <a:srgbClr val="528A02"/>
                </a:solidFill>
                <a:uFill>
                  <a:solidFill>
                    <a:srgbClr val="FFFFFF"/>
                  </a:solidFill>
                </a:uFill>
                <a:latin typeface="Calibri"/>
                <a:ea typeface="Calibri"/>
              </a:rPr>
              <a:t>/ On </a:t>
            </a:r>
            <a:r>
              <a:rPr lang="ca-ES" sz="2400" b="1" i="1" strike="noStrike" spc="-1" dirty="0" err="1">
                <a:solidFill>
                  <a:srgbClr val="528A02"/>
                </a:solidFill>
                <a:uFill>
                  <a:solidFill>
                    <a:srgbClr val="FFFFFF"/>
                  </a:solidFill>
                </a:uFill>
                <a:latin typeface="Calibri"/>
                <a:ea typeface="Calibri"/>
              </a:rPr>
              <a:t>Cloud</a:t>
            </a:r>
            <a:r>
              <a:rPr lang="ca-ES" sz="2600" b="0" strike="noStrike" spc="-1" dirty="0">
                <a:solidFill>
                  <a:srgbClr val="000000"/>
                </a:solidFill>
                <a:uFill>
                  <a:solidFill>
                    <a:srgbClr val="FFFFFF"/>
                  </a:solidFill>
                </a:uFill>
                <a:latin typeface="Calibri"/>
                <a:ea typeface="Calibri"/>
              </a:rPr>
              <a:t>:</a:t>
            </a:r>
            <a:endParaRPr lang="ca-ES" sz="1800" b="0" strike="noStrike" spc="-1" dirty="0">
              <a:solidFill>
                <a:srgbClr val="000000"/>
              </a:solidFill>
              <a:uFill>
                <a:solidFill>
                  <a:srgbClr val="FFFFFF"/>
                </a:solidFill>
              </a:uFill>
              <a:latin typeface="Arial"/>
            </a:endParaRPr>
          </a:p>
          <a:p>
            <a:pPr marL="457560">
              <a:lnSpc>
                <a:spcPct val="100000"/>
              </a:lnSpc>
            </a:pPr>
            <a:r>
              <a:rPr lang="ca-ES" sz="2600" b="0" strike="noStrike" spc="-1" dirty="0">
                <a:solidFill>
                  <a:srgbClr val="000000"/>
                </a:solidFill>
                <a:uFill>
                  <a:solidFill>
                    <a:srgbClr val="FFFFFF"/>
                  </a:solidFill>
                </a:uFill>
                <a:latin typeface="Calibri"/>
                <a:ea typeface="Calibri"/>
              </a:rPr>
              <a:t>	● L’empresa que proporciona el software té instal·lat el 	CRM als seus servidors i es fa una connexió a través de 	la xarxa per fer ús del seu 	servei.</a:t>
            </a:r>
            <a:endParaRPr lang="ca-ES" sz="1800" b="0" strike="noStrike" spc="-1" dirty="0">
              <a:solidFill>
                <a:srgbClr val="000000"/>
              </a:solidFill>
              <a:uFill>
                <a:solidFill>
                  <a:srgbClr val="FFFFFF"/>
                </a:solidFill>
              </a:uFill>
              <a:latin typeface="Arial"/>
            </a:endParaRPr>
          </a:p>
          <a:p>
            <a:pPr marL="457560">
              <a:lnSpc>
                <a:spcPct val="100000"/>
              </a:lnSpc>
            </a:pPr>
            <a:r>
              <a:rPr lang="ca-ES" sz="2600" b="0" strike="noStrike" spc="-1" dirty="0">
                <a:solidFill>
                  <a:srgbClr val="000000"/>
                </a:solidFill>
                <a:uFill>
                  <a:solidFill>
                    <a:srgbClr val="FFFFFF"/>
                  </a:solidFill>
                </a:uFill>
                <a:latin typeface="Calibri"/>
                <a:ea typeface="Calibri"/>
              </a:rPr>
              <a:t>	● Serà el proveïdor del CRM l’encarregat del 	manteniment i la seguretat.</a:t>
            </a:r>
            <a:endParaRPr lang="ca-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ca-ES" sz="2800" b="0" strike="noStrike" spc="-1" dirty="0">
                <a:solidFill>
                  <a:srgbClr val="464653"/>
                </a:solidFill>
                <a:uFill>
                  <a:solidFill>
                    <a:srgbClr val="FFFFFF"/>
                  </a:solidFill>
                </a:uFill>
                <a:latin typeface="Domine"/>
                <a:ea typeface="Domine"/>
              </a:rPr>
              <a:t>Sistemes CRM – Exemples</a:t>
            </a:r>
            <a:endParaRPr lang="ca-ES" sz="1800" b="0" strike="noStrike" spc="-1" dirty="0">
              <a:solidFill>
                <a:srgbClr val="000000"/>
              </a:solidFill>
              <a:uFill>
                <a:solidFill>
                  <a:srgbClr val="FFFFFF"/>
                </a:solidFill>
              </a:uFill>
              <a:latin typeface="Arial"/>
            </a:endParaRPr>
          </a:p>
        </p:txBody>
      </p:sp>
      <p:sp>
        <p:nvSpPr>
          <p:cNvPr id="128"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560" algn="just">
              <a:lnSpc>
                <a:spcPct val="100000"/>
              </a:lnSpc>
            </a:pPr>
            <a:r>
              <a:rPr lang="ca-ES" sz="2600" b="0" strike="noStrike" spc="-1" dirty="0">
                <a:solidFill>
                  <a:srgbClr val="000000"/>
                </a:solidFill>
                <a:uFill>
                  <a:solidFill>
                    <a:srgbClr val="FFFFFF"/>
                  </a:solidFill>
                </a:uFill>
                <a:latin typeface="Calibri"/>
                <a:ea typeface="Calibri"/>
              </a:rPr>
              <a:t>Alguns exemples de CRM:</a:t>
            </a:r>
          </a:p>
          <a:p>
            <a:pPr marL="457560" algn="just">
              <a:lnSpc>
                <a:spcPct val="100000"/>
              </a:lnSpc>
            </a:pPr>
            <a:endParaRPr lang="ca-ES" sz="1800" b="0" strike="noStrike" spc="-1" dirty="0">
              <a:solidFill>
                <a:srgbClr val="000000"/>
              </a:solidFill>
              <a:uFill>
                <a:solidFill>
                  <a:srgbClr val="FFFFFF"/>
                </a:solidFill>
              </a:uFill>
              <a:latin typeface="Arial"/>
            </a:endParaRPr>
          </a:p>
          <a:p>
            <a:pPr marL="457560" lvl="1" indent="-216000" algn="just">
              <a:lnSpc>
                <a:spcPct val="100000"/>
              </a:lnSpc>
              <a:buClr>
                <a:srgbClr val="000000"/>
              </a:buClr>
              <a:buFont typeface="Arial"/>
              <a:buChar char="●"/>
            </a:pPr>
            <a:r>
              <a:rPr lang="ca-ES" sz="2600" b="0" strike="noStrike" spc="-1" dirty="0">
                <a:solidFill>
                  <a:srgbClr val="000000"/>
                </a:solidFill>
                <a:uFill>
                  <a:solidFill>
                    <a:srgbClr val="FFFFFF"/>
                  </a:solidFill>
                </a:uFill>
                <a:latin typeface="Calibri"/>
                <a:ea typeface="Calibri"/>
              </a:rPr>
              <a:t> </a:t>
            </a:r>
            <a:r>
              <a:rPr lang="ca-ES" sz="2600" b="0" strike="noStrike" spc="-1" dirty="0" err="1">
                <a:solidFill>
                  <a:srgbClr val="000000"/>
                </a:solidFill>
                <a:uFill>
                  <a:solidFill>
                    <a:srgbClr val="FFFFFF"/>
                  </a:solidFill>
                </a:uFill>
                <a:latin typeface="Calibri"/>
                <a:ea typeface="Calibri"/>
              </a:rPr>
              <a:t>Salesforce</a:t>
            </a:r>
            <a:endParaRPr lang="ca-ES" sz="1800" b="0" strike="noStrike" spc="-1" dirty="0">
              <a:solidFill>
                <a:srgbClr val="000000"/>
              </a:solidFill>
              <a:uFill>
                <a:solidFill>
                  <a:srgbClr val="FFFFFF"/>
                </a:solidFill>
              </a:uFill>
              <a:latin typeface="Arial"/>
            </a:endParaRPr>
          </a:p>
          <a:p>
            <a:pPr marL="457560" lvl="1" indent="-216000" algn="just">
              <a:lnSpc>
                <a:spcPct val="100000"/>
              </a:lnSpc>
              <a:buClr>
                <a:srgbClr val="000000"/>
              </a:buClr>
              <a:buFont typeface="Arial"/>
              <a:buChar char="●"/>
            </a:pPr>
            <a:r>
              <a:rPr lang="ca-ES" sz="2600" b="0" strike="noStrike" spc="-1" dirty="0">
                <a:solidFill>
                  <a:srgbClr val="000000"/>
                </a:solidFill>
                <a:uFill>
                  <a:solidFill>
                    <a:srgbClr val="FFFFFF"/>
                  </a:solidFill>
                </a:uFill>
                <a:latin typeface="Calibri"/>
                <a:ea typeface="Calibri"/>
              </a:rPr>
              <a:t> </a:t>
            </a:r>
            <a:r>
              <a:rPr lang="ca-ES" sz="2600" b="0" strike="noStrike" spc="-1" dirty="0" err="1">
                <a:solidFill>
                  <a:srgbClr val="000000"/>
                </a:solidFill>
                <a:uFill>
                  <a:solidFill>
                    <a:srgbClr val="FFFFFF"/>
                  </a:solidFill>
                </a:uFill>
                <a:latin typeface="Calibri"/>
                <a:ea typeface="Calibri"/>
              </a:rPr>
              <a:t>SugarCRM</a:t>
            </a:r>
            <a:endParaRPr lang="ca-ES" sz="1800" b="0" strike="noStrike" spc="-1" dirty="0">
              <a:solidFill>
                <a:srgbClr val="000000"/>
              </a:solidFill>
              <a:uFill>
                <a:solidFill>
                  <a:srgbClr val="FFFFFF"/>
                </a:solidFill>
              </a:uFill>
              <a:latin typeface="Arial"/>
            </a:endParaRPr>
          </a:p>
          <a:p>
            <a:pPr marL="457560" lvl="1" indent="-216000" algn="just">
              <a:lnSpc>
                <a:spcPct val="100000"/>
              </a:lnSpc>
              <a:buClr>
                <a:srgbClr val="000000"/>
              </a:buClr>
              <a:buFont typeface="Arial"/>
              <a:buChar char="●"/>
            </a:pPr>
            <a:r>
              <a:rPr lang="ca-ES" sz="2600" b="0" strike="noStrike" spc="-1" dirty="0">
                <a:solidFill>
                  <a:srgbClr val="000000"/>
                </a:solidFill>
                <a:uFill>
                  <a:solidFill>
                    <a:srgbClr val="FFFFFF"/>
                  </a:solidFill>
                </a:uFill>
                <a:latin typeface="Calibri"/>
                <a:ea typeface="Calibri"/>
              </a:rPr>
              <a:t> Microsoft Dynamics CRM</a:t>
            </a:r>
            <a:endParaRPr lang="ca-ES" sz="1800" b="0" strike="noStrike" spc="-1" dirty="0">
              <a:solidFill>
                <a:srgbClr val="000000"/>
              </a:solidFill>
              <a:uFill>
                <a:solidFill>
                  <a:srgbClr val="FFFFFF"/>
                </a:solidFill>
              </a:uFill>
              <a:latin typeface="Arial"/>
            </a:endParaRPr>
          </a:p>
          <a:p>
            <a:pPr marL="457560" lvl="1" indent="-216000" algn="just">
              <a:lnSpc>
                <a:spcPct val="100000"/>
              </a:lnSpc>
              <a:buClr>
                <a:srgbClr val="000000"/>
              </a:buClr>
              <a:buFont typeface="Arial"/>
              <a:buChar char="●"/>
            </a:pPr>
            <a:r>
              <a:rPr lang="ca-ES" sz="2600" b="0" strike="noStrike" spc="-1" dirty="0">
                <a:solidFill>
                  <a:srgbClr val="000000"/>
                </a:solidFill>
                <a:uFill>
                  <a:solidFill>
                    <a:srgbClr val="FFFFFF"/>
                  </a:solidFill>
                </a:uFill>
                <a:latin typeface="Calibri"/>
                <a:ea typeface="Calibri"/>
              </a:rPr>
              <a:t> SAP CRM</a:t>
            </a:r>
            <a:endParaRPr lang="ca-ES" sz="1800" b="0" strike="noStrike" spc="-1" dirty="0">
              <a:solidFill>
                <a:srgbClr val="000000"/>
              </a:solidFill>
              <a:uFill>
                <a:solidFill>
                  <a:srgbClr val="FFFFFF"/>
                </a:solidFill>
              </a:uFill>
              <a:latin typeface="Arial"/>
            </a:endParaRPr>
          </a:p>
          <a:p>
            <a:pPr marL="457560" lvl="1" indent="-216000" algn="just">
              <a:lnSpc>
                <a:spcPct val="100000"/>
              </a:lnSpc>
              <a:buClr>
                <a:srgbClr val="000000"/>
              </a:buClr>
              <a:buFont typeface="Arial"/>
              <a:buChar char="●"/>
            </a:pPr>
            <a:r>
              <a:rPr lang="ca-ES" sz="2600" b="0" strike="noStrike" spc="-1" dirty="0">
                <a:solidFill>
                  <a:srgbClr val="000000"/>
                </a:solidFill>
                <a:uFill>
                  <a:solidFill>
                    <a:srgbClr val="FFFFFF"/>
                  </a:solidFill>
                </a:uFill>
                <a:latin typeface="Calibri"/>
                <a:ea typeface="Calibri"/>
              </a:rPr>
              <a:t> SAGE CRM / SAGE </a:t>
            </a:r>
            <a:r>
              <a:rPr lang="ca-ES" sz="2600" b="0" strike="noStrike" spc="-1" dirty="0" err="1">
                <a:solidFill>
                  <a:srgbClr val="000000"/>
                </a:solidFill>
                <a:uFill>
                  <a:solidFill>
                    <a:srgbClr val="FFFFFF"/>
                  </a:solidFill>
                </a:uFill>
                <a:latin typeface="Calibri"/>
                <a:ea typeface="Calibri"/>
              </a:rPr>
              <a:t>SalesLogix</a:t>
            </a:r>
            <a:endParaRPr lang="ca-ES" sz="2600" b="0" strike="noStrike" spc="-1" dirty="0">
              <a:solidFill>
                <a:srgbClr val="000000"/>
              </a:solidFill>
              <a:uFill>
                <a:solidFill>
                  <a:srgbClr val="FFFFFF"/>
                </a:solidFill>
              </a:uFill>
              <a:latin typeface="Calibri"/>
              <a:ea typeface="Calibri"/>
            </a:endParaRPr>
          </a:p>
          <a:p>
            <a:pPr marL="457560" lvl="1" indent="-216000" algn="just">
              <a:lnSpc>
                <a:spcPct val="100000"/>
              </a:lnSpc>
              <a:buClr>
                <a:srgbClr val="000000"/>
              </a:buClr>
              <a:buFont typeface="Arial"/>
              <a:buChar char="●"/>
            </a:pPr>
            <a:r>
              <a:rPr lang="ca-ES" sz="2600" spc="-1" dirty="0" err="1">
                <a:solidFill>
                  <a:srgbClr val="000000"/>
                </a:solidFill>
                <a:uFill>
                  <a:solidFill>
                    <a:srgbClr val="FFFFFF"/>
                  </a:solidFill>
                </a:uFill>
                <a:latin typeface="Calibri"/>
              </a:rPr>
              <a:t>Odoo</a:t>
            </a:r>
            <a:r>
              <a:rPr lang="ca-ES" sz="2600" spc="-1" dirty="0">
                <a:solidFill>
                  <a:srgbClr val="000000"/>
                </a:solidFill>
                <a:uFill>
                  <a:solidFill>
                    <a:srgbClr val="FFFFFF"/>
                  </a:solidFill>
                </a:uFill>
                <a:latin typeface="Calibri"/>
              </a:rPr>
              <a:t>-CRM</a:t>
            </a:r>
            <a:endParaRPr lang="ca-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Salesforce</a:t>
            </a:r>
            <a:endParaRPr lang="es-ES" sz="1800" b="0" strike="noStrike" spc="-1">
              <a:solidFill>
                <a:srgbClr val="000000"/>
              </a:solidFill>
              <a:uFill>
                <a:solidFill>
                  <a:srgbClr val="FFFFFF"/>
                </a:solidFill>
              </a:uFill>
              <a:latin typeface="Arial"/>
            </a:endParaRPr>
          </a:p>
        </p:txBody>
      </p:sp>
      <p:pic>
        <p:nvPicPr>
          <p:cNvPr id="130" name="Picture 2"/>
          <p:cNvPicPr/>
          <p:nvPr/>
        </p:nvPicPr>
        <p:blipFill>
          <a:blip r:embed="rId3"/>
          <a:stretch/>
        </p:blipFill>
        <p:spPr>
          <a:xfrm>
            <a:off x="971640" y="1340640"/>
            <a:ext cx="7199640" cy="449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SugarCRM</a:t>
            </a:r>
            <a:endParaRPr lang="es-ES" sz="1800" b="0" strike="noStrike" spc="-1">
              <a:solidFill>
                <a:srgbClr val="000000"/>
              </a:solidFill>
              <a:uFill>
                <a:solidFill>
                  <a:srgbClr val="FFFFFF"/>
                </a:solidFill>
              </a:uFill>
              <a:latin typeface="Arial"/>
            </a:endParaRPr>
          </a:p>
        </p:txBody>
      </p:sp>
      <p:pic>
        <p:nvPicPr>
          <p:cNvPr id="132" name="Picture 2"/>
          <p:cNvPicPr/>
          <p:nvPr/>
        </p:nvPicPr>
        <p:blipFill>
          <a:blip r:embed="rId3"/>
          <a:stretch/>
        </p:blipFill>
        <p:spPr>
          <a:xfrm>
            <a:off x="1043640" y="1268640"/>
            <a:ext cx="7199640" cy="5084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Dynamics CRM</a:t>
            </a:r>
            <a:endParaRPr lang="es-ES" sz="1800" b="0" strike="noStrike" spc="-1">
              <a:solidFill>
                <a:srgbClr val="000000"/>
              </a:solidFill>
              <a:uFill>
                <a:solidFill>
                  <a:srgbClr val="FFFFFF"/>
                </a:solidFill>
              </a:uFill>
              <a:latin typeface="Arial"/>
            </a:endParaRPr>
          </a:p>
        </p:txBody>
      </p:sp>
      <p:pic>
        <p:nvPicPr>
          <p:cNvPr id="134" name="Picture 2"/>
          <p:cNvPicPr/>
          <p:nvPr/>
        </p:nvPicPr>
        <p:blipFill>
          <a:blip r:embed="rId3"/>
          <a:stretch/>
        </p:blipFill>
        <p:spPr>
          <a:xfrm>
            <a:off x="899640" y="1340640"/>
            <a:ext cx="7199640" cy="4466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a:t>
            </a:r>
            <a:endParaRPr lang="es-ES" sz="1800" b="0" strike="noStrike" spc="-1">
              <a:solidFill>
                <a:srgbClr val="000000"/>
              </a:solidFill>
              <a:uFill>
                <a:solidFill>
                  <a:srgbClr val="FFFFFF"/>
                </a:solidFill>
              </a:uFill>
              <a:latin typeface="Arial"/>
            </a:endParaRPr>
          </a:p>
        </p:txBody>
      </p:sp>
      <p:sp>
        <p:nvSpPr>
          <p:cNvPr id="90" name="Line 2"/>
          <p:cNvSpPr/>
          <p:nvPr/>
        </p:nvSpPr>
        <p:spPr>
          <a:xfrm flipV="1">
            <a:off x="4511520" y="3713760"/>
            <a:ext cx="1116000" cy="324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91" name="CustomShape 3"/>
          <p:cNvSpPr/>
          <p:nvPr/>
        </p:nvSpPr>
        <p:spPr>
          <a:xfrm>
            <a:off x="241920" y="1511640"/>
            <a:ext cx="8538480" cy="1756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just">
              <a:lnSpc>
                <a:spcPct val="100000"/>
              </a:lnSpc>
            </a:pPr>
            <a:r>
              <a:rPr lang="es-ES" sz="2400" b="0" strike="noStrike" spc="-1">
                <a:solidFill>
                  <a:srgbClr val="000000"/>
                </a:solidFill>
                <a:uFill>
                  <a:solidFill>
                    <a:srgbClr val="FFFFFF"/>
                  </a:solidFill>
                </a:uFill>
                <a:latin typeface="Calibri"/>
                <a:ea typeface="Calibri"/>
              </a:rPr>
              <a:t>A banda dels </a:t>
            </a:r>
            <a:r>
              <a:rPr lang="es-ES" sz="2400" b="1" strike="noStrike" spc="-1">
                <a:solidFill>
                  <a:srgbClr val="528A02"/>
                </a:solidFill>
                <a:uFill>
                  <a:solidFill>
                    <a:srgbClr val="FFFFFF"/>
                  </a:solidFill>
                </a:uFill>
                <a:latin typeface="Calibri"/>
                <a:ea typeface="Calibri"/>
              </a:rPr>
              <a:t>ERP</a:t>
            </a:r>
            <a:r>
              <a:rPr lang="es-ES" sz="2400" b="0" strike="noStrike" spc="-1">
                <a:solidFill>
                  <a:srgbClr val="000000"/>
                </a:solidFill>
                <a:uFill>
                  <a:solidFill>
                    <a:srgbClr val="FFFFFF"/>
                  </a:solidFill>
                </a:uFill>
                <a:latin typeface="Calibri"/>
                <a:ea typeface="Calibri"/>
              </a:rPr>
              <a:t> que hem vist, existeix més software dedicat al món empresarial, entre el qual trobem els </a:t>
            </a:r>
            <a:r>
              <a:rPr lang="es-ES" sz="2400" b="1" strike="noStrike" spc="-1">
                <a:solidFill>
                  <a:srgbClr val="528A02"/>
                </a:solidFill>
                <a:uFill>
                  <a:solidFill>
                    <a:srgbClr val="FFFFFF"/>
                  </a:solidFill>
                </a:uFill>
                <a:latin typeface="Calibri"/>
                <a:ea typeface="Calibri"/>
              </a:rPr>
              <a:t>CRM</a:t>
            </a:r>
            <a:r>
              <a:rPr lang="es-ES" sz="2400" b="0" strike="noStrike" spc="-1">
                <a:solidFill>
                  <a:srgbClr val="000000"/>
                </a:solidFill>
                <a:uFill>
                  <a:solidFill>
                    <a:srgbClr val="FFFFFF"/>
                  </a:solidFill>
                </a:uFill>
                <a:latin typeface="Calibri"/>
                <a:ea typeface="Calibri"/>
              </a:rPr>
              <a:t>. Tot seguit anem a analitzar els conceptes, i també els CRM que tenim disponibles a l’actualitat.</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pic>
        <p:nvPicPr>
          <p:cNvPr id="92" name="Picture 2"/>
          <p:cNvPicPr/>
          <p:nvPr/>
        </p:nvPicPr>
        <p:blipFill>
          <a:blip r:embed="rId3"/>
          <a:stretch/>
        </p:blipFill>
        <p:spPr>
          <a:xfrm>
            <a:off x="4388760" y="3173400"/>
            <a:ext cx="3171240" cy="3018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SAP CRM</a:t>
            </a:r>
            <a:endParaRPr lang="es-ES" sz="1800" b="0" strike="noStrike" spc="-1">
              <a:solidFill>
                <a:srgbClr val="000000"/>
              </a:solidFill>
              <a:uFill>
                <a:solidFill>
                  <a:srgbClr val="FFFFFF"/>
                </a:solidFill>
              </a:uFill>
              <a:latin typeface="Arial"/>
            </a:endParaRPr>
          </a:p>
        </p:txBody>
      </p:sp>
      <p:pic>
        <p:nvPicPr>
          <p:cNvPr id="136" name="Picture 2"/>
          <p:cNvPicPr/>
          <p:nvPr/>
        </p:nvPicPr>
        <p:blipFill>
          <a:blip r:embed="rId3"/>
          <a:stretch/>
        </p:blipFill>
        <p:spPr>
          <a:xfrm>
            <a:off x="971640" y="1268640"/>
            <a:ext cx="7199640" cy="4893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SAGE CRM</a:t>
            </a:r>
            <a:endParaRPr lang="es-ES" sz="1800" b="0" strike="noStrike" spc="-1">
              <a:solidFill>
                <a:srgbClr val="000000"/>
              </a:solidFill>
              <a:uFill>
                <a:solidFill>
                  <a:srgbClr val="FFFFFF"/>
                </a:solidFill>
              </a:uFill>
              <a:latin typeface="Arial"/>
            </a:endParaRPr>
          </a:p>
        </p:txBody>
      </p:sp>
      <p:pic>
        <p:nvPicPr>
          <p:cNvPr id="138" name="Picture 2"/>
          <p:cNvPicPr/>
          <p:nvPr/>
        </p:nvPicPr>
        <p:blipFill>
          <a:blip r:embed="rId3"/>
          <a:stretch/>
        </p:blipFill>
        <p:spPr>
          <a:xfrm>
            <a:off x="1043640" y="1340640"/>
            <a:ext cx="7199640" cy="449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ca-ES" sz="2800" b="0" strike="noStrike" spc="-1" dirty="0">
                <a:solidFill>
                  <a:srgbClr val="464653"/>
                </a:solidFill>
                <a:uFill>
                  <a:solidFill>
                    <a:srgbClr val="FFFFFF"/>
                  </a:solidFill>
                </a:uFill>
                <a:latin typeface="Domine"/>
                <a:ea typeface="Domine"/>
              </a:rPr>
              <a:t>Sistemes CRM – Futur</a:t>
            </a:r>
            <a:endParaRPr lang="ca-ES" sz="1800" b="0" strike="noStrike" spc="-1" dirty="0">
              <a:solidFill>
                <a:srgbClr val="000000"/>
              </a:solidFill>
              <a:uFill>
                <a:solidFill>
                  <a:srgbClr val="FFFFFF"/>
                </a:solidFill>
              </a:uFill>
              <a:latin typeface="Arial"/>
            </a:endParaRPr>
          </a:p>
        </p:txBody>
      </p:sp>
      <p:sp>
        <p:nvSpPr>
          <p:cNvPr id="140"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560" algn="just">
              <a:lnSpc>
                <a:spcPct val="100000"/>
              </a:lnSpc>
            </a:pPr>
            <a:r>
              <a:rPr lang="ca-ES" sz="2600" b="0" strike="noStrike" spc="-1" dirty="0">
                <a:solidFill>
                  <a:srgbClr val="000000"/>
                </a:solidFill>
                <a:uFill>
                  <a:solidFill>
                    <a:srgbClr val="FFFFFF"/>
                  </a:solidFill>
                </a:uFill>
                <a:latin typeface="Calibri"/>
                <a:ea typeface="Calibri"/>
              </a:rPr>
              <a:t>● Cada vegada més, els ERP disposen de mòduls que fan les funcions dels CRM, de manera què amb la mateixa llicència (en alguns casos) i amb la mateixa interfície d’usuari podem obtenir els avantatges dels CRM al mateix</a:t>
            </a:r>
            <a:endParaRPr lang="ca-ES" sz="1800" b="0" strike="noStrike" spc="-1" dirty="0">
              <a:solidFill>
                <a:srgbClr val="000000"/>
              </a:solidFill>
              <a:uFill>
                <a:solidFill>
                  <a:srgbClr val="FFFFFF"/>
                </a:solidFill>
              </a:uFill>
              <a:latin typeface="Arial"/>
            </a:endParaRPr>
          </a:p>
          <a:p>
            <a:pPr marL="457560" algn="just">
              <a:lnSpc>
                <a:spcPct val="100000"/>
              </a:lnSpc>
            </a:pPr>
            <a:r>
              <a:rPr lang="ca-ES" sz="2600" b="0" strike="noStrike" spc="-1" dirty="0" err="1">
                <a:solidFill>
                  <a:srgbClr val="000000"/>
                </a:solidFill>
                <a:uFill>
                  <a:solidFill>
                    <a:srgbClr val="FFFFFF"/>
                  </a:solidFill>
                </a:uFill>
                <a:latin typeface="Calibri"/>
                <a:ea typeface="Calibri"/>
              </a:rPr>
              <a:t>aplicatiu</a:t>
            </a:r>
            <a:r>
              <a:rPr lang="ca-ES" sz="2600" b="0" strike="noStrike" spc="-1" dirty="0">
                <a:solidFill>
                  <a:srgbClr val="000000"/>
                </a:solidFill>
                <a:uFill>
                  <a:solidFill>
                    <a:srgbClr val="FFFFFF"/>
                  </a:solidFill>
                </a:uFill>
                <a:latin typeface="Calibri"/>
                <a:ea typeface="Calibri"/>
              </a:rPr>
              <a:t>.</a:t>
            </a:r>
            <a:endParaRPr lang="ca-ES" sz="1800" b="0" strike="noStrike" spc="-1" dirty="0">
              <a:solidFill>
                <a:srgbClr val="000000"/>
              </a:solidFill>
              <a:uFill>
                <a:solidFill>
                  <a:srgbClr val="FFFFFF"/>
                </a:solidFill>
              </a:uFill>
              <a:latin typeface="Arial"/>
            </a:endParaRPr>
          </a:p>
          <a:p>
            <a:pPr marL="457560" algn="just">
              <a:lnSpc>
                <a:spcPct val="100000"/>
              </a:lnSpc>
            </a:pPr>
            <a:r>
              <a:rPr lang="ca-ES" sz="2600" b="0" strike="noStrike" spc="-1" dirty="0">
                <a:solidFill>
                  <a:srgbClr val="000000"/>
                </a:solidFill>
                <a:uFill>
                  <a:solidFill>
                    <a:srgbClr val="FFFFFF"/>
                  </a:solidFill>
                </a:uFill>
                <a:latin typeface="Calibri"/>
                <a:ea typeface="Calibri"/>
              </a:rPr>
              <a:t>● Amb aquesta solució tindrem tot integrat a la mateixa aplicació i es podrà fer servir la informació del mòdul a tots els mòduls que composen l’ERP.</a:t>
            </a:r>
            <a:endParaRPr lang="ca-ES" sz="1800" b="0" strike="noStrike" spc="-1" dirty="0">
              <a:solidFill>
                <a:srgbClr val="000000"/>
              </a:solidFill>
              <a:uFill>
                <a:solidFill>
                  <a:srgbClr val="FFFFFF"/>
                </a:solidFill>
              </a:uFill>
              <a:latin typeface="Arial"/>
            </a:endParaRPr>
          </a:p>
          <a:p>
            <a:pPr marL="457560" algn="just">
              <a:lnSpc>
                <a:spcPct val="100000"/>
              </a:lnSpc>
            </a:pPr>
            <a:r>
              <a:rPr lang="ca-ES" sz="2600" b="0" strike="noStrike" spc="-1" dirty="0">
                <a:solidFill>
                  <a:srgbClr val="000000"/>
                </a:solidFill>
                <a:uFill>
                  <a:solidFill>
                    <a:srgbClr val="FFFFFF"/>
                  </a:solidFill>
                </a:uFill>
                <a:latin typeface="Calibri"/>
                <a:ea typeface="Calibri"/>
              </a:rPr>
              <a:t>● La utilització de CRM com a aplicació independent tindrà sentit sempre i quan l’empresa no estigui gestionada mitjançant un ERP amb aquesta possibilitat.</a:t>
            </a:r>
            <a:endParaRPr lang="ca-ES" sz="1800" b="0" strike="noStrike" spc="-1" dirty="0">
              <a:solidFill>
                <a:srgbClr val="000000"/>
              </a:solidFill>
              <a:uFill>
                <a:solidFill>
                  <a:srgbClr val="FFFFFF"/>
                </a:solidFill>
              </a:uFill>
              <a:latin typeface="Arial"/>
            </a:endParaRPr>
          </a:p>
          <a:p>
            <a:pPr marL="457560" algn="just">
              <a:lnSpc>
                <a:spcPct val="100000"/>
              </a:lnSpc>
            </a:pPr>
            <a:endParaRPr lang="ca-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Futur</a:t>
            </a:r>
            <a:endParaRPr lang="es-ES" sz="1800" b="0" strike="noStrike" spc="-1">
              <a:solidFill>
                <a:srgbClr val="000000"/>
              </a:solidFill>
              <a:uFill>
                <a:solidFill>
                  <a:srgbClr val="FFFFFF"/>
                </a:solidFill>
              </a:uFill>
              <a:latin typeface="Arial"/>
            </a:endParaRPr>
          </a:p>
        </p:txBody>
      </p:sp>
      <p:sp>
        <p:nvSpPr>
          <p:cNvPr id="142"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560" algn="just">
              <a:lnSpc>
                <a:spcPct val="100000"/>
              </a:lnSpc>
            </a:pPr>
            <a:r>
              <a:rPr lang="es-ES" sz="2600" b="0" strike="noStrike" spc="-1">
                <a:solidFill>
                  <a:srgbClr val="000000"/>
                </a:solidFill>
                <a:uFill>
                  <a:solidFill>
                    <a:srgbClr val="FFFFFF"/>
                  </a:solidFill>
                </a:uFill>
                <a:latin typeface="Calibri"/>
                <a:ea typeface="Calibri"/>
              </a:rPr>
              <a:t>● A més, els CRM cada cop estan més equipats amb eines socials:</a:t>
            </a:r>
            <a:endParaRPr lang="es-ES" sz="1800" b="0" strike="noStrike" spc="-1">
              <a:solidFill>
                <a:srgbClr val="000000"/>
              </a:solidFill>
              <a:uFill>
                <a:solidFill>
                  <a:srgbClr val="FFFFFF"/>
                </a:solidFill>
              </a:uFill>
              <a:latin typeface="Arial"/>
            </a:endParaRPr>
          </a:p>
          <a:p>
            <a:pPr marL="457560" algn="just">
              <a:lnSpc>
                <a:spcPct val="100000"/>
              </a:lnSpc>
            </a:pPr>
            <a:endParaRPr lang="es-ES" sz="1800" b="0" strike="noStrike" spc="-1">
              <a:solidFill>
                <a:srgbClr val="000000"/>
              </a:solidFill>
              <a:uFill>
                <a:solidFill>
                  <a:srgbClr val="FFFFFF"/>
                </a:solidFill>
              </a:uFill>
              <a:latin typeface="Arial"/>
            </a:endParaRPr>
          </a:p>
          <a:p>
            <a:pPr marL="457560" algn="just">
              <a:lnSpc>
                <a:spcPct val="100000"/>
              </a:lnSpc>
            </a:pPr>
            <a:r>
              <a:rPr lang="es-ES" sz="2600" b="0" strike="noStrike" spc="-1">
                <a:solidFill>
                  <a:srgbClr val="000000"/>
                </a:solidFill>
                <a:uFill>
                  <a:solidFill>
                    <a:srgbClr val="FFFFFF"/>
                  </a:solidFill>
                </a:uFill>
                <a:latin typeface="Calibri"/>
                <a:ea typeface="Calibri"/>
              </a:rPr>
              <a:t>	● </a:t>
            </a:r>
            <a:r>
              <a:rPr lang="es-ES" sz="2400" b="1" strike="noStrike" spc="-1">
                <a:solidFill>
                  <a:srgbClr val="528A02"/>
                </a:solidFill>
                <a:uFill>
                  <a:solidFill>
                    <a:srgbClr val="FFFFFF"/>
                  </a:solidFill>
                </a:uFill>
                <a:latin typeface="Calibri"/>
                <a:ea typeface="Calibri"/>
              </a:rPr>
              <a:t>Escoltar</a:t>
            </a:r>
            <a:r>
              <a:rPr lang="es-ES" sz="2600" b="0" strike="noStrike" spc="-1">
                <a:solidFill>
                  <a:srgbClr val="000000"/>
                </a:solidFill>
                <a:uFill>
                  <a:solidFill>
                    <a:srgbClr val="FFFFFF"/>
                  </a:solidFill>
                </a:uFill>
                <a:latin typeface="Calibri"/>
                <a:ea typeface="Calibri"/>
              </a:rPr>
              <a:t>: els CRM cada cop automatitzen més la gestió dels continguts de les xarxes socials, podent extreure dades dels contingut de la interacció de les persones amb aquestes.</a:t>
            </a:r>
            <a:endParaRPr lang="es-ES" sz="1800" b="0" strike="noStrike" spc="-1">
              <a:solidFill>
                <a:srgbClr val="000000"/>
              </a:solidFill>
              <a:uFill>
                <a:solidFill>
                  <a:srgbClr val="FFFFFF"/>
                </a:solidFill>
              </a:uFill>
              <a:latin typeface="Arial"/>
            </a:endParaRPr>
          </a:p>
          <a:p>
            <a:pPr marL="457560" algn="just">
              <a:lnSpc>
                <a:spcPct val="100000"/>
              </a:lnSpc>
            </a:pPr>
            <a:endParaRPr lang="es-ES" sz="1800" b="0" strike="noStrike" spc="-1">
              <a:solidFill>
                <a:srgbClr val="000000"/>
              </a:solidFill>
              <a:uFill>
                <a:solidFill>
                  <a:srgbClr val="FFFFFF"/>
                </a:solidFill>
              </a:uFill>
              <a:latin typeface="Arial"/>
            </a:endParaRPr>
          </a:p>
          <a:p>
            <a:pPr marL="457560" algn="just">
              <a:lnSpc>
                <a:spcPct val="100000"/>
              </a:lnSpc>
            </a:pPr>
            <a:r>
              <a:rPr lang="es-ES" sz="2600" b="0" strike="noStrike" spc="-1">
                <a:solidFill>
                  <a:srgbClr val="000000"/>
                </a:solidFill>
                <a:uFill>
                  <a:solidFill>
                    <a:srgbClr val="FFFFFF"/>
                  </a:solidFill>
                </a:uFill>
                <a:latin typeface="Calibri"/>
                <a:ea typeface="Calibri"/>
              </a:rPr>
              <a:t>	● </a:t>
            </a:r>
            <a:r>
              <a:rPr lang="es-ES" sz="2400" b="1" strike="noStrike" spc="-1">
                <a:solidFill>
                  <a:srgbClr val="528A02"/>
                </a:solidFill>
                <a:uFill>
                  <a:solidFill>
                    <a:srgbClr val="FFFFFF"/>
                  </a:solidFill>
                </a:uFill>
                <a:latin typeface="Calibri"/>
                <a:ea typeface="Calibri"/>
              </a:rPr>
              <a:t>Accedir</a:t>
            </a:r>
            <a:r>
              <a:rPr lang="es-ES" sz="2600" b="0" strike="noStrike" spc="-1">
                <a:solidFill>
                  <a:srgbClr val="000000"/>
                </a:solidFill>
                <a:uFill>
                  <a:solidFill>
                    <a:srgbClr val="FFFFFF"/>
                  </a:solidFill>
                </a:uFill>
                <a:latin typeface="Calibri"/>
                <a:ea typeface="Calibri"/>
              </a:rPr>
              <a:t>: amb l’automatització de la lectura de les xarxes socials, hi ha sistemes que permeten automatitzar l’accés als clients a través de les xarxes socials.</a:t>
            </a:r>
            <a:endParaRPr lang="es-ES" sz="1800" b="0" strike="noStrike" spc="-1">
              <a:solidFill>
                <a:srgbClr val="000000"/>
              </a:solidFill>
              <a:uFill>
                <a:solidFill>
                  <a:srgbClr val="FFFFFF"/>
                </a:solidFill>
              </a:uFill>
              <a:latin typeface="Arial"/>
            </a:endParaRPr>
          </a:p>
          <a:p>
            <a:pPr marL="457560" algn="just">
              <a:lnSpc>
                <a:spcPct val="100000"/>
              </a:lnSpc>
            </a:pPr>
            <a:endParaRPr lang="es-ES" sz="1800" b="0" strike="noStrike" spc="-1">
              <a:solidFill>
                <a:srgbClr val="000000"/>
              </a:solidFill>
              <a:uFill>
                <a:solidFill>
                  <a:srgbClr val="FFFFFF"/>
                </a:solidFill>
              </a:uFill>
              <a:latin typeface="Arial"/>
            </a:endParaRPr>
          </a:p>
          <a:p>
            <a:pPr marL="457560" algn="just">
              <a:lnSpc>
                <a:spcPct val="100000"/>
              </a:lnSpc>
            </a:pPr>
            <a:r>
              <a:rPr lang="es-ES" sz="2600" b="0" strike="noStrike" spc="-1">
                <a:solidFill>
                  <a:srgbClr val="000000"/>
                </a:solidFill>
                <a:uFill>
                  <a:solidFill>
                    <a:srgbClr val="FFFFFF"/>
                  </a:solidFill>
                </a:uFill>
                <a:latin typeface="Calibri"/>
                <a:ea typeface="Calibri"/>
              </a:rPr>
              <a:t>	</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a:t>
            </a:r>
            <a:endParaRPr lang="es-ES" sz="1800" b="0" strike="noStrike" spc="-1">
              <a:solidFill>
                <a:srgbClr val="000000"/>
              </a:solidFill>
              <a:uFill>
                <a:solidFill>
                  <a:srgbClr val="FFFFFF"/>
                </a:solidFill>
              </a:uFill>
              <a:latin typeface="Arial"/>
            </a:endParaRPr>
          </a:p>
        </p:txBody>
      </p:sp>
      <p:sp>
        <p:nvSpPr>
          <p:cNvPr id="94" name="CustomShape 2"/>
          <p:cNvSpPr/>
          <p:nvPr/>
        </p:nvSpPr>
        <p:spPr>
          <a:xfrm>
            <a:off x="241920" y="1326600"/>
            <a:ext cx="8538480" cy="4333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just">
              <a:lnSpc>
                <a:spcPct val="100000"/>
              </a:lnSpc>
            </a:pPr>
            <a:r>
              <a:rPr lang="es-ES" sz="2400" b="1" strike="noStrike" spc="-1">
                <a:solidFill>
                  <a:srgbClr val="528A02"/>
                </a:solidFill>
                <a:uFill>
                  <a:solidFill>
                    <a:srgbClr val="FFFFFF"/>
                  </a:solidFill>
                </a:uFill>
                <a:latin typeface="Calibri"/>
                <a:ea typeface="Calibri"/>
              </a:rPr>
              <a:t>CRM</a:t>
            </a:r>
            <a:r>
              <a:rPr lang="es-ES" sz="2600" b="0" strike="noStrike" spc="-1">
                <a:solidFill>
                  <a:srgbClr val="000000"/>
                </a:solidFill>
                <a:uFill>
                  <a:solidFill>
                    <a:srgbClr val="FFFFFF"/>
                  </a:solidFill>
                </a:uFill>
                <a:latin typeface="Calibri"/>
                <a:ea typeface="Calibri"/>
              </a:rPr>
              <a:t> (Costumer Relationship Management → </a:t>
            </a:r>
            <a:r>
              <a:rPr lang="es-ES" sz="2400" b="1" strike="noStrike" spc="-1">
                <a:solidFill>
                  <a:srgbClr val="528A02"/>
                </a:solidFill>
                <a:uFill>
                  <a:solidFill>
                    <a:srgbClr val="FFFFFF"/>
                  </a:solidFill>
                </a:uFill>
                <a:latin typeface="Calibri"/>
                <a:ea typeface="Calibri"/>
              </a:rPr>
              <a:t>Sistema de gestió de relacions amb el client</a:t>
            </a:r>
            <a:r>
              <a:rPr lang="es-ES" sz="2600" b="0" strike="noStrike" spc="-1">
                <a:solidFill>
                  <a:srgbClr val="000000"/>
                </a:solidFill>
                <a:uFill>
                  <a:solidFill>
                    <a:srgbClr val="FFFFFF"/>
                  </a:solidFill>
                </a:uFill>
                <a:latin typeface="Calibri"/>
                <a:ea typeface="Calibri"/>
              </a:rPr>
              <a:t>) és un sistema que gestiona la informació i els processos associats a les relacions i interaccions dels clients d’una empresa.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sp>
        <p:nvSpPr>
          <p:cNvPr id="95" name="CustomShape 3"/>
          <p:cNvSpPr/>
          <p:nvPr/>
        </p:nvSpPr>
        <p:spPr>
          <a:xfrm>
            <a:off x="415800" y="3402000"/>
            <a:ext cx="8206560" cy="2817000"/>
          </a:xfrm>
          <a:prstGeom prst="roundRect">
            <a:avLst>
              <a:gd name="adj" fmla="val 13599"/>
            </a:avLst>
          </a:prstGeom>
          <a:solidFill>
            <a:srgbClr val="4BACC6"/>
          </a:solidFill>
          <a:ln w="19080">
            <a:solidFill>
              <a:srgbClr val="1F497D"/>
            </a:solidFill>
            <a:round/>
          </a:ln>
        </p:spPr>
        <p:style>
          <a:lnRef idx="0">
            <a:scrgbClr r="0" g="0" b="0"/>
          </a:lnRef>
          <a:fillRef idx="0">
            <a:scrgbClr r="0" g="0" b="0"/>
          </a:fillRef>
          <a:effectRef idx="0">
            <a:scrgbClr r="0" g="0" b="0"/>
          </a:effectRef>
          <a:fontRef idx="minor"/>
        </p:style>
        <p:txBody>
          <a:bodyPr lIns="90000" tIns="91440" rIns="90000" bIns="91440" anchor="ctr"/>
          <a:lstStyle/>
          <a:p>
            <a:pPr algn="just">
              <a:lnSpc>
                <a:spcPct val="100000"/>
              </a:lnSpc>
            </a:pPr>
            <a:r>
              <a:rPr lang="es-ES" sz="5000" b="1" i="1" strike="noStrike" spc="-1">
                <a:solidFill>
                  <a:srgbClr val="FFFFFF"/>
                </a:solidFill>
                <a:uFill>
                  <a:solidFill>
                    <a:srgbClr val="FFFFFF"/>
                  </a:solidFill>
                </a:uFill>
                <a:latin typeface="Arial"/>
                <a:ea typeface="Arial"/>
              </a:rPr>
              <a:t>“</a:t>
            </a:r>
            <a:r>
              <a:rPr lang="es-ES" sz="2000" b="1" i="1" strike="noStrike" spc="-1">
                <a:solidFill>
                  <a:srgbClr val="FFFFFF"/>
                </a:solidFill>
                <a:uFill>
                  <a:solidFill>
                    <a:srgbClr val="FFFFFF"/>
                  </a:solidFill>
                </a:uFill>
                <a:latin typeface="Calibri"/>
                <a:ea typeface="Calibri"/>
              </a:rPr>
              <a:t>Software para la administración de la relación con los clientes.</a:t>
            </a:r>
            <a:endParaRPr lang="es-ES" sz="1800" b="0" strike="noStrike" spc="-1">
              <a:solidFill>
                <a:srgbClr val="000000"/>
              </a:solidFill>
              <a:uFill>
                <a:solidFill>
                  <a:srgbClr val="FFFFFF"/>
                </a:solidFill>
              </a:uFill>
              <a:latin typeface="Arial"/>
            </a:endParaRPr>
          </a:p>
          <a:p>
            <a:pPr algn="just">
              <a:lnSpc>
                <a:spcPct val="100000"/>
              </a:lnSpc>
            </a:pPr>
            <a:r>
              <a:rPr lang="es-ES" sz="2000" b="1" i="1" strike="noStrike" spc="-1">
                <a:solidFill>
                  <a:srgbClr val="FFFFFF"/>
                </a:solidFill>
                <a:uFill>
                  <a:solidFill>
                    <a:srgbClr val="FFFFFF"/>
                  </a:solidFill>
                </a:uFill>
                <a:latin typeface="Calibri"/>
                <a:ea typeface="Calibri"/>
              </a:rPr>
              <a:t>Sistemas informáticos de apoyo a la gestión de las relaciones con los clientes, a la venta y al marketing. Con este significado CRM se refiere al sistema que administra un data warehouse (magatzem de dades) amb la informació de la gestió de vendes i dels clients de l’empresa.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96" name="CustomShape 4"/>
          <p:cNvSpPr/>
          <p:nvPr/>
        </p:nvSpPr>
        <p:spPr>
          <a:xfrm>
            <a:off x="1332000" y="3205440"/>
            <a:ext cx="1943640" cy="57528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s-ES" sz="2000" b="1" strike="noStrike" spc="-1">
                <a:solidFill>
                  <a:srgbClr val="FFFFFF"/>
                </a:solidFill>
                <a:uFill>
                  <a:solidFill>
                    <a:srgbClr val="FFFFFF"/>
                  </a:solidFill>
                </a:uFill>
                <a:latin typeface="Calibri"/>
                <a:ea typeface="Calibri"/>
              </a:rPr>
              <a:t>WIKIPEDIA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ca-ES" sz="2800" b="0" strike="noStrike" spc="-1" dirty="0">
                <a:solidFill>
                  <a:srgbClr val="464653"/>
                </a:solidFill>
                <a:uFill>
                  <a:solidFill>
                    <a:srgbClr val="FFFFFF"/>
                  </a:solidFill>
                </a:uFill>
                <a:latin typeface="Domine"/>
                <a:ea typeface="Domine"/>
              </a:rPr>
              <a:t>Sistemes CRM</a:t>
            </a:r>
            <a:endParaRPr lang="ca-ES" sz="1800" b="0" strike="noStrike" spc="-1" dirty="0">
              <a:solidFill>
                <a:srgbClr val="000000"/>
              </a:solidFill>
              <a:uFill>
                <a:solidFill>
                  <a:srgbClr val="FFFFFF"/>
                </a:solidFill>
              </a:uFill>
              <a:latin typeface="Arial"/>
            </a:endParaRPr>
          </a:p>
        </p:txBody>
      </p:sp>
      <p:sp>
        <p:nvSpPr>
          <p:cNvPr id="98" name="CustomShape 2"/>
          <p:cNvSpPr/>
          <p:nvPr/>
        </p:nvSpPr>
        <p:spPr>
          <a:xfrm>
            <a:off x="241920" y="1470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360" algn="just">
              <a:lnSpc>
                <a:spcPct val="100000"/>
              </a:lnSpc>
            </a:pPr>
            <a:r>
              <a:rPr lang="ca-ES" sz="2600" b="0" strike="noStrike" spc="-1" dirty="0">
                <a:solidFill>
                  <a:srgbClr val="000000"/>
                </a:solidFill>
                <a:uFill>
                  <a:solidFill>
                    <a:srgbClr val="FFFFFF"/>
                  </a:solidFill>
                </a:uFill>
                <a:latin typeface="Calibri"/>
                <a:ea typeface="Calibri"/>
              </a:rPr>
              <a:t>Els CRM parteixen d’una necessitat bàsica per a qualsevol empresa:</a:t>
            </a:r>
            <a:endParaRPr lang="ca-ES" sz="1800" b="0" strike="noStrike" spc="-1" dirty="0">
              <a:solidFill>
                <a:srgbClr val="000000"/>
              </a:solidFill>
              <a:uFill>
                <a:solidFill>
                  <a:srgbClr val="FFFFFF"/>
                </a:solidFill>
              </a:uFill>
              <a:latin typeface="Arial"/>
            </a:endParaRPr>
          </a:p>
          <a:p>
            <a:pPr marL="360" algn="just">
              <a:lnSpc>
                <a:spcPct val="100000"/>
              </a:lnSpc>
            </a:pPr>
            <a:endParaRPr lang="ca-ES" sz="1800" b="0" strike="noStrike" spc="-1" dirty="0">
              <a:solidFill>
                <a:srgbClr val="000000"/>
              </a:solidFill>
              <a:uFill>
                <a:solidFill>
                  <a:srgbClr val="FFFFFF"/>
                </a:solidFill>
              </a:uFill>
              <a:latin typeface="Arial"/>
            </a:endParaRPr>
          </a:p>
          <a:p>
            <a:pPr marL="360" algn="just">
              <a:lnSpc>
                <a:spcPct val="100000"/>
              </a:lnSpc>
            </a:pPr>
            <a:r>
              <a:rPr lang="ca-ES" sz="2600" b="0" strike="noStrike" spc="-1" dirty="0">
                <a:solidFill>
                  <a:srgbClr val="000000"/>
                </a:solidFill>
                <a:uFill>
                  <a:solidFill>
                    <a:srgbClr val="FFFFFF"/>
                  </a:solidFill>
                </a:uFill>
                <a:latin typeface="Calibri"/>
                <a:ea typeface="Calibri"/>
              </a:rPr>
              <a:t>Conèixer i accedir d’una manera ràpida a tota la informació relacionada amb els nostres clients per a:</a:t>
            </a:r>
            <a:endParaRPr lang="ca-ES" sz="1800" b="0" strike="noStrike" spc="-1" dirty="0">
              <a:solidFill>
                <a:srgbClr val="000000"/>
              </a:solidFill>
              <a:uFill>
                <a:solidFill>
                  <a:srgbClr val="FFFFFF"/>
                </a:solidFill>
              </a:uFill>
              <a:latin typeface="Arial"/>
            </a:endParaRPr>
          </a:p>
          <a:p>
            <a:pPr marL="457560" algn="just">
              <a:lnSpc>
                <a:spcPct val="100000"/>
              </a:lnSpc>
            </a:pPr>
            <a:r>
              <a:rPr lang="ca-ES" sz="2600" b="0" strike="noStrike" spc="-1" dirty="0">
                <a:solidFill>
                  <a:srgbClr val="000000"/>
                </a:solidFill>
                <a:uFill>
                  <a:solidFill>
                    <a:srgbClr val="FFFFFF"/>
                  </a:solidFill>
                </a:uFill>
                <a:latin typeface="Calibri"/>
                <a:ea typeface="Calibri"/>
              </a:rPr>
              <a:t>● Captar-ne de nous.</a:t>
            </a:r>
            <a:endParaRPr lang="ca-ES" sz="1800" b="0" strike="noStrike" spc="-1" dirty="0">
              <a:solidFill>
                <a:srgbClr val="000000"/>
              </a:solidFill>
              <a:uFill>
                <a:solidFill>
                  <a:srgbClr val="FFFFFF"/>
                </a:solidFill>
              </a:uFill>
              <a:latin typeface="Arial"/>
            </a:endParaRPr>
          </a:p>
          <a:p>
            <a:pPr marL="457560" algn="just">
              <a:lnSpc>
                <a:spcPct val="100000"/>
              </a:lnSpc>
            </a:pPr>
            <a:r>
              <a:rPr lang="ca-ES" sz="2600" b="0" strike="noStrike" spc="-1" dirty="0">
                <a:solidFill>
                  <a:srgbClr val="000000"/>
                </a:solidFill>
                <a:uFill>
                  <a:solidFill>
                    <a:srgbClr val="FFFFFF"/>
                  </a:solidFill>
                </a:uFill>
                <a:latin typeface="Calibri"/>
                <a:ea typeface="Calibri"/>
              </a:rPr>
              <a:t>● Mantenir i fidelitzar els que ja tenim.</a:t>
            </a:r>
            <a:endParaRPr lang="ca-ES" sz="1800" b="0" strike="noStrike" spc="-1" dirty="0">
              <a:solidFill>
                <a:srgbClr val="000000"/>
              </a:solidFill>
              <a:uFill>
                <a:solidFill>
                  <a:srgbClr val="FFFFFF"/>
                </a:solidFill>
              </a:uFill>
              <a:latin typeface="Arial"/>
            </a:endParaRPr>
          </a:p>
          <a:p>
            <a:pPr marL="457560" algn="just">
              <a:lnSpc>
                <a:spcPct val="100000"/>
              </a:lnSpc>
            </a:pPr>
            <a:endParaRPr lang="ca-ES" sz="1800" b="0" strike="noStrike" spc="-1" dirty="0">
              <a:solidFill>
                <a:srgbClr val="000000"/>
              </a:solidFill>
              <a:uFill>
                <a:solidFill>
                  <a:srgbClr val="FFFFFF"/>
                </a:solidFill>
              </a:uFill>
              <a:latin typeface="Arial"/>
            </a:endParaRPr>
          </a:p>
          <a:p>
            <a:pPr marL="360" algn="just">
              <a:lnSpc>
                <a:spcPct val="100000"/>
              </a:lnSpc>
            </a:pPr>
            <a:r>
              <a:rPr lang="ca-ES" sz="2600" b="0" strike="noStrike" spc="-1" dirty="0">
                <a:solidFill>
                  <a:srgbClr val="000000"/>
                </a:solidFill>
                <a:uFill>
                  <a:solidFill>
                    <a:srgbClr val="FFFFFF"/>
                  </a:solidFill>
                </a:uFill>
                <a:latin typeface="Calibri"/>
                <a:ea typeface="Calibri"/>
              </a:rPr>
              <a:t>En la relació empresa-client inclourem:</a:t>
            </a:r>
            <a:endParaRPr lang="ca-ES" sz="1800" b="0" strike="noStrike" spc="-1" dirty="0">
              <a:solidFill>
                <a:srgbClr val="000000"/>
              </a:solidFill>
              <a:uFill>
                <a:solidFill>
                  <a:srgbClr val="FFFFFF"/>
                </a:solidFill>
              </a:uFill>
              <a:latin typeface="Arial"/>
            </a:endParaRPr>
          </a:p>
          <a:p>
            <a:pPr marL="360" algn="just">
              <a:lnSpc>
                <a:spcPct val="100000"/>
              </a:lnSpc>
            </a:pPr>
            <a:r>
              <a:rPr lang="ca-ES" sz="2600" b="0" strike="noStrike" spc="-1" dirty="0">
                <a:solidFill>
                  <a:srgbClr val="000000"/>
                </a:solidFill>
                <a:uFill>
                  <a:solidFill>
                    <a:srgbClr val="FFFFFF"/>
                  </a:solidFill>
                </a:uFill>
                <a:latin typeface="Calibri"/>
                <a:ea typeface="Calibri"/>
              </a:rPr>
              <a:t>      ● Oferta i venda de serveis i productes.</a:t>
            </a:r>
            <a:endParaRPr lang="ca-ES" sz="1800" b="0" strike="noStrike" spc="-1" dirty="0">
              <a:solidFill>
                <a:srgbClr val="000000"/>
              </a:solidFill>
              <a:uFill>
                <a:solidFill>
                  <a:srgbClr val="FFFFFF"/>
                </a:solidFill>
              </a:uFill>
              <a:latin typeface="Arial"/>
            </a:endParaRPr>
          </a:p>
          <a:p>
            <a:pPr marL="360" algn="just">
              <a:lnSpc>
                <a:spcPct val="100000"/>
              </a:lnSpc>
            </a:pPr>
            <a:r>
              <a:rPr lang="ca-ES" sz="2600" b="0" strike="noStrike" spc="-1" dirty="0">
                <a:solidFill>
                  <a:srgbClr val="000000"/>
                </a:solidFill>
                <a:uFill>
                  <a:solidFill>
                    <a:srgbClr val="FFFFFF"/>
                  </a:solidFill>
                </a:uFill>
                <a:latin typeface="Calibri"/>
                <a:ea typeface="Calibri"/>
              </a:rPr>
              <a:t>      ● Suport post-venda.</a:t>
            </a:r>
            <a:endParaRPr lang="ca-ES" sz="1800" b="0" strike="noStrike" spc="-1" dirty="0">
              <a:solidFill>
                <a:srgbClr val="000000"/>
              </a:solidFill>
              <a:uFill>
                <a:solidFill>
                  <a:srgbClr val="FFFFFF"/>
                </a:solidFill>
              </a:uFill>
              <a:latin typeface="Arial"/>
            </a:endParaRPr>
          </a:p>
          <a:p>
            <a:pPr algn="just">
              <a:lnSpc>
                <a:spcPct val="100000"/>
              </a:lnSpc>
            </a:pPr>
            <a:endParaRPr lang="ca-ES" sz="1800" b="0" strike="noStrike" spc="-1" dirty="0">
              <a:solidFill>
                <a:srgbClr val="000000"/>
              </a:solidFill>
              <a:uFill>
                <a:solidFill>
                  <a:srgbClr val="FFFFFF"/>
                </a:solidFill>
              </a:uFill>
              <a:latin typeface="Arial"/>
            </a:endParaRPr>
          </a:p>
          <a:p>
            <a:pPr algn="just">
              <a:lnSpc>
                <a:spcPct val="100000"/>
              </a:lnSpc>
            </a:pPr>
            <a:endParaRPr lang="ca-ES" sz="1800" b="0" strike="noStrike" spc="-1" dirty="0">
              <a:solidFill>
                <a:srgbClr val="000000"/>
              </a:solidFill>
              <a:uFill>
                <a:solidFill>
                  <a:srgbClr val="FFFFFF"/>
                </a:solidFill>
              </a:uFill>
              <a:latin typeface="Arial"/>
            </a:endParaRPr>
          </a:p>
          <a:p>
            <a:pPr algn="just">
              <a:lnSpc>
                <a:spcPct val="100000"/>
              </a:lnSpc>
            </a:pPr>
            <a:endParaRPr lang="ca-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Mòduls</a:t>
            </a:r>
            <a:endParaRPr lang="es-ES" sz="1800" b="0" strike="noStrike" spc="-1">
              <a:solidFill>
                <a:srgbClr val="000000"/>
              </a:solidFill>
              <a:uFill>
                <a:solidFill>
                  <a:srgbClr val="FFFFFF"/>
                </a:solidFill>
              </a:uFill>
              <a:latin typeface="Arial"/>
            </a:endParaRPr>
          </a:p>
        </p:txBody>
      </p:sp>
      <p:sp>
        <p:nvSpPr>
          <p:cNvPr id="100" name="CustomShape 2"/>
          <p:cNvSpPr/>
          <p:nvPr/>
        </p:nvSpPr>
        <p:spPr>
          <a:xfrm>
            <a:off x="241920" y="1470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360" algn="just">
              <a:lnSpc>
                <a:spcPct val="100000"/>
              </a:lnSpc>
            </a:pPr>
            <a:r>
              <a:rPr lang="es-ES" sz="2600" b="0" strike="noStrike" spc="-1">
                <a:solidFill>
                  <a:srgbClr val="000000"/>
                </a:solidFill>
                <a:uFill>
                  <a:solidFill>
                    <a:srgbClr val="FFFFFF"/>
                  </a:solidFill>
                </a:uFill>
                <a:latin typeface="Calibri"/>
                <a:ea typeface="Calibri"/>
              </a:rPr>
              <a:t>A CRM existeixen tres mòduls principals: </a:t>
            </a:r>
            <a:r>
              <a:rPr lang="es-ES" sz="2400" b="1" strike="noStrike" spc="-1">
                <a:solidFill>
                  <a:srgbClr val="528A02"/>
                </a:solidFill>
                <a:uFill>
                  <a:solidFill>
                    <a:srgbClr val="FFFFFF"/>
                  </a:solidFill>
                </a:uFill>
                <a:latin typeface="Calibri"/>
                <a:ea typeface="Calibri"/>
              </a:rPr>
              <a:t>vendes</a:t>
            </a:r>
            <a:r>
              <a:rPr lang="es-ES" sz="2600" b="0" strike="noStrike" spc="-1">
                <a:solidFill>
                  <a:srgbClr val="000000"/>
                </a:solidFill>
                <a:uFill>
                  <a:solidFill>
                    <a:srgbClr val="FFFFFF"/>
                  </a:solidFill>
                </a:uFill>
                <a:latin typeface="Calibri"/>
                <a:ea typeface="Calibri"/>
              </a:rPr>
              <a:t>, </a:t>
            </a:r>
            <a:r>
              <a:rPr lang="es-ES" sz="2400" b="1" strike="noStrike" spc="-1">
                <a:solidFill>
                  <a:srgbClr val="528A02"/>
                </a:solidFill>
                <a:uFill>
                  <a:solidFill>
                    <a:srgbClr val="FFFFFF"/>
                  </a:solidFill>
                </a:uFill>
                <a:latin typeface="Calibri"/>
                <a:ea typeface="Calibri"/>
              </a:rPr>
              <a:t>serveis</a:t>
            </a:r>
            <a:r>
              <a:rPr lang="es-ES" sz="2600" b="0" strike="noStrike" spc="-1">
                <a:solidFill>
                  <a:srgbClr val="000000"/>
                </a:solidFill>
                <a:uFill>
                  <a:solidFill>
                    <a:srgbClr val="FFFFFF"/>
                  </a:solidFill>
                </a:uFill>
                <a:latin typeface="Calibri"/>
                <a:ea typeface="Calibri"/>
              </a:rPr>
              <a:t> i </a:t>
            </a:r>
            <a:r>
              <a:rPr lang="es-ES" sz="2400" b="1" strike="noStrike" spc="-1">
                <a:solidFill>
                  <a:srgbClr val="528A02"/>
                </a:solidFill>
                <a:uFill>
                  <a:solidFill>
                    <a:srgbClr val="FFFFFF"/>
                  </a:solidFill>
                </a:uFill>
                <a:latin typeface="Calibri"/>
                <a:ea typeface="Calibri"/>
              </a:rPr>
              <a:t>màrketing</a:t>
            </a:r>
            <a:r>
              <a:rPr lang="es-ES" sz="2600" b="0" strike="noStrike" spc="-1">
                <a:solidFill>
                  <a:srgbClr val="000000"/>
                </a:solidFill>
                <a:uFill>
                  <a:solidFill>
                    <a:srgbClr val="FFFFFF"/>
                  </a:solidFill>
                </a:uFill>
                <a:latin typeface="Calibri"/>
                <a:ea typeface="Calibri"/>
              </a:rPr>
              <a:t>:</a:t>
            </a:r>
            <a:endParaRPr lang="es-ES" sz="1800" b="0" strike="noStrike" spc="-1">
              <a:solidFill>
                <a:srgbClr val="000000"/>
              </a:solidFill>
              <a:uFill>
                <a:solidFill>
                  <a:srgbClr val="FFFFFF"/>
                </a:solidFill>
              </a:uFill>
              <a:latin typeface="Arial"/>
            </a:endParaRPr>
          </a:p>
          <a:p>
            <a:pPr marL="360" algn="just">
              <a:lnSpc>
                <a:spcPct val="100000"/>
              </a:lnSpc>
            </a:pPr>
            <a:endParaRPr lang="es-ES" sz="1800" b="0" strike="noStrike" spc="-1">
              <a:solidFill>
                <a:srgbClr val="000000"/>
              </a:solidFill>
              <a:uFill>
                <a:solidFill>
                  <a:srgbClr val="FFFFFF"/>
                </a:solidFill>
              </a:uFill>
              <a:latin typeface="Arial"/>
            </a:endParaRPr>
          </a:p>
          <a:p>
            <a:pPr marL="360"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pic>
        <p:nvPicPr>
          <p:cNvPr id="101" name="Picture 2"/>
          <p:cNvPicPr/>
          <p:nvPr/>
        </p:nvPicPr>
        <p:blipFill>
          <a:blip r:embed="rId3"/>
          <a:stretch/>
        </p:blipFill>
        <p:spPr>
          <a:xfrm>
            <a:off x="683640" y="3213000"/>
            <a:ext cx="4127400" cy="2247480"/>
          </a:xfrm>
          <a:prstGeom prst="rect">
            <a:avLst/>
          </a:prstGeom>
          <a:ln>
            <a:noFill/>
          </a:ln>
        </p:spPr>
      </p:pic>
      <p:pic>
        <p:nvPicPr>
          <p:cNvPr id="102" name="Picture 4"/>
          <p:cNvPicPr/>
          <p:nvPr/>
        </p:nvPicPr>
        <p:blipFill>
          <a:blip r:embed="rId4"/>
          <a:stretch/>
        </p:blipFill>
        <p:spPr>
          <a:xfrm>
            <a:off x="5531400" y="3475080"/>
            <a:ext cx="2638080" cy="1723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Vendes</a:t>
            </a:r>
            <a:endParaRPr lang="es-ES" sz="1800" b="0" strike="noStrike" spc="-1">
              <a:solidFill>
                <a:srgbClr val="000000"/>
              </a:solidFill>
              <a:uFill>
                <a:solidFill>
                  <a:srgbClr val="FFFFFF"/>
                </a:solidFill>
              </a:uFill>
              <a:latin typeface="Arial"/>
            </a:endParaRPr>
          </a:p>
        </p:txBody>
      </p:sp>
      <p:sp>
        <p:nvSpPr>
          <p:cNvPr id="104" name="CustomShape 2"/>
          <p:cNvSpPr/>
          <p:nvPr/>
        </p:nvSpPr>
        <p:spPr>
          <a:xfrm>
            <a:off x="241920" y="112464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360" algn="just">
              <a:lnSpc>
                <a:spcPct val="100000"/>
              </a:lnSpc>
            </a:pPr>
            <a:r>
              <a:rPr lang="es-ES" sz="2600" b="0" strike="noStrike" spc="-1" dirty="0">
                <a:solidFill>
                  <a:srgbClr val="000000"/>
                </a:solidFill>
                <a:uFill>
                  <a:solidFill>
                    <a:srgbClr val="FFFFFF"/>
                  </a:solidFill>
                </a:uFill>
                <a:latin typeface="Calibri"/>
                <a:ea typeface="Calibri"/>
              </a:rPr>
              <a:t>Al </a:t>
            </a:r>
            <a:r>
              <a:rPr lang="es-ES" sz="2600" b="0" strike="noStrike" spc="-1" dirty="0" err="1">
                <a:solidFill>
                  <a:srgbClr val="000000"/>
                </a:solidFill>
                <a:uFill>
                  <a:solidFill>
                    <a:srgbClr val="FFFFFF"/>
                  </a:solidFill>
                </a:uFill>
                <a:latin typeface="Calibri"/>
                <a:ea typeface="Calibri"/>
              </a:rPr>
              <a:t>mòdul</a:t>
            </a:r>
            <a:r>
              <a:rPr lang="es-ES" sz="2600" b="0" strike="noStrike" spc="-1" dirty="0">
                <a:solidFill>
                  <a:srgbClr val="000000"/>
                </a:solidFill>
                <a:uFill>
                  <a:solidFill>
                    <a:srgbClr val="FFFFFF"/>
                  </a:solidFill>
                </a:uFill>
                <a:latin typeface="Calibri"/>
                <a:ea typeface="Calibri"/>
              </a:rPr>
              <a:t> de vendes es </a:t>
            </a:r>
            <a:r>
              <a:rPr lang="es-ES" sz="2600" b="0" strike="noStrike" spc="-1" dirty="0" err="1">
                <a:solidFill>
                  <a:srgbClr val="000000"/>
                </a:solidFill>
                <a:uFill>
                  <a:solidFill>
                    <a:srgbClr val="FFFFFF"/>
                  </a:solidFill>
                </a:uFill>
                <a:latin typeface="Calibri"/>
                <a:ea typeface="Calibri"/>
              </a:rPr>
              <a:t>realitza</a:t>
            </a:r>
            <a:r>
              <a:rPr lang="es-ES" sz="2600" b="0" strike="noStrike" spc="-1" dirty="0">
                <a:solidFill>
                  <a:srgbClr val="000000"/>
                </a:solidFill>
                <a:uFill>
                  <a:solidFill>
                    <a:srgbClr val="FFFFFF"/>
                  </a:solidFill>
                </a:uFill>
                <a:latin typeface="Calibri"/>
                <a:ea typeface="Calibri"/>
              </a:rPr>
              <a:t> tota la </a:t>
            </a:r>
            <a:r>
              <a:rPr lang="es-ES" sz="2600" b="0" strike="noStrike" spc="-1" dirty="0" err="1">
                <a:solidFill>
                  <a:srgbClr val="000000"/>
                </a:solidFill>
                <a:uFill>
                  <a:solidFill>
                    <a:srgbClr val="FFFFFF"/>
                  </a:solidFill>
                </a:uFill>
                <a:latin typeface="Calibri"/>
                <a:ea typeface="Calibri"/>
              </a:rPr>
              <a:t>gestió</a:t>
            </a:r>
            <a:r>
              <a:rPr lang="es-ES" sz="2600" b="0" strike="noStrike" spc="-1" dirty="0">
                <a:solidFill>
                  <a:srgbClr val="000000"/>
                </a:solidFill>
                <a:uFill>
                  <a:solidFill>
                    <a:srgbClr val="FFFFFF"/>
                  </a:solidFill>
                </a:uFill>
                <a:latin typeface="Calibri"/>
                <a:ea typeface="Calibri"/>
              </a:rPr>
              <a:t> del </a:t>
            </a:r>
            <a:r>
              <a:rPr lang="es-ES" sz="2600" b="0" strike="noStrike" spc="-1" dirty="0" err="1">
                <a:solidFill>
                  <a:srgbClr val="000000"/>
                </a:solidFill>
                <a:uFill>
                  <a:solidFill>
                    <a:srgbClr val="FFFFFF"/>
                  </a:solidFill>
                </a:uFill>
                <a:latin typeface="Calibri"/>
                <a:ea typeface="Calibri"/>
              </a:rPr>
              <a:t>procés</a:t>
            </a:r>
            <a:r>
              <a:rPr lang="es-ES" sz="2600" b="0" strike="noStrike" spc="-1" dirty="0">
                <a:solidFill>
                  <a:srgbClr val="000000"/>
                </a:solidFill>
                <a:uFill>
                  <a:solidFill>
                    <a:srgbClr val="FFFFFF"/>
                  </a:solidFill>
                </a:uFill>
                <a:latin typeface="Calibri"/>
                <a:ea typeface="Calibri"/>
              </a:rPr>
              <a:t> de vendes </a:t>
            </a:r>
            <a:r>
              <a:rPr lang="es-ES" sz="2600" b="0" strike="noStrike" spc="-1" dirty="0" err="1">
                <a:solidFill>
                  <a:srgbClr val="000000"/>
                </a:solidFill>
                <a:uFill>
                  <a:solidFill>
                    <a:srgbClr val="FFFFFF"/>
                  </a:solidFill>
                </a:uFill>
                <a:latin typeface="Calibri"/>
                <a:ea typeface="Calibri"/>
              </a:rPr>
              <a:t>amb</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els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clients</a:t>
            </a:r>
            <a:r>
              <a:rPr lang="es-ES" sz="2600" b="0" strike="noStrike" spc="-1" dirty="0">
                <a:solidFill>
                  <a:srgbClr val="000000"/>
                </a:solidFill>
                <a:uFill>
                  <a:solidFill>
                    <a:srgbClr val="FFFFFF"/>
                  </a:solidFill>
                </a:uFill>
                <a:latin typeface="Calibri"/>
                <a:ea typeface="Calibri"/>
              </a:rPr>
              <a:t> i </a:t>
            </a:r>
            <a:r>
              <a:rPr lang="es-ES" sz="2600" b="0" strike="noStrike" spc="-1" dirty="0" err="1">
                <a:solidFill>
                  <a:srgbClr val="000000"/>
                </a:solidFill>
                <a:uFill>
                  <a:solidFill>
                    <a:srgbClr val="FFFFFF"/>
                  </a:solidFill>
                </a:uFill>
                <a:latin typeface="Calibri"/>
                <a:ea typeface="Calibri"/>
              </a:rPr>
              <a:t>els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clients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potencials</a:t>
            </a:r>
            <a:r>
              <a:rPr lang="es-ES" sz="2600" b="0" strike="noStrike" spc="-1" dirty="0">
                <a:solidFill>
                  <a:srgbClr val="000000"/>
                </a:solidFill>
                <a:uFill>
                  <a:solidFill>
                    <a:srgbClr val="FFFFFF"/>
                  </a:solidFill>
                </a:uFill>
                <a:latin typeface="Calibri"/>
                <a:ea typeface="Calibri"/>
              </a:rPr>
              <a:t>, des de </a:t>
            </a:r>
            <a:r>
              <a:rPr lang="es-ES" sz="2600" b="0" strike="noStrike" spc="-1" dirty="0" err="1">
                <a:solidFill>
                  <a:srgbClr val="000000"/>
                </a:solidFill>
                <a:uFill>
                  <a:solidFill>
                    <a:srgbClr val="FFFFFF"/>
                  </a:solidFill>
                </a:uFill>
                <a:latin typeface="Calibri"/>
                <a:ea typeface="Calibri"/>
              </a:rPr>
              <a:t>l’oportunitat</a:t>
            </a:r>
            <a:r>
              <a:rPr lang="es-ES" sz="2600" b="0" strike="noStrike" spc="-1" dirty="0">
                <a:solidFill>
                  <a:srgbClr val="000000"/>
                </a:solidFill>
                <a:uFill>
                  <a:solidFill>
                    <a:srgbClr val="FFFFFF"/>
                  </a:solidFill>
                </a:uFill>
                <a:latin typeface="Calibri"/>
                <a:ea typeface="Calibri"/>
              </a:rPr>
              <a:t> de </a:t>
            </a:r>
            <a:r>
              <a:rPr lang="es-ES" sz="2600" b="0" strike="noStrike" spc="-1" dirty="0" err="1">
                <a:solidFill>
                  <a:srgbClr val="000000"/>
                </a:solidFill>
                <a:uFill>
                  <a:solidFill>
                    <a:srgbClr val="FFFFFF"/>
                  </a:solidFill>
                </a:uFill>
                <a:latin typeface="Calibri"/>
                <a:ea typeface="Calibri"/>
              </a:rPr>
              <a:t>negoci</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fins</a:t>
            </a:r>
            <a:r>
              <a:rPr lang="es-ES" sz="2600" b="0" strike="noStrike" spc="-1" dirty="0">
                <a:solidFill>
                  <a:srgbClr val="000000"/>
                </a:solidFill>
                <a:uFill>
                  <a:solidFill>
                    <a:srgbClr val="FFFFFF"/>
                  </a:solidFill>
                </a:uFill>
                <a:latin typeface="Calibri"/>
                <a:ea typeface="Calibri"/>
              </a:rPr>
              <a:t> la </a:t>
            </a:r>
            <a:r>
              <a:rPr lang="es-ES" sz="2600" b="0" strike="noStrike" spc="-1" dirty="0" err="1">
                <a:solidFill>
                  <a:srgbClr val="000000"/>
                </a:solidFill>
                <a:uFill>
                  <a:solidFill>
                    <a:srgbClr val="FFFFFF"/>
                  </a:solidFill>
                </a:uFill>
                <a:latin typeface="Calibri"/>
                <a:ea typeface="Calibri"/>
              </a:rPr>
              <a:t>facturació</a:t>
            </a:r>
            <a:r>
              <a:rPr lang="es-ES" sz="2600" b="0" strike="noStrike" spc="-1" dirty="0">
                <a:solidFill>
                  <a:srgbClr val="000000"/>
                </a:solidFill>
                <a:uFill>
                  <a:solidFill>
                    <a:srgbClr val="FFFFFF"/>
                  </a:solidFill>
                </a:uFill>
                <a:latin typeface="Calibri"/>
                <a:ea typeface="Calibri"/>
              </a:rPr>
              <a:t> final, </a:t>
            </a:r>
            <a:r>
              <a:rPr lang="es-ES" sz="2600" b="0" strike="noStrike" spc="-1" dirty="0" err="1">
                <a:solidFill>
                  <a:srgbClr val="000000"/>
                </a:solidFill>
                <a:uFill>
                  <a:solidFill>
                    <a:srgbClr val="FFFFFF"/>
                  </a:solidFill>
                </a:uFill>
                <a:latin typeface="Calibri"/>
                <a:ea typeface="Calibri"/>
              </a:rPr>
              <a:t>passant</a:t>
            </a:r>
            <a:r>
              <a:rPr lang="es-ES" sz="2600" b="0" strike="noStrike" spc="-1" dirty="0">
                <a:solidFill>
                  <a:srgbClr val="000000"/>
                </a:solidFill>
                <a:uFill>
                  <a:solidFill>
                    <a:srgbClr val="FFFFFF"/>
                  </a:solidFill>
                </a:uFill>
                <a:latin typeface="Calibri"/>
                <a:ea typeface="Calibri"/>
              </a:rPr>
              <a:t> per les </a:t>
            </a:r>
            <a:r>
              <a:rPr lang="es-ES" sz="2600" b="0" strike="noStrike" spc="-1" dirty="0" err="1">
                <a:solidFill>
                  <a:srgbClr val="000000"/>
                </a:solidFill>
                <a:uFill>
                  <a:solidFill>
                    <a:srgbClr val="FFFFFF"/>
                  </a:solidFill>
                </a:uFill>
                <a:latin typeface="Calibri"/>
                <a:ea typeface="Calibri"/>
              </a:rPr>
              <a:t>activitats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planificades</a:t>
            </a:r>
            <a:r>
              <a:rPr lang="es-ES" sz="2600" b="0" strike="noStrike" spc="-1" dirty="0">
                <a:solidFill>
                  <a:srgbClr val="000000"/>
                </a:solidFill>
                <a:uFill>
                  <a:solidFill>
                    <a:srgbClr val="FFFFFF"/>
                  </a:solidFill>
                </a:uFill>
                <a:latin typeface="Calibri"/>
                <a:ea typeface="Calibri"/>
              </a:rPr>
              <a:t> </a:t>
            </a:r>
            <a:r>
              <a:rPr lang="es-ES" sz="2600" b="0" strike="noStrike" spc="-1" dirty="0" err="1">
                <a:solidFill>
                  <a:srgbClr val="000000"/>
                </a:solidFill>
                <a:uFill>
                  <a:solidFill>
                    <a:srgbClr val="FFFFFF"/>
                  </a:solidFill>
                </a:uFill>
                <a:latin typeface="Calibri"/>
                <a:ea typeface="Calibri"/>
              </a:rPr>
              <a:t>amb</a:t>
            </a:r>
            <a:r>
              <a:rPr lang="es-ES" sz="2600" b="0" strike="noStrike" spc="-1" dirty="0">
                <a:solidFill>
                  <a:srgbClr val="000000"/>
                </a:solidFill>
                <a:uFill>
                  <a:solidFill>
                    <a:srgbClr val="FFFFFF"/>
                  </a:solidFill>
                </a:uFill>
                <a:latin typeface="Calibri"/>
                <a:ea typeface="Calibri"/>
              </a:rPr>
              <a:t> el </a:t>
            </a:r>
            <a:r>
              <a:rPr lang="es-ES" sz="2600" b="0" strike="noStrike" spc="-1" dirty="0" err="1">
                <a:solidFill>
                  <a:srgbClr val="000000"/>
                </a:solidFill>
                <a:uFill>
                  <a:solidFill>
                    <a:srgbClr val="FFFFFF"/>
                  </a:solidFill>
                </a:uFill>
                <a:latin typeface="Calibri"/>
                <a:ea typeface="Calibri"/>
              </a:rPr>
              <a:t>client</a:t>
            </a:r>
            <a:r>
              <a:rPr lang="es-ES" sz="2600" b="0" strike="noStrike" spc="-1" dirty="0">
                <a:solidFill>
                  <a:srgbClr val="000000"/>
                </a:solidFill>
                <a:uFill>
                  <a:solidFill>
                    <a:srgbClr val="FFFFFF"/>
                  </a:solidFill>
                </a:uFill>
                <a:latin typeface="Calibri"/>
                <a:ea typeface="Calibri"/>
              </a:rPr>
              <a:t>, ofertes, demandes i comandes. </a:t>
            </a: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p:txBody>
      </p:sp>
      <p:pic>
        <p:nvPicPr>
          <p:cNvPr id="3" name="Picture 2">
            <a:extLst>
              <a:ext uri="{FF2B5EF4-FFF2-40B4-BE49-F238E27FC236}">
                <a16:creationId xmlns:a16="http://schemas.microsoft.com/office/drawing/2014/main" id="{748DC469-5E6C-42A2-A469-67DF5591B837}"/>
              </a:ext>
            </a:extLst>
          </p:cNvPr>
          <p:cNvPicPr/>
          <p:nvPr/>
        </p:nvPicPr>
        <p:blipFill>
          <a:blip r:embed="rId3"/>
          <a:stretch/>
        </p:blipFill>
        <p:spPr>
          <a:xfrm>
            <a:off x="2627784" y="2961360"/>
            <a:ext cx="3171240" cy="3018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Serveis</a:t>
            </a:r>
            <a:endParaRPr lang="es-ES" sz="1800" b="0" strike="noStrike" spc="-1">
              <a:solidFill>
                <a:srgbClr val="000000"/>
              </a:solidFill>
              <a:uFill>
                <a:solidFill>
                  <a:srgbClr val="FFFFFF"/>
                </a:solidFill>
              </a:uFill>
              <a:latin typeface="Arial"/>
            </a:endParaRPr>
          </a:p>
        </p:txBody>
      </p:sp>
      <p:sp>
        <p:nvSpPr>
          <p:cNvPr id="108"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360" algn="just">
              <a:lnSpc>
                <a:spcPct val="100000"/>
              </a:lnSpc>
            </a:pPr>
            <a:r>
              <a:rPr lang="es-ES" sz="2600" b="0" strike="noStrike" spc="-1">
                <a:solidFill>
                  <a:srgbClr val="000000"/>
                </a:solidFill>
                <a:uFill>
                  <a:solidFill>
                    <a:srgbClr val="FFFFFF"/>
                  </a:solidFill>
                </a:uFill>
                <a:latin typeface="Calibri"/>
                <a:ea typeface="Calibri"/>
              </a:rPr>
              <a:t>Al mòdul de serveis de CRM es realitza tota la centralització del procés de gestió d’atenció als usuaris. Permet utilitzar d’una forma àgil tota la informació associada als clients, com possibles incidències anteriors.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pic>
        <p:nvPicPr>
          <p:cNvPr id="109" name="108 Imagen"/>
          <p:cNvPicPr/>
          <p:nvPr/>
        </p:nvPicPr>
        <p:blipFill>
          <a:blip r:embed="rId3"/>
          <a:stretch/>
        </p:blipFill>
        <p:spPr>
          <a:xfrm>
            <a:off x="2824560" y="3312000"/>
            <a:ext cx="3511440" cy="2929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Màrketing</a:t>
            </a:r>
            <a:endParaRPr lang="es-ES" sz="1800" b="0" strike="noStrike" spc="-1">
              <a:solidFill>
                <a:srgbClr val="000000"/>
              </a:solidFill>
              <a:uFill>
                <a:solidFill>
                  <a:srgbClr val="FFFFFF"/>
                </a:solidFill>
              </a:uFill>
              <a:latin typeface="Arial"/>
            </a:endParaRPr>
          </a:p>
        </p:txBody>
      </p:sp>
      <p:sp>
        <p:nvSpPr>
          <p:cNvPr id="111" name="CustomShape 2"/>
          <p:cNvSpPr/>
          <p:nvPr/>
        </p:nvSpPr>
        <p:spPr>
          <a:xfrm>
            <a:off x="241920" y="1326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360" algn="just">
              <a:lnSpc>
                <a:spcPct val="100000"/>
              </a:lnSpc>
            </a:pPr>
            <a:r>
              <a:rPr lang="es-ES" sz="2600" b="0" strike="noStrike" spc="-1">
                <a:solidFill>
                  <a:srgbClr val="000000"/>
                </a:solidFill>
                <a:uFill>
                  <a:solidFill>
                    <a:srgbClr val="FFFFFF"/>
                  </a:solidFill>
                </a:uFill>
                <a:latin typeface="Calibri"/>
                <a:ea typeface="Calibri"/>
              </a:rPr>
              <a:t>Al mòdul de màrketing es gestiona tot el procés d’identificació de clients potencials i tot el procés d’accions a realitzar sobre els clients per augmentar la quantitat o qualitat de les vendes.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pic>
        <p:nvPicPr>
          <p:cNvPr id="112" name="111 Imagen"/>
          <p:cNvPicPr/>
          <p:nvPr/>
        </p:nvPicPr>
        <p:blipFill>
          <a:blip r:embed="rId3"/>
          <a:stretch/>
        </p:blipFill>
        <p:spPr>
          <a:xfrm>
            <a:off x="1977480" y="2952000"/>
            <a:ext cx="5150520" cy="325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457200" y="198360"/>
            <a:ext cx="79707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800" b="0" strike="noStrike" spc="-1">
                <a:solidFill>
                  <a:srgbClr val="464653"/>
                </a:solidFill>
                <a:uFill>
                  <a:solidFill>
                    <a:srgbClr val="FFFFFF"/>
                  </a:solidFill>
                </a:uFill>
                <a:latin typeface="Domine"/>
                <a:ea typeface="Domine"/>
              </a:rPr>
              <a:t>Sistemes CRM – Funcions</a:t>
            </a:r>
            <a:endParaRPr lang="es-ES" sz="1800" b="0" strike="noStrike" spc="-1">
              <a:solidFill>
                <a:srgbClr val="000000"/>
              </a:solidFill>
              <a:uFill>
                <a:solidFill>
                  <a:srgbClr val="FFFFFF"/>
                </a:solidFill>
              </a:uFill>
              <a:latin typeface="Arial"/>
            </a:endParaRPr>
          </a:p>
        </p:txBody>
      </p:sp>
      <p:sp>
        <p:nvSpPr>
          <p:cNvPr id="114" name="CustomShape 2"/>
          <p:cNvSpPr/>
          <p:nvPr/>
        </p:nvSpPr>
        <p:spPr>
          <a:xfrm>
            <a:off x="241920" y="1254600"/>
            <a:ext cx="8538480" cy="485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216000" indent="-214920" algn="just">
              <a:lnSpc>
                <a:spcPct val="100000"/>
              </a:lnSpc>
              <a:buClr>
                <a:srgbClr val="000000"/>
              </a:buClr>
              <a:buFont typeface="Arial"/>
              <a:buChar char="●"/>
            </a:pPr>
            <a:r>
              <a:rPr lang="es-ES" sz="2600" b="0" strike="noStrike" spc="-1">
                <a:solidFill>
                  <a:srgbClr val="000000"/>
                </a:solidFill>
                <a:uFill>
                  <a:solidFill>
                    <a:srgbClr val="FFFFFF"/>
                  </a:solidFill>
                </a:uFill>
                <a:latin typeface="Calibri"/>
                <a:ea typeface="Calibri"/>
              </a:rPr>
              <a:t>Entre les funcions que realitzen els CRM, destaquem:</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360" algn="just">
              <a:lnSpc>
                <a:spcPct val="100000"/>
              </a:lnSpc>
            </a:pPr>
            <a:r>
              <a:rPr lang="es-ES" sz="2600" b="0" strike="noStrike" spc="-1">
                <a:solidFill>
                  <a:srgbClr val="000000"/>
                </a:solidFill>
                <a:uFill>
                  <a:solidFill>
                    <a:srgbClr val="FFFFFF"/>
                  </a:solidFill>
                </a:uFill>
                <a:latin typeface="Calibri"/>
                <a:ea typeface="Calibri"/>
              </a:rPr>
              <a:t>     ● Automatització del procés de </a:t>
            </a:r>
            <a:r>
              <a:rPr lang="es-ES" sz="2600" b="1" strike="noStrike" spc="-1">
                <a:solidFill>
                  <a:srgbClr val="000000"/>
                </a:solidFill>
                <a:uFill>
                  <a:solidFill>
                    <a:srgbClr val="FFFFFF"/>
                  </a:solidFill>
                </a:uFill>
                <a:latin typeface="Calibri"/>
                <a:ea typeface="Calibri"/>
              </a:rPr>
              <a:t>pre-venda</a:t>
            </a:r>
            <a:r>
              <a:rPr lang="es-ES" sz="2600" b="0" strike="noStrike" spc="-1">
                <a:solidFill>
                  <a:srgbClr val="000000"/>
                </a:solidFill>
                <a:uFill>
                  <a:solidFill>
                    <a:srgbClr val="FFFFFF"/>
                  </a:solidFill>
                </a:uFill>
                <a:latin typeface="Calibri"/>
                <a:ea typeface="Calibri"/>
              </a:rPr>
              <a:t>:</a:t>
            </a:r>
            <a:endParaRPr lang="es-ES" sz="1800" b="0" strike="noStrike" spc="-1">
              <a:solidFill>
                <a:srgbClr val="000000"/>
              </a:solidFill>
              <a:uFill>
                <a:solidFill>
                  <a:srgbClr val="FFFFFF"/>
                </a:solidFill>
              </a:uFill>
              <a:latin typeface="Arial"/>
            </a:endParaRPr>
          </a:p>
          <a:p>
            <a:pPr marL="360" algn="just">
              <a:lnSpc>
                <a:spcPct val="100000"/>
              </a:lnSpc>
            </a:pPr>
            <a:r>
              <a:rPr lang="es-ES" sz="2600" b="0" strike="noStrike" spc="-1">
                <a:solidFill>
                  <a:srgbClr val="000000"/>
                </a:solidFill>
                <a:uFill>
                  <a:solidFill>
                    <a:srgbClr val="FFFFFF"/>
                  </a:solidFill>
                </a:uFill>
                <a:latin typeface="Calibri"/>
                <a:ea typeface="Calibri"/>
              </a:rPr>
              <a:t>	● </a:t>
            </a:r>
            <a:r>
              <a:rPr lang="es-ES" sz="2400" b="1" strike="noStrike" spc="-1">
                <a:solidFill>
                  <a:srgbClr val="528A02"/>
                </a:solidFill>
                <a:uFill>
                  <a:solidFill>
                    <a:srgbClr val="FFFFFF"/>
                  </a:solidFill>
                </a:uFill>
                <a:latin typeface="Calibri"/>
                <a:ea typeface="Calibri"/>
              </a:rPr>
              <a:t>Gestió de clients potencials</a:t>
            </a:r>
            <a:r>
              <a:rPr lang="es-ES" sz="2600" b="0" strike="noStrike" spc="-1">
                <a:solidFill>
                  <a:srgbClr val="000000"/>
                </a:solidFill>
                <a:uFill>
                  <a:solidFill>
                    <a:srgbClr val="FFFFFF"/>
                  </a:solidFill>
                </a:uFill>
                <a:latin typeface="Calibri"/>
                <a:ea typeface="Calibri"/>
              </a:rPr>
              <a:t>:</a:t>
            </a:r>
            <a:endParaRPr lang="es-ES" sz="1800" b="0" strike="noStrike" spc="-1">
              <a:solidFill>
                <a:srgbClr val="000000"/>
              </a:solidFill>
              <a:uFill>
                <a:solidFill>
                  <a:srgbClr val="FFFFFF"/>
                </a:solidFill>
              </a:uFill>
              <a:latin typeface="Arial"/>
            </a:endParaRPr>
          </a:p>
          <a:p>
            <a:pPr marL="360" algn="just">
              <a:lnSpc>
                <a:spcPct val="100000"/>
              </a:lnSpc>
            </a:pPr>
            <a:r>
              <a:rPr lang="es-ES" sz="2600" b="0" strike="noStrike" spc="-1">
                <a:solidFill>
                  <a:srgbClr val="000000"/>
                </a:solidFill>
                <a:uFill>
                  <a:solidFill>
                    <a:srgbClr val="FFFFFF"/>
                  </a:solidFill>
                </a:uFill>
                <a:latin typeface="Calibri"/>
                <a:ea typeface="Calibri"/>
              </a:rPr>
              <a:t>	Informació dels possibles clients separada dels actuals i 	gestió del pas de client potencial a client actual.</a:t>
            </a:r>
            <a:endParaRPr lang="es-ES" sz="1800" b="0" strike="noStrike" spc="-1">
              <a:solidFill>
                <a:srgbClr val="000000"/>
              </a:solidFill>
              <a:uFill>
                <a:solidFill>
                  <a:srgbClr val="FFFFFF"/>
                </a:solidFill>
              </a:uFill>
              <a:latin typeface="Arial"/>
            </a:endParaRPr>
          </a:p>
          <a:p>
            <a:pPr marL="360" algn="just">
              <a:lnSpc>
                <a:spcPct val="100000"/>
              </a:lnSpc>
            </a:pPr>
            <a:endParaRPr lang="es-ES" sz="1800" b="0" strike="noStrike" spc="-1">
              <a:solidFill>
                <a:srgbClr val="000000"/>
              </a:solidFill>
              <a:uFill>
                <a:solidFill>
                  <a:srgbClr val="FFFFFF"/>
                </a:solidFill>
              </a:uFill>
              <a:latin typeface="Arial"/>
            </a:endParaRPr>
          </a:p>
          <a:p>
            <a:pPr marL="1130400" lvl="2" indent="-214920" algn="just">
              <a:lnSpc>
                <a:spcPct val="100000"/>
              </a:lnSpc>
              <a:buClr>
                <a:srgbClr val="000000"/>
              </a:buClr>
              <a:buFont typeface="Arial"/>
              <a:buChar char="●"/>
            </a:pPr>
            <a:r>
              <a:rPr lang="es-ES" sz="2600" b="0" strike="noStrike" spc="-1">
                <a:solidFill>
                  <a:srgbClr val="000000"/>
                </a:solidFill>
                <a:uFill>
                  <a:solidFill>
                    <a:srgbClr val="FFFFFF"/>
                  </a:solidFill>
                </a:uFill>
                <a:latin typeface="Calibri"/>
                <a:ea typeface="Calibri"/>
              </a:rPr>
              <a:t> </a:t>
            </a:r>
            <a:r>
              <a:rPr lang="es-ES" sz="2400" b="1" strike="noStrike" spc="-1">
                <a:solidFill>
                  <a:srgbClr val="528A02"/>
                </a:solidFill>
                <a:uFill>
                  <a:solidFill>
                    <a:srgbClr val="FFFFFF"/>
                  </a:solidFill>
                </a:uFill>
                <a:latin typeface="Calibri"/>
                <a:ea typeface="Calibri"/>
              </a:rPr>
              <a:t>Gestió d’oportunitats</a:t>
            </a:r>
            <a:r>
              <a:rPr lang="es-ES" sz="2600" b="0" strike="noStrike" spc="-1">
                <a:solidFill>
                  <a:srgbClr val="000000"/>
                </a:solidFill>
                <a:uFill>
                  <a:solidFill>
                    <a:srgbClr val="FFFFFF"/>
                  </a:solidFill>
                </a:uFill>
                <a:latin typeface="Calibri"/>
                <a:ea typeface="Calibri"/>
              </a:rPr>
              <a:t>:</a:t>
            </a:r>
            <a:endParaRPr lang="es-ES" sz="1800" b="0" strike="noStrike" spc="-1">
              <a:solidFill>
                <a:srgbClr val="000000"/>
              </a:solidFill>
              <a:uFill>
                <a:solidFill>
                  <a:srgbClr val="FFFFFF"/>
                </a:solidFill>
              </a:uFill>
              <a:latin typeface="Arial"/>
            </a:endParaRPr>
          </a:p>
          <a:p>
            <a:pPr marL="360" algn="just">
              <a:lnSpc>
                <a:spcPct val="100000"/>
              </a:lnSpc>
            </a:pPr>
            <a:r>
              <a:rPr lang="es-ES" sz="2600" b="0" strike="noStrike" spc="-1">
                <a:solidFill>
                  <a:srgbClr val="000000"/>
                </a:solidFill>
                <a:uFill>
                  <a:solidFill>
                    <a:srgbClr val="FFFFFF"/>
                  </a:solidFill>
                </a:uFill>
                <a:latin typeface="Calibri"/>
                <a:ea typeface="Calibri"/>
              </a:rPr>
              <a:t>	Seguiment de les oportunitats de venda: estat de 	l’oportunitat o probabilitat de fer el negoci.</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1017</Words>
  <Application>Microsoft Office PowerPoint</Application>
  <PresentationFormat>Presentación en pantalla (4:3)</PresentationFormat>
  <Paragraphs>138</Paragraphs>
  <Slides>23</Slides>
  <Notes>23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Calibri</vt:lpstr>
      <vt:lpstr>Domine</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IES</dc:creator>
  <cp:lastModifiedBy>ferran bartoll tutusaus</cp:lastModifiedBy>
  <cp:revision>47</cp:revision>
  <dcterms:modified xsi:type="dcterms:W3CDTF">2021-09-13T21:16:26Z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23</vt:i4>
  </property>
  <property fmtid="{D5CDD505-2E9C-101B-9397-08002B2CF9AE}" pid="8" name="PresentationFormat">
    <vt:lpwstr>Presentació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ies>
</file>