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</p:sldMasterIdLst>
  <p:notesMasterIdLst>
    <p:notesMasterId r:id="rId28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</p:sldIdLst>
  <p:sldSz cx="9144000" cy="6858000" type="screen4x3"/>
  <p:notesSz cx="7099300" cy="102235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71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s-E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Pulse para editar el formato de las notas</a:t>
            </a:r>
          </a:p>
        </p:txBody>
      </p:sp>
      <p:sp>
        <p:nvSpPr>
          <p:cNvPr id="121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s-E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&lt;encabezamiento&gt;</a:t>
            </a:r>
          </a:p>
        </p:txBody>
      </p:sp>
      <p:sp>
        <p:nvSpPr>
          <p:cNvPr id="122" name="PlaceHolder 3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es-E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&lt;fecha/hora&gt;</a:t>
            </a:r>
          </a:p>
        </p:txBody>
      </p:sp>
      <p:sp>
        <p:nvSpPr>
          <p:cNvPr id="123" name="PlaceHolder 4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es-E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&lt;pie de página&gt;</a:t>
            </a:r>
          </a:p>
        </p:txBody>
      </p:sp>
      <p:sp>
        <p:nvSpPr>
          <p:cNvPr id="124" name="PlaceHolder 5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A8429E68-BDB3-4ECB-9F99-E9B2724A2FD2}" type="slidenum">
              <a:rPr lang="es-E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‹Nº›</a:t>
            </a:fld>
            <a:endParaRPr lang="es-E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010129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CustomShape 1"/>
          <p:cNvSpPr/>
          <p:nvPr/>
        </p:nvSpPr>
        <p:spPr>
          <a:xfrm>
            <a:off x="4021200" y="9710640"/>
            <a:ext cx="3072240" cy="506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7560" tIns="50760" rIns="97560" bIns="50760" anchor="b"/>
          <a:lstStyle/>
          <a:p>
            <a:pPr algn="r">
              <a:lnSpc>
                <a:spcPct val="100000"/>
              </a:lnSpc>
            </a:pPr>
            <a:fld id="{1E765EA1-A218-489F-801D-290542726B3A}" type="slidenum">
              <a:rPr lang="es-ES" sz="13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1</a:t>
            </a:fld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5" name="PlaceHolder 2"/>
          <p:cNvSpPr>
            <a:spLocks noGrp="1"/>
          </p:cNvSpPr>
          <p:nvPr>
            <p:ph type="body"/>
          </p:nvPr>
        </p:nvSpPr>
        <p:spPr>
          <a:xfrm>
            <a:off x="709560" y="4856040"/>
            <a:ext cx="5677560" cy="4599360"/>
          </a:xfrm>
          <a:prstGeom prst="rect">
            <a:avLst/>
          </a:prstGeom>
        </p:spPr>
        <p:txBody>
          <a:bodyPr lIns="97560" tIns="50760" rIns="97560" bIns="50760" anchor="ctr"/>
          <a:lstStyle/>
          <a:p>
            <a:endParaRPr lang="es-E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332047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6920" cy="481032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3" name="CustomShape 2"/>
          <p:cNvSpPr/>
          <p:nvPr/>
        </p:nvSpPr>
        <p:spPr>
          <a:xfrm>
            <a:off x="4278960" y="10157400"/>
            <a:ext cx="3279960" cy="533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/>
          <a:lstStyle/>
          <a:p>
            <a:pPr algn="r">
              <a:lnSpc>
                <a:spcPct val="100000"/>
              </a:lnSpc>
            </a:pPr>
            <a:fld id="{8513A4C8-6FC2-41E9-9240-D949D547058C}" type="slidenum">
              <a:rPr lang="es-E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+mn-ea"/>
              </a:rPr>
              <a:t>10</a:t>
            </a:fld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5656495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6920" cy="481032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5" name="CustomShape 2"/>
          <p:cNvSpPr/>
          <p:nvPr/>
        </p:nvSpPr>
        <p:spPr>
          <a:xfrm>
            <a:off x="4278960" y="10157400"/>
            <a:ext cx="3279960" cy="533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/>
          <a:lstStyle/>
          <a:p>
            <a:pPr algn="r">
              <a:lnSpc>
                <a:spcPct val="100000"/>
              </a:lnSpc>
            </a:pPr>
            <a:fld id="{68820F3D-2039-4EB3-B56E-3F68E9312FF6}" type="slidenum">
              <a:rPr lang="es-E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+mn-ea"/>
              </a:rPr>
              <a:t>11</a:t>
            </a:fld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7474589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6920" cy="481032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7" name="CustomShape 2"/>
          <p:cNvSpPr/>
          <p:nvPr/>
        </p:nvSpPr>
        <p:spPr>
          <a:xfrm>
            <a:off x="4278960" y="10157400"/>
            <a:ext cx="3279960" cy="533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/>
          <a:lstStyle/>
          <a:p>
            <a:pPr algn="r">
              <a:lnSpc>
                <a:spcPct val="100000"/>
              </a:lnSpc>
            </a:pPr>
            <a:fld id="{C70B9835-E851-45D3-B412-7EE147CA6624}" type="slidenum">
              <a:rPr lang="es-E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+mn-ea"/>
              </a:rPr>
              <a:t>12</a:t>
            </a:fld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0011513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6920" cy="481032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9" name="CustomShape 2"/>
          <p:cNvSpPr/>
          <p:nvPr/>
        </p:nvSpPr>
        <p:spPr>
          <a:xfrm>
            <a:off x="4278960" y="10157400"/>
            <a:ext cx="3279960" cy="533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/>
          <a:lstStyle/>
          <a:p>
            <a:pPr algn="r">
              <a:lnSpc>
                <a:spcPct val="100000"/>
              </a:lnSpc>
            </a:pPr>
            <a:fld id="{4DBD8F9C-94F1-4F66-8571-E43E2628C867}" type="slidenum">
              <a:rPr lang="es-E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+mn-ea"/>
              </a:rPr>
              <a:t>13</a:t>
            </a:fld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712390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6920" cy="481032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1" name="CustomShape 2"/>
          <p:cNvSpPr/>
          <p:nvPr/>
        </p:nvSpPr>
        <p:spPr>
          <a:xfrm>
            <a:off x="4278960" y="10157400"/>
            <a:ext cx="3279960" cy="533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/>
          <a:lstStyle/>
          <a:p>
            <a:pPr algn="r">
              <a:lnSpc>
                <a:spcPct val="100000"/>
              </a:lnSpc>
            </a:pPr>
            <a:fld id="{98A7CB50-EEEA-4442-BECB-96550B322236}" type="slidenum">
              <a:rPr lang="es-E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+mn-ea"/>
              </a:rPr>
              <a:t>14</a:t>
            </a:fld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3758533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6920" cy="481032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3" name="CustomShape 2"/>
          <p:cNvSpPr/>
          <p:nvPr/>
        </p:nvSpPr>
        <p:spPr>
          <a:xfrm>
            <a:off x="4278960" y="10157400"/>
            <a:ext cx="3279960" cy="533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/>
          <a:lstStyle/>
          <a:p>
            <a:pPr algn="r">
              <a:lnSpc>
                <a:spcPct val="100000"/>
              </a:lnSpc>
            </a:pPr>
            <a:fld id="{94429736-55E4-4033-8A01-552F3F7ADF0D}" type="slidenum">
              <a:rPr lang="es-E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+mn-ea"/>
              </a:rPr>
              <a:t>15</a:t>
            </a:fld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4531302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6920" cy="481032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5" name="CustomShape 2"/>
          <p:cNvSpPr/>
          <p:nvPr/>
        </p:nvSpPr>
        <p:spPr>
          <a:xfrm>
            <a:off x="4278960" y="10157400"/>
            <a:ext cx="3279960" cy="533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/>
          <a:lstStyle/>
          <a:p>
            <a:pPr algn="r">
              <a:lnSpc>
                <a:spcPct val="100000"/>
              </a:lnSpc>
            </a:pPr>
            <a:fld id="{3C1E4A60-5AE4-4CA2-885A-2BFADB48600B}" type="slidenum">
              <a:rPr lang="es-E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+mn-ea"/>
              </a:rPr>
              <a:t>16</a:t>
            </a:fld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3381118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6920" cy="481032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7" name="CustomShape 2"/>
          <p:cNvSpPr/>
          <p:nvPr/>
        </p:nvSpPr>
        <p:spPr>
          <a:xfrm>
            <a:off x="4278960" y="10157400"/>
            <a:ext cx="3279960" cy="533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/>
          <a:lstStyle/>
          <a:p>
            <a:pPr algn="r">
              <a:lnSpc>
                <a:spcPct val="100000"/>
              </a:lnSpc>
            </a:pPr>
            <a:fld id="{BE8A5624-6D10-4CC5-BA65-8C75BD9F1388}" type="slidenum">
              <a:rPr lang="es-E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+mn-ea"/>
              </a:rPr>
              <a:t>17</a:t>
            </a:fld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1614420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6920" cy="481032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9" name="CustomShape 2"/>
          <p:cNvSpPr/>
          <p:nvPr/>
        </p:nvSpPr>
        <p:spPr>
          <a:xfrm>
            <a:off x="4278960" y="10157400"/>
            <a:ext cx="3279960" cy="533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/>
          <a:lstStyle/>
          <a:p>
            <a:pPr algn="r">
              <a:lnSpc>
                <a:spcPct val="100000"/>
              </a:lnSpc>
            </a:pPr>
            <a:fld id="{9DBF49DF-D6C3-4E15-A69A-3A9FDF7CD44F}" type="slidenum">
              <a:rPr lang="es-E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+mn-ea"/>
              </a:rPr>
              <a:t>18</a:t>
            </a:fld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8105370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6920" cy="481032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1" name="CustomShape 2"/>
          <p:cNvSpPr/>
          <p:nvPr/>
        </p:nvSpPr>
        <p:spPr>
          <a:xfrm>
            <a:off x="4278960" y="10157400"/>
            <a:ext cx="3279960" cy="533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/>
          <a:lstStyle/>
          <a:p>
            <a:pPr algn="r">
              <a:lnSpc>
                <a:spcPct val="100000"/>
              </a:lnSpc>
            </a:pPr>
            <a:fld id="{A8860431-78D5-46D8-A600-8F8D3CA9F187}" type="slidenum">
              <a:rPr lang="es-E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+mn-ea"/>
              </a:rPr>
              <a:t>19</a:t>
            </a:fld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944559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6920" cy="481032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7" name="CustomShape 2"/>
          <p:cNvSpPr/>
          <p:nvPr/>
        </p:nvSpPr>
        <p:spPr>
          <a:xfrm>
            <a:off x="4278960" y="10157400"/>
            <a:ext cx="3279960" cy="533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/>
          <a:lstStyle/>
          <a:p>
            <a:pPr algn="r">
              <a:lnSpc>
                <a:spcPct val="100000"/>
              </a:lnSpc>
            </a:pPr>
            <a:fld id="{274B793D-7268-4C5B-A1EC-D74BCA18CAE7}" type="slidenum">
              <a:rPr lang="es-E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+mn-ea"/>
              </a:rPr>
              <a:t>2</a:t>
            </a:fld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4307312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6920" cy="481032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3" name="CustomShape 2"/>
          <p:cNvSpPr/>
          <p:nvPr/>
        </p:nvSpPr>
        <p:spPr>
          <a:xfrm>
            <a:off x="4278960" y="10157400"/>
            <a:ext cx="3279960" cy="533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/>
          <a:lstStyle/>
          <a:p>
            <a:pPr algn="r">
              <a:lnSpc>
                <a:spcPct val="100000"/>
              </a:lnSpc>
            </a:pPr>
            <a:fld id="{B95AB9AC-6BE5-4045-AB08-25DE55F36B1E}" type="slidenum">
              <a:rPr lang="es-E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+mn-ea"/>
              </a:rPr>
              <a:t>20</a:t>
            </a:fld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474390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6920" cy="481032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5" name="CustomShape 2"/>
          <p:cNvSpPr/>
          <p:nvPr/>
        </p:nvSpPr>
        <p:spPr>
          <a:xfrm>
            <a:off x="4278960" y="10157400"/>
            <a:ext cx="3279960" cy="533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/>
          <a:lstStyle/>
          <a:p>
            <a:pPr algn="r">
              <a:lnSpc>
                <a:spcPct val="100000"/>
              </a:lnSpc>
            </a:pPr>
            <a:fld id="{E58836BE-F821-4876-ACB1-5D1A62FD2026}" type="slidenum">
              <a:rPr lang="es-E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+mn-ea"/>
              </a:rPr>
              <a:t>21</a:t>
            </a:fld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1288728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6920" cy="481032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7" name="CustomShape 2"/>
          <p:cNvSpPr/>
          <p:nvPr/>
        </p:nvSpPr>
        <p:spPr>
          <a:xfrm>
            <a:off x="4278960" y="10157400"/>
            <a:ext cx="3279960" cy="533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/>
          <a:lstStyle/>
          <a:p>
            <a:pPr algn="r">
              <a:lnSpc>
                <a:spcPct val="100000"/>
              </a:lnSpc>
            </a:pPr>
            <a:fld id="{6A4ECFF9-5A88-4D76-9911-74D58AEA03BC}" type="slidenum">
              <a:rPr lang="es-E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+mn-ea"/>
              </a:rPr>
              <a:t>22</a:t>
            </a:fld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5535223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6920" cy="481032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9" name="CustomShape 2"/>
          <p:cNvSpPr/>
          <p:nvPr/>
        </p:nvSpPr>
        <p:spPr>
          <a:xfrm>
            <a:off x="4278960" y="10157400"/>
            <a:ext cx="3279960" cy="533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/>
          <a:lstStyle/>
          <a:p>
            <a:pPr algn="r">
              <a:lnSpc>
                <a:spcPct val="100000"/>
              </a:lnSpc>
            </a:pPr>
            <a:fld id="{5C3E80DE-F60F-43F3-ABFB-A6CE5ED906D1}" type="slidenum">
              <a:rPr lang="es-E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+mn-ea"/>
              </a:rPr>
              <a:t>23</a:t>
            </a:fld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7594415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6920" cy="481032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1" name="CustomShape 2"/>
          <p:cNvSpPr/>
          <p:nvPr/>
        </p:nvSpPr>
        <p:spPr>
          <a:xfrm>
            <a:off x="4278960" y="10157400"/>
            <a:ext cx="3279960" cy="533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/>
          <a:lstStyle/>
          <a:p>
            <a:pPr algn="r">
              <a:lnSpc>
                <a:spcPct val="100000"/>
              </a:lnSpc>
            </a:pPr>
            <a:fld id="{839BED3C-0522-4C9C-A080-BDD3E59C4AC6}" type="slidenum">
              <a:rPr lang="es-E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+mn-ea"/>
              </a:rPr>
              <a:t>24</a:t>
            </a:fld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01173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6920" cy="481032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9" name="CustomShape 2"/>
          <p:cNvSpPr/>
          <p:nvPr/>
        </p:nvSpPr>
        <p:spPr>
          <a:xfrm>
            <a:off x="4278960" y="10157400"/>
            <a:ext cx="3279960" cy="533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/>
          <a:lstStyle/>
          <a:p>
            <a:pPr algn="r">
              <a:lnSpc>
                <a:spcPct val="100000"/>
              </a:lnSpc>
            </a:pPr>
            <a:fld id="{5F33F933-3A5B-4E43-AF42-2B04B7B54F7B}" type="slidenum">
              <a:rPr lang="es-E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+mn-ea"/>
              </a:rPr>
              <a:t>3</a:t>
            </a:fld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449479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6920" cy="481032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1" name="CustomShape 2"/>
          <p:cNvSpPr/>
          <p:nvPr/>
        </p:nvSpPr>
        <p:spPr>
          <a:xfrm>
            <a:off x="4278960" y="10157400"/>
            <a:ext cx="3279960" cy="533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/>
          <a:lstStyle/>
          <a:p>
            <a:pPr algn="r">
              <a:lnSpc>
                <a:spcPct val="100000"/>
              </a:lnSpc>
            </a:pPr>
            <a:fld id="{685D0E1E-9D41-4FCD-8E83-3872E014C515}" type="slidenum">
              <a:rPr lang="es-E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+mn-ea"/>
              </a:rPr>
              <a:t>4</a:t>
            </a:fld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87360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6920" cy="481032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3" name="CustomShape 2"/>
          <p:cNvSpPr/>
          <p:nvPr/>
        </p:nvSpPr>
        <p:spPr>
          <a:xfrm>
            <a:off x="4278960" y="10157400"/>
            <a:ext cx="3279960" cy="533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/>
          <a:lstStyle/>
          <a:p>
            <a:pPr algn="r">
              <a:lnSpc>
                <a:spcPct val="100000"/>
              </a:lnSpc>
            </a:pPr>
            <a:fld id="{04083921-EAFA-4620-B71D-819B84C0174E}" type="slidenum">
              <a:rPr lang="es-E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+mn-ea"/>
              </a:rPr>
              <a:t>5</a:t>
            </a:fld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300831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6920" cy="481032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5" name="CustomShape 2"/>
          <p:cNvSpPr/>
          <p:nvPr/>
        </p:nvSpPr>
        <p:spPr>
          <a:xfrm>
            <a:off x="4278960" y="10157400"/>
            <a:ext cx="3279960" cy="533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/>
          <a:lstStyle/>
          <a:p>
            <a:pPr algn="r">
              <a:lnSpc>
                <a:spcPct val="100000"/>
              </a:lnSpc>
            </a:pPr>
            <a:fld id="{99535728-87C1-428D-AA6C-2BE50E1D2030}" type="slidenum">
              <a:rPr lang="es-E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+mn-ea"/>
              </a:rPr>
              <a:t>6</a:t>
            </a:fld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83123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6920" cy="481032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7" name="CustomShape 2"/>
          <p:cNvSpPr/>
          <p:nvPr/>
        </p:nvSpPr>
        <p:spPr>
          <a:xfrm>
            <a:off x="4278960" y="10157400"/>
            <a:ext cx="3279960" cy="533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/>
          <a:lstStyle/>
          <a:p>
            <a:pPr algn="r">
              <a:lnSpc>
                <a:spcPct val="100000"/>
              </a:lnSpc>
            </a:pPr>
            <a:fld id="{44008B58-4431-470B-A06E-49252137DD6B}" type="slidenum">
              <a:rPr lang="es-E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+mn-ea"/>
              </a:rPr>
              <a:t>7</a:t>
            </a:fld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660621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6920" cy="481032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9" name="CustomShape 2"/>
          <p:cNvSpPr/>
          <p:nvPr/>
        </p:nvSpPr>
        <p:spPr>
          <a:xfrm>
            <a:off x="4278960" y="10157400"/>
            <a:ext cx="3279960" cy="533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/>
          <a:lstStyle/>
          <a:p>
            <a:pPr algn="r">
              <a:lnSpc>
                <a:spcPct val="100000"/>
              </a:lnSpc>
            </a:pPr>
            <a:fld id="{DE9AED5E-A4C2-438E-827C-E53D80E1BF2A}" type="slidenum">
              <a:rPr lang="es-E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+mn-ea"/>
              </a:rPr>
              <a:t>8</a:t>
            </a:fld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535954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6920" cy="481032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1" name="CustomShape 2"/>
          <p:cNvSpPr/>
          <p:nvPr/>
        </p:nvSpPr>
        <p:spPr>
          <a:xfrm>
            <a:off x="4278960" y="10157400"/>
            <a:ext cx="3279960" cy="533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/>
          <a:lstStyle/>
          <a:p>
            <a:pPr algn="r">
              <a:lnSpc>
                <a:spcPct val="100000"/>
              </a:lnSpc>
            </a:pPr>
            <a:fld id="{E264D797-8F1F-45F7-8EA5-0CA7F58FD2B2}" type="slidenum">
              <a:rPr lang="es-E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+mn-ea"/>
              </a:rPr>
              <a:t>9</a:t>
            </a:fld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38858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E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E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E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9" name="Imatge 38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40" name="Imatge 39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E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E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E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E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E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E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E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E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E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E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5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E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79" name="Imatge 78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80" name="Imatge 79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E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E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E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E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E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E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7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8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E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2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E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6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E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E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3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4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E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7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18" name="Imatge 117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119" name="Imatge 118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E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E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E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E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E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stomShape 1"/>
          <p:cNvSpPr/>
          <p:nvPr/>
        </p:nvSpPr>
        <p:spPr>
          <a:xfrm>
            <a:off x="905040" y="3648240"/>
            <a:ext cx="7314120" cy="1278360"/>
          </a:xfrm>
          <a:prstGeom prst="rect">
            <a:avLst/>
          </a:prstGeom>
          <a:noFill/>
          <a:ln w="9360">
            <a:solidFill>
              <a:srgbClr val="727CA3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" name="CustomShape 2"/>
          <p:cNvSpPr/>
          <p:nvPr/>
        </p:nvSpPr>
        <p:spPr>
          <a:xfrm>
            <a:off x="914400" y="5048280"/>
            <a:ext cx="7314120" cy="684720"/>
          </a:xfrm>
          <a:prstGeom prst="rect">
            <a:avLst/>
          </a:prstGeom>
          <a:noFill/>
          <a:ln w="9360">
            <a:solidFill>
              <a:srgbClr val="9FB8CD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" name="CustomShape 3"/>
          <p:cNvSpPr/>
          <p:nvPr/>
        </p:nvSpPr>
        <p:spPr>
          <a:xfrm>
            <a:off x="905040" y="3648240"/>
            <a:ext cx="227520" cy="1278360"/>
          </a:xfrm>
          <a:prstGeom prst="rect">
            <a:avLst/>
          </a:prstGeom>
          <a:solidFill>
            <a:srgbClr val="727CA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" name="CustomShape 4"/>
          <p:cNvSpPr/>
          <p:nvPr/>
        </p:nvSpPr>
        <p:spPr>
          <a:xfrm>
            <a:off x="914400" y="5048280"/>
            <a:ext cx="227520" cy="684720"/>
          </a:xfrm>
          <a:prstGeom prst="rect">
            <a:avLst/>
          </a:prstGeom>
          <a:solidFill>
            <a:srgbClr val="9FB8CD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" name="CustomShape 5"/>
          <p:cNvSpPr/>
          <p:nvPr/>
        </p:nvSpPr>
        <p:spPr>
          <a:xfrm>
            <a:off x="2898720" y="6354720"/>
            <a:ext cx="3474000" cy="365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" name="PlaceHolder 6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s-E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Pulse para editar el formato del texto de título</a:t>
            </a:r>
          </a:p>
        </p:txBody>
      </p:sp>
      <p:sp>
        <p:nvSpPr>
          <p:cNvPr id="6" name="PlaceHolder 7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Pulse para editar el formato de esquema del texto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Segundo nivel del esquema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Tercer nivel del esquema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Cuarto nivel del esquema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Quinto nivel del esquema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Sexto nivel del esquema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Séptimo nivel del esquema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CustomShape 1"/>
          <p:cNvSpPr/>
          <p:nvPr/>
        </p:nvSpPr>
        <p:spPr>
          <a:xfrm>
            <a:off x="2898720" y="6356520"/>
            <a:ext cx="3504240" cy="367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2" name="CustomShape 2"/>
          <p:cNvSpPr/>
          <p:nvPr/>
        </p:nvSpPr>
        <p:spPr>
          <a:xfrm>
            <a:off x="457200" y="6353280"/>
            <a:ext cx="822852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9FB8CD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3" name="CustomShape 3"/>
          <p:cNvSpPr/>
          <p:nvPr/>
        </p:nvSpPr>
        <p:spPr>
          <a:xfrm>
            <a:off x="457200" y="1143000"/>
            <a:ext cx="822852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9FB8CD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4" name="CustomShape 4"/>
          <p:cNvSpPr/>
          <p:nvPr/>
        </p:nvSpPr>
        <p:spPr>
          <a:xfrm rot="5400000">
            <a:off x="423360" y="6467400"/>
            <a:ext cx="189360" cy="119520"/>
          </a:xfrm>
          <a:prstGeom prst="triangle">
            <a:avLst>
              <a:gd name="adj" fmla="val 50000"/>
            </a:avLst>
          </a:prstGeom>
          <a:solidFill>
            <a:srgbClr val="9FB8CD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5" name="PlaceHolder 5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s-E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Pulse para editar el formato del texto de título</a:t>
            </a:r>
          </a:p>
        </p:txBody>
      </p:sp>
      <p:sp>
        <p:nvSpPr>
          <p:cNvPr id="46" name="PlaceHolder 6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Pulse para editar el formato de esquema del texto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Segundo nivel del esquema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Tercer nivel del esquema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Cuarto nivel del esquema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Quinto nivel del esquema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Sexto nivel del esquema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Séptimo nivel del esquema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CustomShape 1"/>
          <p:cNvSpPr/>
          <p:nvPr/>
        </p:nvSpPr>
        <p:spPr>
          <a:xfrm>
            <a:off x="284040" y="452880"/>
            <a:ext cx="1599120" cy="136440"/>
          </a:xfrm>
          <a:prstGeom prst="rect">
            <a:avLst/>
          </a:prstGeom>
          <a:solidFill>
            <a:srgbClr val="4F81BD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2" name="CustomShape 2"/>
          <p:cNvSpPr/>
          <p:nvPr/>
        </p:nvSpPr>
        <p:spPr>
          <a:xfrm>
            <a:off x="1885320" y="452880"/>
            <a:ext cx="2742120" cy="136440"/>
          </a:xfrm>
          <a:prstGeom prst="rect">
            <a:avLst/>
          </a:prstGeom>
          <a:solidFill>
            <a:srgbClr val="C0504D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3" name="CustomShape 3"/>
          <p:cNvSpPr/>
          <p:nvPr/>
        </p:nvSpPr>
        <p:spPr>
          <a:xfrm>
            <a:off x="4626720" y="452880"/>
            <a:ext cx="4232520" cy="136440"/>
          </a:xfrm>
          <a:prstGeom prst="rect">
            <a:avLst/>
          </a:prstGeom>
          <a:solidFill>
            <a:srgbClr val="8064A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4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s-E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Pulse para editar el formato del texto de título</a:t>
            </a:r>
          </a:p>
        </p:txBody>
      </p:sp>
      <p:sp>
        <p:nvSpPr>
          <p:cNvPr id="85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Pulse para editar el formato de esquema del texto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Segundo nivel del esquema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Tercer nivel del esquema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Cuarto nivel del esquema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Quinto nivel del esquema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Sexto nivel del esquema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Séptimo nivel del esquema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CustomShape 1"/>
          <p:cNvSpPr/>
          <p:nvPr/>
        </p:nvSpPr>
        <p:spPr>
          <a:xfrm>
            <a:off x="1219320" y="3886200"/>
            <a:ext cx="6856920" cy="989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r">
              <a:lnSpc>
                <a:spcPct val="100000"/>
              </a:lnSpc>
            </a:pPr>
            <a:r>
              <a:rPr lang="es-ES" sz="29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02. ERP</a:t>
            </a: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CustomShape 1"/>
          <p:cNvSpPr/>
          <p:nvPr/>
        </p:nvSpPr>
        <p:spPr>
          <a:xfrm>
            <a:off x="457200" y="198360"/>
            <a:ext cx="7971480" cy="943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>
              <a:lnSpc>
                <a:spcPct val="100000"/>
              </a:lnSpc>
            </a:pPr>
            <a:r>
              <a:rPr lang="es-ES" sz="2800" b="0" strike="noStrike" spc="-1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Sistemes ERP – Tipologia</a:t>
            </a: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4" name="CustomShape 2"/>
          <p:cNvSpPr/>
          <p:nvPr/>
        </p:nvSpPr>
        <p:spPr>
          <a:xfrm>
            <a:off x="2059560" y="5405400"/>
            <a:ext cx="5030640" cy="644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/>
          <a:lstStyle/>
          <a:p>
            <a:pPr algn="ctr">
              <a:lnSpc>
                <a:spcPct val="100000"/>
              </a:lnSpc>
            </a:pPr>
            <a:r>
              <a:rPr lang="es-ES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Gràfic comparatiu principals ERP. Panorama consulting group 2012.</a:t>
            </a: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55" name="Shape 341"/>
          <p:cNvPicPr/>
          <p:nvPr/>
        </p:nvPicPr>
        <p:blipFill>
          <a:blip r:embed="rId3"/>
          <a:stretch/>
        </p:blipFill>
        <p:spPr>
          <a:xfrm>
            <a:off x="1476720" y="1202760"/>
            <a:ext cx="6190200" cy="42375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CustomShape 1"/>
          <p:cNvSpPr/>
          <p:nvPr/>
        </p:nvSpPr>
        <p:spPr>
          <a:xfrm>
            <a:off x="457200" y="198360"/>
            <a:ext cx="7971480" cy="943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>
              <a:lnSpc>
                <a:spcPct val="100000"/>
              </a:lnSpc>
            </a:pPr>
            <a:r>
              <a:rPr lang="es-ES" sz="2800" b="0" strike="noStrike" spc="-1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Sistemes ERP – Tipologia</a:t>
            </a: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7" name="CustomShape 2"/>
          <p:cNvSpPr/>
          <p:nvPr/>
        </p:nvSpPr>
        <p:spPr>
          <a:xfrm>
            <a:off x="317880" y="1041120"/>
            <a:ext cx="8539200" cy="6026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/>
          <a:lstStyle/>
          <a:p>
            <a:pPr algn="just">
              <a:lnSpc>
                <a:spcPct val="100000"/>
              </a:lnSpc>
            </a:pPr>
            <a:r>
              <a:rPr lang="es-ES" sz="4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ERP</a:t>
            </a: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 algn="just">
              <a:lnSpc>
                <a:spcPct val="115000"/>
              </a:lnSpc>
              <a:buClr>
                <a:srgbClr val="000000"/>
              </a:buClr>
              <a:buFont typeface="Arial"/>
              <a:buChar char="●"/>
            </a:pPr>
            <a:r>
              <a:rPr lang="es-ES" sz="2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Privatius</a:t>
            </a: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lvl="1" indent="-215640" algn="just">
              <a:lnSpc>
                <a:spcPct val="115000"/>
              </a:lnSpc>
              <a:buClr>
                <a:srgbClr val="000000"/>
              </a:buClr>
              <a:buFont typeface="Arial"/>
              <a:buChar char="○"/>
            </a:pPr>
            <a:r>
              <a:rPr lang="es-E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SAP</a:t>
            </a: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lvl="1" indent="-215640" algn="just">
              <a:lnSpc>
                <a:spcPct val="115000"/>
              </a:lnSpc>
              <a:buClr>
                <a:srgbClr val="000000"/>
              </a:buClr>
              <a:buFont typeface="Arial"/>
              <a:buChar char="○"/>
            </a:pPr>
            <a:r>
              <a:rPr lang="es-E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SAGE ERP</a:t>
            </a: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lvl="1" indent="-215640" algn="just">
              <a:lnSpc>
                <a:spcPct val="115000"/>
              </a:lnSpc>
              <a:buClr>
                <a:srgbClr val="000000"/>
              </a:buClr>
              <a:buFont typeface="Arial"/>
              <a:buChar char="○"/>
            </a:pPr>
            <a:r>
              <a:rPr lang="es-E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Microsoft Dynamics.</a:t>
            </a: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lvl="1" indent="-215640" algn="just">
              <a:lnSpc>
                <a:spcPct val="115000"/>
              </a:lnSpc>
              <a:buClr>
                <a:srgbClr val="000000"/>
              </a:buClr>
              <a:buFont typeface="Arial"/>
              <a:buChar char="○"/>
            </a:pPr>
            <a:r>
              <a:rPr lang="es-E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Oracle E-Business.</a:t>
            </a: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 algn="just">
              <a:lnSpc>
                <a:spcPct val="115000"/>
              </a:lnSpc>
              <a:buClr>
                <a:srgbClr val="000000"/>
              </a:buClr>
              <a:buFont typeface="Arial"/>
              <a:buChar char="●"/>
            </a:pPr>
            <a:r>
              <a:rPr lang="es-E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Open </a:t>
            </a:r>
            <a:r>
              <a:rPr lang="es-ES" sz="2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Source</a:t>
            </a: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lvl="1" indent="-215640" algn="just">
              <a:lnSpc>
                <a:spcPct val="115000"/>
              </a:lnSpc>
              <a:buClr>
                <a:srgbClr val="000000"/>
              </a:buClr>
              <a:buFont typeface="Arial"/>
              <a:buChar char="○"/>
            </a:pPr>
            <a:r>
              <a:rPr lang="es-ES" sz="2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Odoo</a:t>
            </a: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lvl="1" indent="-215640" algn="just">
              <a:lnSpc>
                <a:spcPct val="115000"/>
              </a:lnSpc>
              <a:buClr>
                <a:srgbClr val="000000"/>
              </a:buClr>
              <a:buFont typeface="Arial"/>
              <a:buChar char="○"/>
            </a:pPr>
            <a:r>
              <a:rPr lang="es-E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Open ERP</a:t>
            </a: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360" lvl="1" algn="just">
              <a:lnSpc>
                <a:spcPct val="115000"/>
              </a:lnSpc>
              <a:buClr>
                <a:srgbClr val="000000"/>
              </a:buClr>
            </a:pP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CustomShape 1"/>
          <p:cNvSpPr/>
          <p:nvPr/>
        </p:nvSpPr>
        <p:spPr>
          <a:xfrm>
            <a:off x="457200" y="198360"/>
            <a:ext cx="7971480" cy="943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>
              <a:lnSpc>
                <a:spcPct val="100000"/>
              </a:lnSpc>
            </a:pPr>
            <a:r>
              <a:rPr lang="es-ES" sz="2800" b="0" strike="noStrike" spc="-1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Sistemes ERP – Mòduls</a:t>
            </a: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9" name="CustomShape 2"/>
          <p:cNvSpPr/>
          <p:nvPr/>
        </p:nvSpPr>
        <p:spPr>
          <a:xfrm>
            <a:off x="241920" y="1254600"/>
            <a:ext cx="8539200" cy="4856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/>
          <a:lstStyle/>
          <a:p>
            <a:pPr marL="216000" indent="-215640" algn="just">
              <a:lnSpc>
                <a:spcPct val="115000"/>
              </a:lnSpc>
              <a:buClr>
                <a:srgbClr val="000000"/>
              </a:buClr>
              <a:buSzPct val="75000"/>
              <a:buFont typeface="Arial"/>
              <a:buChar char="●"/>
            </a:pPr>
            <a:r>
              <a:rPr lang="ca-E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Com ja hem dit, un ERP està format per mòduls, que poden estar ja definits o bé poden ser programats per oferir noves funcionalitats.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 algn="just">
              <a:lnSpc>
                <a:spcPct val="115000"/>
              </a:lnSpc>
              <a:buClr>
                <a:srgbClr val="000000"/>
              </a:buClr>
              <a:buSzPct val="75000"/>
              <a:buFont typeface="Arial"/>
              <a:buChar char="●"/>
            </a:pPr>
            <a:r>
              <a:rPr lang="ca-E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Podem diferenciar dos tipus de mòduls: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lvl="1" indent="-215640" algn="just">
              <a:lnSpc>
                <a:spcPct val="115000"/>
              </a:lnSpc>
              <a:buClr>
                <a:srgbClr val="000000"/>
              </a:buClr>
              <a:buFont typeface="Arial"/>
              <a:buChar char="○"/>
            </a:pPr>
            <a:r>
              <a:rPr lang="ca-ES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Generals.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lvl="1" indent="-215640" algn="just">
              <a:lnSpc>
                <a:spcPct val="115000"/>
              </a:lnSpc>
              <a:buClr>
                <a:srgbClr val="000000"/>
              </a:buClr>
              <a:buFont typeface="Arial"/>
              <a:buChar char="○"/>
            </a:pPr>
            <a:r>
              <a:rPr lang="ca-ES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Específics.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 algn="just">
              <a:lnSpc>
                <a:spcPct val="115000"/>
              </a:lnSpc>
              <a:buClr>
                <a:srgbClr val="000000"/>
              </a:buClr>
              <a:buSzPct val="75000"/>
              <a:buFont typeface="Arial"/>
              <a:buChar char="●"/>
            </a:pPr>
            <a:r>
              <a:rPr lang="ca-E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Anem a veure alguns dels mòduls disponibles als </a:t>
            </a:r>
            <a:r>
              <a:rPr lang="ca-ES" sz="2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ERP’s</a:t>
            </a:r>
            <a:r>
              <a:rPr lang="ca-E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.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CustomShape 1"/>
          <p:cNvSpPr/>
          <p:nvPr/>
        </p:nvSpPr>
        <p:spPr>
          <a:xfrm>
            <a:off x="457200" y="198360"/>
            <a:ext cx="7971480" cy="943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>
              <a:lnSpc>
                <a:spcPct val="100000"/>
              </a:lnSpc>
            </a:pPr>
            <a:r>
              <a:rPr lang="es-ES" sz="2800" b="0" strike="noStrike" spc="-1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Sistemes ERP – Mòduls</a:t>
            </a: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61" name="Shape 316"/>
          <p:cNvPicPr/>
          <p:nvPr/>
        </p:nvPicPr>
        <p:blipFill>
          <a:blip r:embed="rId3"/>
          <a:stretch/>
        </p:blipFill>
        <p:spPr>
          <a:xfrm>
            <a:off x="1563480" y="1440000"/>
            <a:ext cx="5943600" cy="44521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CustomShape 1"/>
          <p:cNvSpPr/>
          <p:nvPr/>
        </p:nvSpPr>
        <p:spPr>
          <a:xfrm>
            <a:off x="457200" y="198360"/>
            <a:ext cx="7971480" cy="943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>
              <a:lnSpc>
                <a:spcPct val="100000"/>
              </a:lnSpc>
            </a:pPr>
            <a:r>
              <a:rPr lang="es-ES" sz="2800" b="0" strike="noStrike" spc="-1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Sistemes ERP – Mòduls</a:t>
            </a: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3" name="CustomShape 2"/>
          <p:cNvSpPr/>
          <p:nvPr/>
        </p:nvSpPr>
        <p:spPr>
          <a:xfrm>
            <a:off x="241920" y="1010880"/>
            <a:ext cx="8539200" cy="6071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/>
          <a:lstStyle/>
          <a:p>
            <a:pPr algn="just">
              <a:lnSpc>
                <a:spcPct val="115000"/>
              </a:lnSpc>
            </a:pPr>
            <a:r>
              <a:rPr lang="es-ES" sz="3600" b="1" u="sng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Compres</a:t>
            </a: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 algn="just">
              <a:lnSpc>
                <a:spcPct val="150000"/>
              </a:lnSpc>
              <a:buClr>
                <a:srgbClr val="000000"/>
              </a:buClr>
              <a:buFont typeface="Arial"/>
              <a:buChar char="●"/>
            </a:pPr>
            <a:r>
              <a:rPr lang="ca-E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Aquest mòdul s’encarrega de la gestió d’un </a:t>
            </a:r>
            <a:r>
              <a:rPr lang="ca-ES" sz="2400" b="1" strike="noStrike" spc="-1" dirty="0">
                <a:solidFill>
                  <a:srgbClr val="528A02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cicle de compra</a:t>
            </a:r>
            <a:r>
              <a:rPr lang="ca-E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, des que es fa una comanda fins a l’emissió de la factura.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 algn="just">
              <a:lnSpc>
                <a:spcPct val="150000"/>
              </a:lnSpc>
              <a:buClr>
                <a:srgbClr val="000000"/>
              </a:buClr>
              <a:buFont typeface="Arial"/>
              <a:buChar char="●"/>
            </a:pPr>
            <a:r>
              <a:rPr lang="ca-E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Genera els </a:t>
            </a:r>
            <a:r>
              <a:rPr lang="ca-ES" sz="2400" b="1" strike="noStrike" spc="-1" dirty="0">
                <a:solidFill>
                  <a:srgbClr val="528A02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assentaments comptables</a:t>
            </a:r>
            <a:r>
              <a:rPr lang="ca-E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vinculats a les compres.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 algn="just">
              <a:lnSpc>
                <a:spcPct val="150000"/>
              </a:lnSpc>
              <a:buClr>
                <a:srgbClr val="000000"/>
              </a:buClr>
              <a:buFont typeface="Arial"/>
              <a:buChar char="●"/>
            </a:pPr>
            <a:r>
              <a:rPr lang="ca-E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Permet controlar </a:t>
            </a:r>
            <a:r>
              <a:rPr lang="ca-ES" sz="2400" b="1" strike="noStrike" spc="-1" dirty="0">
                <a:solidFill>
                  <a:srgbClr val="528A02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preus</a:t>
            </a:r>
            <a:r>
              <a:rPr lang="ca-E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de compra i actualitzar la informació de cost dels productes.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 algn="just">
              <a:lnSpc>
                <a:spcPct val="150000"/>
              </a:lnSpc>
              <a:buClr>
                <a:srgbClr val="000000"/>
              </a:buClr>
              <a:buFont typeface="Arial"/>
              <a:buChar char="●"/>
            </a:pPr>
            <a:r>
              <a:rPr lang="ca-E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Gestiona condicions particulars per proveïdor.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 algn="just">
              <a:lnSpc>
                <a:spcPct val="150000"/>
              </a:lnSpc>
              <a:buClr>
                <a:srgbClr val="000000"/>
              </a:buClr>
              <a:buFont typeface="Arial"/>
              <a:buChar char="●"/>
            </a:pPr>
            <a:r>
              <a:rPr lang="ca-E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Permet obtenir </a:t>
            </a:r>
            <a:r>
              <a:rPr lang="ca-ES" sz="2400" b="1" strike="noStrike" spc="-1" dirty="0">
                <a:solidFill>
                  <a:srgbClr val="528A02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estadístiques</a:t>
            </a:r>
            <a:r>
              <a:rPr lang="ca-E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de compres.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 algn="just">
              <a:lnSpc>
                <a:spcPct val="150000"/>
              </a:lnSpc>
              <a:buClr>
                <a:srgbClr val="000000"/>
              </a:buClr>
              <a:buFont typeface="Arial"/>
              <a:buChar char="●"/>
            </a:pPr>
            <a:r>
              <a:rPr lang="ca-E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etc.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15000"/>
              </a:lnSpc>
            </a:pP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CustomShape 1"/>
          <p:cNvSpPr/>
          <p:nvPr/>
        </p:nvSpPr>
        <p:spPr>
          <a:xfrm>
            <a:off x="457200" y="198360"/>
            <a:ext cx="7971480" cy="943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>
              <a:lnSpc>
                <a:spcPct val="100000"/>
              </a:lnSpc>
            </a:pPr>
            <a:r>
              <a:rPr lang="ca-ES" sz="2800" b="0" strike="noStrike" spc="-1" dirty="0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Sistemes ERP – Mòduls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5" name="CustomShape 2"/>
          <p:cNvSpPr/>
          <p:nvPr/>
        </p:nvSpPr>
        <p:spPr>
          <a:xfrm>
            <a:off x="241920" y="1010880"/>
            <a:ext cx="8539200" cy="6071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/>
          <a:lstStyle/>
          <a:p>
            <a:pPr algn="just">
              <a:lnSpc>
                <a:spcPct val="115000"/>
              </a:lnSpc>
            </a:pPr>
            <a:r>
              <a:rPr lang="ca-ES" sz="3600" b="1" u="sng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Vendes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 algn="just">
              <a:lnSpc>
                <a:spcPct val="150000"/>
              </a:lnSpc>
              <a:buClr>
                <a:srgbClr val="000000"/>
              </a:buClr>
              <a:buFont typeface="Arial"/>
              <a:buChar char="●"/>
            </a:pPr>
            <a:r>
              <a:rPr lang="ca-E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Aquest mòdul s’encarrega de la gestió d’un </a:t>
            </a:r>
            <a:r>
              <a:rPr lang="ca-ES" sz="2400" b="1" strike="noStrike" spc="-1" dirty="0">
                <a:solidFill>
                  <a:srgbClr val="528A02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cicle de venda</a:t>
            </a:r>
            <a:r>
              <a:rPr lang="ca-E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, des de l’oferta al client fins a l’emissió de la factura i efectes a cobrar.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 algn="just">
              <a:lnSpc>
                <a:spcPct val="150000"/>
              </a:lnSpc>
              <a:buClr>
                <a:srgbClr val="000000"/>
              </a:buClr>
              <a:buFont typeface="Arial"/>
              <a:buChar char="●"/>
            </a:pPr>
            <a:r>
              <a:rPr lang="ca-E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Genera els </a:t>
            </a:r>
            <a:r>
              <a:rPr lang="ca-ES" sz="2400" b="1" strike="noStrike" spc="-1" dirty="0">
                <a:solidFill>
                  <a:srgbClr val="528A02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assentaments comptables</a:t>
            </a:r>
            <a:r>
              <a:rPr lang="ca-E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vinculats a les vendes.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 algn="just">
              <a:lnSpc>
                <a:spcPct val="150000"/>
              </a:lnSpc>
              <a:buClr>
                <a:srgbClr val="000000"/>
              </a:buClr>
              <a:buFont typeface="Arial"/>
              <a:buChar char="●"/>
            </a:pPr>
            <a:r>
              <a:rPr lang="ca-E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Permet gestionar </a:t>
            </a:r>
            <a:r>
              <a:rPr lang="ca-ES" sz="2400" b="1" strike="noStrike" spc="-1" dirty="0">
                <a:solidFill>
                  <a:srgbClr val="528A02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preus</a:t>
            </a:r>
            <a:r>
              <a:rPr lang="ca-E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de venda, </a:t>
            </a:r>
            <a:r>
              <a:rPr lang="ca-ES" sz="2400" b="1" strike="noStrike" spc="-1" dirty="0">
                <a:solidFill>
                  <a:srgbClr val="528A02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tarifes</a:t>
            </a:r>
            <a:r>
              <a:rPr lang="ca-E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, preus particulars, </a:t>
            </a:r>
            <a:r>
              <a:rPr lang="ca-ES" sz="2400" b="1" strike="noStrike" spc="-1" dirty="0">
                <a:solidFill>
                  <a:srgbClr val="528A02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comissions</a:t>
            </a:r>
            <a:r>
              <a:rPr lang="ca-E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dels comercials…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 algn="just">
              <a:lnSpc>
                <a:spcPct val="150000"/>
              </a:lnSpc>
              <a:buClr>
                <a:srgbClr val="000000"/>
              </a:buClr>
              <a:buFont typeface="Arial"/>
              <a:buChar char="●"/>
            </a:pPr>
            <a:r>
              <a:rPr lang="ca-E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Permet l’extracció </a:t>
            </a:r>
            <a:r>
              <a:rPr lang="ca-ES" sz="2400" b="1" strike="noStrike" spc="-1" dirty="0">
                <a:solidFill>
                  <a:srgbClr val="528A02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d’informes</a:t>
            </a:r>
            <a:r>
              <a:rPr lang="ca-E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i </a:t>
            </a:r>
            <a:r>
              <a:rPr lang="ca-ES" sz="2400" b="1" strike="noStrike" spc="-1" dirty="0">
                <a:solidFill>
                  <a:srgbClr val="528A02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estadístiques</a:t>
            </a:r>
            <a:r>
              <a:rPr lang="ca-E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relacionats amb les compres.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CustomShape 1"/>
          <p:cNvSpPr/>
          <p:nvPr/>
        </p:nvSpPr>
        <p:spPr>
          <a:xfrm>
            <a:off x="457200" y="198360"/>
            <a:ext cx="7971480" cy="943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>
              <a:lnSpc>
                <a:spcPct val="100000"/>
              </a:lnSpc>
            </a:pPr>
            <a:r>
              <a:rPr lang="ca-ES" sz="2800" b="0" strike="noStrike" spc="-1" dirty="0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Sistemes ERP – Mòduls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7" name="CustomShape 2"/>
          <p:cNvSpPr/>
          <p:nvPr/>
        </p:nvSpPr>
        <p:spPr>
          <a:xfrm>
            <a:off x="241920" y="1006920"/>
            <a:ext cx="8539200" cy="6111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/>
          <a:lstStyle/>
          <a:p>
            <a:pPr algn="just">
              <a:lnSpc>
                <a:spcPct val="115000"/>
              </a:lnSpc>
            </a:pPr>
            <a:r>
              <a:rPr lang="ca-ES" sz="3600" b="1" u="sng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Fabricació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 algn="just">
              <a:lnSpc>
                <a:spcPct val="150000"/>
              </a:lnSpc>
              <a:buClr>
                <a:srgbClr val="000000"/>
              </a:buClr>
              <a:buFont typeface="Arial"/>
              <a:buChar char="●"/>
            </a:pPr>
            <a:r>
              <a:rPr lang="ca-ES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Gestiona tot el </a:t>
            </a:r>
            <a:r>
              <a:rPr lang="ca-ES" sz="1800" b="1" strike="noStrike" spc="-1" dirty="0">
                <a:solidFill>
                  <a:srgbClr val="528A02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procés productiu</a:t>
            </a:r>
            <a:r>
              <a:rPr lang="ca-ES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.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 algn="just">
              <a:lnSpc>
                <a:spcPct val="150000"/>
              </a:lnSpc>
              <a:buClr>
                <a:srgbClr val="000000"/>
              </a:buClr>
              <a:buFont typeface="Arial"/>
              <a:buChar char="●"/>
            </a:pPr>
            <a:r>
              <a:rPr lang="ca-ES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Permet gestionar l’estructura dels productes a fabricar, és a dir, la llista de </a:t>
            </a:r>
            <a:r>
              <a:rPr lang="ca-ES" sz="1800" b="1" strike="noStrike" spc="-1" dirty="0">
                <a:solidFill>
                  <a:srgbClr val="528A02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components</a:t>
            </a:r>
            <a:r>
              <a:rPr lang="ca-ES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, </a:t>
            </a:r>
            <a:r>
              <a:rPr lang="ca-ES" sz="1800" b="1" strike="noStrike" spc="-1" dirty="0">
                <a:solidFill>
                  <a:srgbClr val="528A02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materials</a:t>
            </a:r>
            <a:r>
              <a:rPr lang="ca-ES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i </a:t>
            </a:r>
            <a:r>
              <a:rPr lang="ca-ES" sz="1800" b="1" strike="noStrike" spc="-1" dirty="0">
                <a:solidFill>
                  <a:srgbClr val="528A02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recursos</a:t>
            </a:r>
            <a:r>
              <a:rPr lang="ca-ES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necessaris per obtenir els diferents productes semi-elaborats i acabats.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 algn="just">
              <a:lnSpc>
                <a:spcPct val="150000"/>
              </a:lnSpc>
              <a:buClr>
                <a:srgbClr val="000000"/>
              </a:buClr>
              <a:buFont typeface="Arial"/>
              <a:buChar char="●"/>
            </a:pPr>
            <a:r>
              <a:rPr lang="ca-ES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Gestiona les ordres de fabricació de forma que permet saber la quantitat necessària de materials i recursos al llarg del temps per a dur a terme el procés productiu.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 algn="just">
              <a:lnSpc>
                <a:spcPct val="150000"/>
              </a:lnSpc>
              <a:buClr>
                <a:srgbClr val="000000"/>
              </a:buClr>
              <a:buFont typeface="Arial"/>
              <a:buChar char="●"/>
            </a:pPr>
            <a:r>
              <a:rPr lang="ca-ES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Permet introduir les </a:t>
            </a:r>
            <a:r>
              <a:rPr lang="ca-ES" sz="1800" b="1" strike="noStrike" spc="-1" dirty="0">
                <a:solidFill>
                  <a:srgbClr val="528A02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desviacions</a:t>
            </a:r>
            <a:r>
              <a:rPr lang="ca-ES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que es produeixen en el procés de fabricació real i calcular el </a:t>
            </a:r>
            <a:r>
              <a:rPr lang="ca-ES" sz="1800" b="1" strike="noStrike" spc="-1" dirty="0">
                <a:solidFill>
                  <a:srgbClr val="528A02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cost real</a:t>
            </a:r>
            <a:r>
              <a:rPr lang="ca-ES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de cada fabricació.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 algn="just">
              <a:lnSpc>
                <a:spcPct val="150000"/>
              </a:lnSpc>
              <a:buClr>
                <a:srgbClr val="000000"/>
              </a:buClr>
              <a:buFont typeface="Arial"/>
              <a:buChar char="●"/>
            </a:pPr>
            <a:r>
              <a:rPr lang="ca-ES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Genera tots els </a:t>
            </a:r>
            <a:r>
              <a:rPr lang="ca-ES" sz="1800" b="1" strike="noStrike" spc="-1" dirty="0">
                <a:solidFill>
                  <a:srgbClr val="528A02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moviments d’estocs</a:t>
            </a:r>
            <a:r>
              <a:rPr lang="ca-ES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corresponents als consums de matèries primeres i sortides de producte acabat a mida que es va avançant en el procés productiu.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CustomShape 1"/>
          <p:cNvSpPr/>
          <p:nvPr/>
        </p:nvSpPr>
        <p:spPr>
          <a:xfrm>
            <a:off x="457200" y="198360"/>
            <a:ext cx="7971480" cy="943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>
              <a:lnSpc>
                <a:spcPct val="100000"/>
              </a:lnSpc>
            </a:pPr>
            <a:r>
              <a:rPr lang="ca-ES" sz="2800" b="0" strike="noStrike" spc="-1" dirty="0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Sistemes ERP – Mòduls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9" name="CustomShape 2"/>
          <p:cNvSpPr/>
          <p:nvPr/>
        </p:nvSpPr>
        <p:spPr>
          <a:xfrm>
            <a:off x="396000" y="972000"/>
            <a:ext cx="8349120" cy="5030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/>
          <a:lstStyle/>
          <a:p>
            <a:pPr algn="just">
              <a:lnSpc>
                <a:spcPct val="115000"/>
              </a:lnSpc>
            </a:pPr>
            <a:r>
              <a:rPr lang="ca-ES" sz="3600" b="1" u="sng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Gestió d’estocs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 algn="just">
              <a:lnSpc>
                <a:spcPct val="150000"/>
              </a:lnSpc>
              <a:buClr>
                <a:srgbClr val="000000"/>
              </a:buClr>
              <a:buFont typeface="Arial"/>
              <a:buChar char="●"/>
            </a:pPr>
            <a:r>
              <a:rPr lang="ca-E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Gestiona tot el </a:t>
            </a:r>
            <a:r>
              <a:rPr lang="ca-ES" sz="2400" b="1" strike="noStrike" spc="-1" dirty="0">
                <a:solidFill>
                  <a:srgbClr val="528A02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procés productiu</a:t>
            </a:r>
            <a:r>
              <a:rPr lang="ca-E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.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 algn="just">
              <a:lnSpc>
                <a:spcPct val="150000"/>
              </a:lnSpc>
              <a:buClr>
                <a:srgbClr val="000000"/>
              </a:buClr>
              <a:buFont typeface="Arial"/>
              <a:buChar char="●"/>
            </a:pPr>
            <a:r>
              <a:rPr lang="ca-E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Permet gestiona el </a:t>
            </a:r>
            <a:r>
              <a:rPr lang="ca-ES" sz="2400" b="1" strike="noStrike" spc="-1" dirty="0">
                <a:solidFill>
                  <a:srgbClr val="528A02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inventari</a:t>
            </a:r>
            <a:r>
              <a:rPr lang="ca-E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de productes a partir de la informació de la resta de processos que generen moviments d’estocs (vendes, compres i fabricació).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 algn="just">
              <a:lnSpc>
                <a:spcPct val="150000"/>
              </a:lnSpc>
              <a:buClr>
                <a:srgbClr val="000000"/>
              </a:buClr>
              <a:buFont typeface="Arial"/>
              <a:buChar char="●"/>
            </a:pPr>
            <a:r>
              <a:rPr lang="ca-E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Permet gestionar els </a:t>
            </a:r>
            <a:r>
              <a:rPr lang="ca-ES" sz="2400" b="1" strike="noStrike" spc="-1" dirty="0">
                <a:solidFill>
                  <a:srgbClr val="528A02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moviments</a:t>
            </a:r>
            <a:r>
              <a:rPr lang="ca-E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del magatzem.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 algn="just">
              <a:lnSpc>
                <a:spcPct val="150000"/>
              </a:lnSpc>
              <a:buClr>
                <a:srgbClr val="000000"/>
              </a:buClr>
              <a:buFont typeface="Arial"/>
              <a:buChar char="●"/>
            </a:pPr>
            <a:r>
              <a:rPr lang="ca-E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Generació </a:t>
            </a:r>
            <a:r>
              <a:rPr lang="ca-ES" sz="2400" b="1" strike="noStrike" spc="-1" dirty="0">
                <a:solidFill>
                  <a:srgbClr val="528A02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d’informes</a:t>
            </a:r>
            <a:r>
              <a:rPr lang="ca-E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: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lvl="1" indent="-215640" algn="just">
              <a:lnSpc>
                <a:spcPct val="150000"/>
              </a:lnSpc>
              <a:buClr>
                <a:srgbClr val="000000"/>
              </a:buClr>
              <a:buFont typeface="Arial"/>
              <a:buChar char="○"/>
            </a:pPr>
            <a:r>
              <a:rPr lang="ca-ES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Inventari valorat a una data.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lvl="1" indent="-215640" algn="just">
              <a:lnSpc>
                <a:spcPct val="150000"/>
              </a:lnSpc>
              <a:buClr>
                <a:srgbClr val="000000"/>
              </a:buClr>
              <a:buFont typeface="Arial"/>
              <a:buChar char="○"/>
            </a:pPr>
            <a:r>
              <a:rPr lang="ca-ES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Estocs sota mínims.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lvl="1" indent="-215640" algn="just">
              <a:lnSpc>
                <a:spcPct val="150000"/>
              </a:lnSpc>
              <a:buClr>
                <a:srgbClr val="000000"/>
              </a:buClr>
              <a:buFont typeface="Arial"/>
              <a:buChar char="○"/>
            </a:pPr>
            <a:r>
              <a:rPr lang="ca-ES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etc.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CustomShape 1"/>
          <p:cNvSpPr/>
          <p:nvPr/>
        </p:nvSpPr>
        <p:spPr>
          <a:xfrm>
            <a:off x="457200" y="198360"/>
            <a:ext cx="7971480" cy="943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>
              <a:lnSpc>
                <a:spcPct val="100000"/>
              </a:lnSpc>
            </a:pPr>
            <a:r>
              <a:rPr lang="ca-ES" sz="2800" b="0" strike="noStrike" spc="-1" dirty="0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Sistemes ERP – Mòduls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1" name="CustomShape 2"/>
          <p:cNvSpPr/>
          <p:nvPr/>
        </p:nvSpPr>
        <p:spPr>
          <a:xfrm>
            <a:off x="241920" y="1010880"/>
            <a:ext cx="8539200" cy="6071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/>
          <a:lstStyle/>
          <a:p>
            <a:pPr algn="just">
              <a:lnSpc>
                <a:spcPct val="115000"/>
              </a:lnSpc>
            </a:pPr>
            <a:r>
              <a:rPr lang="ca-ES" sz="3600" b="1" u="sng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Gestió de tresoreria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 algn="just">
              <a:lnSpc>
                <a:spcPct val="150000"/>
              </a:lnSpc>
              <a:buClr>
                <a:srgbClr val="000000"/>
              </a:buClr>
              <a:buFont typeface="Arial"/>
              <a:buChar char="●"/>
            </a:pPr>
            <a:r>
              <a:rPr lang="ca-E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Gestiona els </a:t>
            </a:r>
            <a:r>
              <a:rPr lang="ca-ES" sz="2400" b="1" strike="noStrike" spc="-1" dirty="0">
                <a:solidFill>
                  <a:srgbClr val="528A02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cobraments</a:t>
            </a:r>
            <a:r>
              <a:rPr lang="ca-E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i </a:t>
            </a:r>
            <a:r>
              <a:rPr lang="ca-ES" sz="2400" b="1" strike="noStrike" spc="-1" dirty="0">
                <a:solidFill>
                  <a:srgbClr val="528A02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pagaments</a:t>
            </a:r>
            <a:r>
              <a:rPr lang="ca-E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.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 algn="just">
              <a:lnSpc>
                <a:spcPct val="150000"/>
              </a:lnSpc>
              <a:buClr>
                <a:srgbClr val="000000"/>
              </a:buClr>
              <a:buFont typeface="Arial"/>
              <a:buChar char="●"/>
            </a:pPr>
            <a:r>
              <a:rPr lang="ca-E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Permet efectuar unions i divisions dels efectes a pagar i a cobrar.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 algn="just">
              <a:lnSpc>
                <a:spcPct val="150000"/>
              </a:lnSpc>
              <a:buClr>
                <a:srgbClr val="000000"/>
              </a:buClr>
              <a:buFont typeface="Arial"/>
              <a:buChar char="●"/>
            </a:pPr>
            <a:r>
              <a:rPr lang="ca-E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Permet emetre remeses de rebuts a cobrar i a pagar per presentar per banca electrònica.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 algn="just">
              <a:lnSpc>
                <a:spcPct val="150000"/>
              </a:lnSpc>
              <a:buClr>
                <a:srgbClr val="000000"/>
              </a:buClr>
              <a:buFont typeface="Arial"/>
              <a:buChar char="●"/>
            </a:pPr>
            <a:r>
              <a:rPr lang="ca-E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Genera la </a:t>
            </a:r>
            <a:r>
              <a:rPr lang="ca-ES" sz="2400" b="1" strike="noStrike" spc="-1" dirty="0">
                <a:solidFill>
                  <a:srgbClr val="528A02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informació comptable</a:t>
            </a:r>
            <a:r>
              <a:rPr lang="ca-E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corresponent a cada acció realitzada.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CustomShape 1"/>
          <p:cNvSpPr/>
          <p:nvPr/>
        </p:nvSpPr>
        <p:spPr>
          <a:xfrm>
            <a:off x="457200" y="198360"/>
            <a:ext cx="7971480" cy="943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>
              <a:lnSpc>
                <a:spcPct val="100000"/>
              </a:lnSpc>
            </a:pPr>
            <a:r>
              <a:rPr lang="ca-ES" sz="2800" b="0" strike="noStrike" spc="-1" dirty="0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Sistemes ERP – Mòduls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3" name="CustomShape 2"/>
          <p:cNvSpPr/>
          <p:nvPr/>
        </p:nvSpPr>
        <p:spPr>
          <a:xfrm>
            <a:off x="241920" y="1010880"/>
            <a:ext cx="8539200" cy="6071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/>
          <a:lstStyle/>
          <a:p>
            <a:pPr algn="just">
              <a:lnSpc>
                <a:spcPct val="115000"/>
              </a:lnSpc>
            </a:pPr>
            <a:r>
              <a:rPr lang="ca-ES" sz="3600" b="1" u="sng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Comptabilitat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 algn="just">
              <a:lnSpc>
                <a:spcPct val="150000"/>
              </a:lnSpc>
              <a:buClr>
                <a:srgbClr val="000000"/>
              </a:buClr>
              <a:buFont typeface="Arial"/>
              <a:buChar char="●"/>
            </a:pPr>
            <a:r>
              <a:rPr lang="ca-E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Permet introduir </a:t>
            </a:r>
            <a:r>
              <a:rPr lang="ca-ES" sz="2400" b="1" strike="noStrike" spc="-1" dirty="0">
                <a:solidFill>
                  <a:srgbClr val="528A02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apunts comptable</a:t>
            </a:r>
            <a:r>
              <a:rPr lang="ca-E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s i visualitzar i analitzar la informació comptable generada per la resta de mòduls: compres, vendes i gestió de tresoreria.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 algn="just">
              <a:lnSpc>
                <a:spcPct val="150000"/>
              </a:lnSpc>
              <a:buClr>
                <a:srgbClr val="000000"/>
              </a:buClr>
              <a:buFont typeface="Arial"/>
              <a:buChar char="●"/>
            </a:pPr>
            <a:r>
              <a:rPr lang="ca-E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Permet</a:t>
            </a:r>
            <a:r>
              <a:rPr lang="ca-ES" sz="2400" b="1" strike="noStrike" spc="-1" dirty="0">
                <a:solidFill>
                  <a:srgbClr val="528A02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generar els llibres comptables</a:t>
            </a:r>
            <a:r>
              <a:rPr lang="ca-E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i estats financers exigits per la normativa comptable.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CustomShape 1"/>
          <p:cNvSpPr/>
          <p:nvPr/>
        </p:nvSpPr>
        <p:spPr>
          <a:xfrm>
            <a:off x="457200" y="198360"/>
            <a:ext cx="7971480" cy="943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>
              <a:lnSpc>
                <a:spcPct val="100000"/>
              </a:lnSpc>
            </a:pPr>
            <a:r>
              <a:rPr lang="es-ES" sz="2800" b="0" strike="noStrike" spc="-1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Sistemes ERP</a:t>
            </a: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9" name="Line 2"/>
          <p:cNvSpPr/>
          <p:nvPr/>
        </p:nvSpPr>
        <p:spPr>
          <a:xfrm flipV="1">
            <a:off x="4511520" y="3713760"/>
            <a:ext cx="1116000" cy="3240"/>
          </a:xfrm>
          <a:prstGeom prst="line">
            <a:avLst/>
          </a:prstGeom>
          <a:ln>
            <a:solidFill>
              <a:schemeClr val="bg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0" name="CustomShape 3"/>
          <p:cNvSpPr/>
          <p:nvPr/>
        </p:nvSpPr>
        <p:spPr>
          <a:xfrm>
            <a:off x="4744080" y="3347640"/>
            <a:ext cx="141156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s-ES" sz="1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CRM</a:t>
            </a: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1" name="CustomShape 4"/>
          <p:cNvSpPr/>
          <p:nvPr/>
        </p:nvSpPr>
        <p:spPr>
          <a:xfrm>
            <a:off x="241920" y="1511640"/>
            <a:ext cx="8539200" cy="1756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/>
          <a:lstStyle/>
          <a:p>
            <a:pPr algn="just">
              <a:lnSpc>
                <a:spcPct val="100000"/>
              </a:lnSpc>
            </a:pPr>
            <a:r>
              <a:rPr lang="es-E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Un </a:t>
            </a:r>
            <a:r>
              <a:rPr lang="es-ES" sz="2400" b="1" strike="noStrike" spc="-1">
                <a:solidFill>
                  <a:srgbClr val="528A02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ERP</a:t>
            </a:r>
            <a:r>
              <a:rPr lang="es-E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(</a:t>
            </a:r>
            <a:r>
              <a:rPr lang="es-ES" sz="2400" b="0" i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Enterprise Resource Planning</a:t>
            </a:r>
            <a:r>
              <a:rPr lang="es-E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) és software que integra en un únic sistema els processos de negoci d’una empresa.</a:t>
            </a: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E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Segon la vikipèdia:</a:t>
            </a: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2" name="CustomShape 5"/>
          <p:cNvSpPr/>
          <p:nvPr/>
        </p:nvSpPr>
        <p:spPr>
          <a:xfrm>
            <a:off x="415800" y="3402000"/>
            <a:ext cx="8207280" cy="2817720"/>
          </a:xfrm>
          <a:prstGeom prst="roundRect">
            <a:avLst>
              <a:gd name="adj" fmla="val 13599"/>
            </a:avLst>
          </a:prstGeom>
          <a:solidFill>
            <a:srgbClr val="4BACC6"/>
          </a:solidFill>
          <a:ln w="19080">
            <a:solidFill>
              <a:srgbClr val="1F497D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/>
          <a:lstStyle/>
          <a:p>
            <a:pPr algn="just">
              <a:lnSpc>
                <a:spcPct val="100000"/>
              </a:lnSpc>
            </a:pPr>
            <a:r>
              <a:rPr lang="es-ES" sz="5000" b="1" i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“</a:t>
            </a:r>
            <a:r>
              <a:rPr lang="es-ES" sz="2000" b="1" i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Els sistemes de Planificació de Recursos Empresarials o ERP, integren (o pretenen integrar) totes les dades i processos d'una organització en un sistema unificat. Un sistema ERP típic utilitzarà múltiples components de programari i maquinari per aconseguir la integració. Un component clau de la majoria d'ERPs és l'ús d'una base de dades única per emmagatzemar la informació dels diferents mòduls del sistema.</a:t>
            </a: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CustomShape 1"/>
          <p:cNvSpPr/>
          <p:nvPr/>
        </p:nvSpPr>
        <p:spPr>
          <a:xfrm>
            <a:off x="457200" y="198360"/>
            <a:ext cx="7971480" cy="943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>
              <a:lnSpc>
                <a:spcPct val="100000"/>
              </a:lnSpc>
            </a:pPr>
            <a:r>
              <a:rPr lang="ca-ES" sz="2800" b="0" strike="noStrike" spc="-1" dirty="0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Sistemes ERP – Mòduls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5" name="CustomShape 2"/>
          <p:cNvSpPr/>
          <p:nvPr/>
        </p:nvSpPr>
        <p:spPr>
          <a:xfrm>
            <a:off x="241920" y="974880"/>
            <a:ext cx="8539200" cy="6071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/>
          <a:lstStyle/>
          <a:p>
            <a:pPr algn="just">
              <a:lnSpc>
                <a:spcPct val="115000"/>
              </a:lnSpc>
            </a:pPr>
            <a:r>
              <a:rPr lang="ca-ES" sz="3600" b="1" u="sng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Gestió documental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 algn="just">
              <a:lnSpc>
                <a:spcPct val="150000"/>
              </a:lnSpc>
              <a:buClr>
                <a:srgbClr val="000000"/>
              </a:buClr>
              <a:buFont typeface="Arial"/>
              <a:buChar char="●"/>
            </a:pPr>
            <a:r>
              <a:rPr lang="ca-ES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Permet associar documents a les entitats gestionades per l’ERP: clients, proveïdors, articles, accions comercials, comandes, etc.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 algn="just">
              <a:lnSpc>
                <a:spcPct val="150000"/>
              </a:lnSpc>
              <a:buClr>
                <a:srgbClr val="000000"/>
              </a:buClr>
              <a:buFont typeface="Arial"/>
              <a:buChar char="●"/>
            </a:pPr>
            <a:r>
              <a:rPr lang="ca-ES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Permet gestionar documents creats electrònicament o bé en documents en paper digitalitzats.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 algn="just">
              <a:lnSpc>
                <a:spcPct val="150000"/>
              </a:lnSpc>
              <a:buClr>
                <a:srgbClr val="000000"/>
              </a:buClr>
              <a:buFont typeface="Arial"/>
              <a:buChar char="●"/>
            </a:pPr>
            <a:r>
              <a:rPr lang="ca-ES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Permet gestionar l’accés als documents en funció del perfil dels usuaris.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 algn="just">
              <a:lnSpc>
                <a:spcPct val="150000"/>
              </a:lnSpc>
              <a:buClr>
                <a:srgbClr val="000000"/>
              </a:buClr>
              <a:buFont typeface="Arial"/>
              <a:buChar char="●"/>
            </a:pPr>
            <a:r>
              <a:rPr lang="ca-ES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La gestió documental permet reduir els costos associats a la manipulació dels arxius físics, és a dir, el cost d’arxiu i de recuperació de la informació, a l’hora que facilita la disponibilitat dels documents a tots els usuaris de l’ERP.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CustomShape 1"/>
          <p:cNvSpPr/>
          <p:nvPr/>
        </p:nvSpPr>
        <p:spPr>
          <a:xfrm>
            <a:off x="457200" y="198360"/>
            <a:ext cx="7971480" cy="943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>
              <a:lnSpc>
                <a:spcPct val="100000"/>
              </a:lnSpc>
            </a:pPr>
            <a:r>
              <a:rPr lang="ca-ES" sz="2800" b="0" strike="noStrike" spc="-1" dirty="0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Sistemes ERP – Mòduls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7" name="CustomShape 2"/>
          <p:cNvSpPr/>
          <p:nvPr/>
        </p:nvSpPr>
        <p:spPr>
          <a:xfrm>
            <a:off x="241920" y="1010880"/>
            <a:ext cx="8539200" cy="6071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/>
          <a:lstStyle/>
          <a:p>
            <a:pPr algn="just">
              <a:lnSpc>
                <a:spcPct val="115000"/>
              </a:lnSpc>
            </a:pPr>
            <a:r>
              <a:rPr lang="ca-ES" sz="3600" b="1" u="sng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Mòdul TPV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 algn="just">
              <a:lnSpc>
                <a:spcPct val="150000"/>
              </a:lnSpc>
              <a:buClr>
                <a:srgbClr val="000000"/>
              </a:buClr>
              <a:buFont typeface="Arial"/>
              <a:buChar char="●"/>
            </a:pPr>
            <a:r>
              <a:rPr lang="ca-ES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Permet introduir de forma àgil les</a:t>
            </a:r>
            <a:r>
              <a:rPr lang="ca-ES" sz="2200" b="1" strike="noStrike" spc="-1" dirty="0">
                <a:solidFill>
                  <a:srgbClr val="528A02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vendes de mostrador</a:t>
            </a:r>
            <a:r>
              <a:rPr lang="ca-ES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.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 algn="just">
              <a:lnSpc>
                <a:spcPct val="150000"/>
              </a:lnSpc>
              <a:buClr>
                <a:srgbClr val="000000"/>
              </a:buClr>
              <a:buFont typeface="Arial"/>
              <a:buChar char="●"/>
            </a:pPr>
            <a:r>
              <a:rPr lang="ca-ES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Normalment està preparat per a ser usat amb una pantalla </a:t>
            </a:r>
            <a:r>
              <a:rPr lang="ca-ES" sz="2200" b="1" strike="noStrike" spc="-1" dirty="0">
                <a:solidFill>
                  <a:srgbClr val="528A02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tàctil</a:t>
            </a:r>
            <a:r>
              <a:rPr lang="ca-ES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i un dispositiu per a llegir els </a:t>
            </a:r>
            <a:r>
              <a:rPr lang="ca-ES" sz="2200" b="1" strike="noStrike" spc="-1" dirty="0">
                <a:solidFill>
                  <a:srgbClr val="528A02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codis de barres</a:t>
            </a:r>
            <a:r>
              <a:rPr lang="ca-ES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de les etiquetes de producte.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 algn="just">
              <a:lnSpc>
                <a:spcPct val="150000"/>
              </a:lnSpc>
              <a:buClr>
                <a:srgbClr val="000000"/>
              </a:buClr>
              <a:buFont typeface="Arial"/>
              <a:buChar char="●"/>
            </a:pPr>
            <a:r>
              <a:rPr lang="ca-ES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Sol equipar-se amb una </a:t>
            </a:r>
            <a:r>
              <a:rPr lang="ca-ES" sz="2200" b="1" strike="noStrike" spc="-1" dirty="0">
                <a:solidFill>
                  <a:srgbClr val="528A02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impressora</a:t>
            </a:r>
            <a:r>
              <a:rPr lang="ca-ES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de tiquets, un calaix </a:t>
            </a:r>
            <a:r>
              <a:rPr lang="ca-ES" sz="2200" b="1" strike="noStrike" spc="-1" dirty="0">
                <a:solidFill>
                  <a:srgbClr val="528A02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portamonedes</a:t>
            </a:r>
            <a:r>
              <a:rPr lang="ca-ES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i un </a:t>
            </a:r>
            <a:r>
              <a:rPr lang="ca-ES" sz="2200" b="1" strike="noStrike" spc="-1" dirty="0">
                <a:solidFill>
                  <a:srgbClr val="528A02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display</a:t>
            </a:r>
            <a:r>
              <a:rPr lang="ca-ES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per mostrar els imports als clients.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 algn="just">
              <a:lnSpc>
                <a:spcPct val="150000"/>
              </a:lnSpc>
              <a:buClr>
                <a:srgbClr val="000000"/>
              </a:buClr>
              <a:buFont typeface="Arial"/>
              <a:buChar char="●"/>
            </a:pPr>
            <a:r>
              <a:rPr lang="ca-ES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Disposa d’utilitats per a quadrar fàcilment la caixa i els cobraments amb targetes de crèdit.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 algn="just">
              <a:lnSpc>
                <a:spcPct val="150000"/>
              </a:lnSpc>
              <a:buClr>
                <a:srgbClr val="000000"/>
              </a:buClr>
              <a:buFont typeface="Arial"/>
              <a:buChar char="●"/>
            </a:pPr>
            <a:r>
              <a:rPr lang="ca-ES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Enllaça amb la resta de mòduls de l’ERP: Estocs, vendes, compres, gestió de tresoreria i comptabilitat.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CustomShape 1"/>
          <p:cNvSpPr/>
          <p:nvPr/>
        </p:nvSpPr>
        <p:spPr>
          <a:xfrm>
            <a:off x="457200" y="198360"/>
            <a:ext cx="7971480" cy="943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>
              <a:lnSpc>
                <a:spcPct val="100000"/>
              </a:lnSpc>
            </a:pPr>
            <a:r>
              <a:rPr lang="es-ES" sz="2800" b="0" strike="noStrike" spc="-1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Sistemes ERP – Avantatges</a:t>
            </a: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9" name="CustomShape 2"/>
          <p:cNvSpPr/>
          <p:nvPr/>
        </p:nvSpPr>
        <p:spPr>
          <a:xfrm>
            <a:off x="241920" y="1290600"/>
            <a:ext cx="8539200" cy="4856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/>
          <a:lstStyle/>
          <a:p>
            <a:pPr marL="216000" indent="-215640" algn="just">
              <a:lnSpc>
                <a:spcPct val="115000"/>
              </a:lnSpc>
              <a:buClr>
                <a:srgbClr val="000000"/>
              </a:buClr>
              <a:buSzPct val="75000"/>
              <a:buFont typeface="Arial"/>
              <a:buChar char="●"/>
            </a:pPr>
            <a:r>
              <a:rPr lang="es-E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Un únic programa que integra la gestió de l’empresa.</a:t>
            </a: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 algn="just">
              <a:lnSpc>
                <a:spcPct val="115000"/>
              </a:lnSpc>
              <a:buClr>
                <a:srgbClr val="000000"/>
              </a:buClr>
              <a:buSzPct val="75000"/>
              <a:buFont typeface="Arial"/>
              <a:buChar char="●"/>
            </a:pPr>
            <a:r>
              <a:rPr lang="es-E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El temps d’aprenentatge es redueix (GUI comuna).</a:t>
            </a: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 algn="just">
              <a:lnSpc>
                <a:spcPct val="115000"/>
              </a:lnSpc>
              <a:buClr>
                <a:srgbClr val="000000"/>
              </a:buClr>
              <a:buSzPct val="75000"/>
              <a:buFont typeface="Arial"/>
              <a:buChar char="●"/>
            </a:pPr>
            <a:r>
              <a:rPr lang="es-E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El sistema s’adapta a les necessitats de cada empresa.</a:t>
            </a: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 algn="just">
              <a:lnSpc>
                <a:spcPct val="115000"/>
              </a:lnSpc>
              <a:buClr>
                <a:srgbClr val="000000"/>
              </a:buClr>
              <a:buSzPct val="75000"/>
              <a:buFont typeface="Arial"/>
              <a:buChar char="●"/>
            </a:pPr>
            <a:r>
              <a:rPr lang="es-E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Tots els mòduls comparteixen la mateixa informació.</a:t>
            </a: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 algn="just">
              <a:lnSpc>
                <a:spcPct val="115000"/>
              </a:lnSpc>
              <a:buClr>
                <a:srgbClr val="000000"/>
              </a:buClr>
              <a:buSzPct val="75000"/>
              <a:buFont typeface="Arial"/>
              <a:buChar char="●"/>
            </a:pPr>
            <a:r>
              <a:rPr lang="es-E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Davant d’una necessitat específica es pot programar el mòdul corresponent.</a:t>
            </a: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CustomShape 1"/>
          <p:cNvSpPr/>
          <p:nvPr/>
        </p:nvSpPr>
        <p:spPr>
          <a:xfrm>
            <a:off x="457200" y="198360"/>
            <a:ext cx="7971480" cy="943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>
              <a:lnSpc>
                <a:spcPct val="100000"/>
              </a:lnSpc>
            </a:pPr>
            <a:r>
              <a:rPr lang="es-ES" sz="2800" b="0" strike="noStrike" spc="-1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Sistemes ERP – Inconvenients</a:t>
            </a: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1" name="CustomShape 2"/>
          <p:cNvSpPr/>
          <p:nvPr/>
        </p:nvSpPr>
        <p:spPr>
          <a:xfrm>
            <a:off x="241920" y="1218600"/>
            <a:ext cx="8539200" cy="4856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/>
          <a:lstStyle/>
          <a:p>
            <a:pPr marL="216000" indent="-215640" algn="just">
              <a:lnSpc>
                <a:spcPct val="115000"/>
              </a:lnSpc>
              <a:buClr>
                <a:srgbClr val="000000"/>
              </a:buClr>
              <a:buSzPct val="75000"/>
              <a:buFont typeface="Arial"/>
              <a:buChar char="●"/>
            </a:pPr>
            <a:r>
              <a:rPr lang="es-E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Implantació complexa, fins i tot no sempre s’aconsegueix.</a:t>
            </a: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 algn="just">
              <a:lnSpc>
                <a:spcPct val="115000"/>
              </a:lnSpc>
              <a:buClr>
                <a:srgbClr val="000000"/>
              </a:buClr>
              <a:buSzPct val="75000"/>
              <a:buFont typeface="Arial"/>
              <a:buChar char="●"/>
            </a:pPr>
            <a:r>
              <a:rPr lang="es-E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En alguns casos s’ha de canviar la manera de treballar per adaptar-se a l’ERP.</a:t>
            </a: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 algn="just">
              <a:lnSpc>
                <a:spcPct val="115000"/>
              </a:lnSpc>
              <a:buClr>
                <a:srgbClr val="000000"/>
              </a:buClr>
              <a:buSzPct val="75000"/>
              <a:buFont typeface="Arial"/>
              <a:buChar char="●"/>
            </a:pPr>
            <a:r>
              <a:rPr lang="es-E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Temps d’implantació llarg.</a:t>
            </a: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 algn="just">
              <a:lnSpc>
                <a:spcPct val="115000"/>
              </a:lnSpc>
              <a:buClr>
                <a:srgbClr val="000000"/>
              </a:buClr>
              <a:buSzPct val="75000"/>
              <a:buFont typeface="Arial"/>
              <a:buChar char="●"/>
            </a:pPr>
            <a:r>
              <a:rPr lang="es-E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Dependència d’un sol proveïdor de programari.</a:t>
            </a: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 algn="just">
              <a:lnSpc>
                <a:spcPct val="115000"/>
              </a:lnSpc>
              <a:buClr>
                <a:srgbClr val="000000"/>
              </a:buClr>
              <a:buSzPct val="75000"/>
              <a:buFont typeface="Arial"/>
              <a:buChar char="●"/>
            </a:pPr>
            <a:r>
              <a:rPr lang="es-E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Depenent dels casos: Cost econòmic de la solució.</a:t>
            </a: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CustomShape 1"/>
          <p:cNvSpPr/>
          <p:nvPr/>
        </p:nvSpPr>
        <p:spPr>
          <a:xfrm>
            <a:off x="457200" y="198360"/>
            <a:ext cx="7971480" cy="943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>
              <a:lnSpc>
                <a:spcPct val="100000"/>
              </a:lnSpc>
            </a:pPr>
            <a:r>
              <a:rPr lang="es-ES" sz="2800" b="0" strike="noStrike" spc="-1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Sistemes ERP – Conclusions</a:t>
            </a: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3" name="CustomShape 2"/>
          <p:cNvSpPr/>
          <p:nvPr/>
        </p:nvSpPr>
        <p:spPr>
          <a:xfrm>
            <a:off x="241920" y="1254600"/>
            <a:ext cx="8539200" cy="4856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/>
          <a:lstStyle/>
          <a:p>
            <a:pPr marL="216000" indent="-215640" algn="just">
              <a:lnSpc>
                <a:spcPct val="115000"/>
              </a:lnSpc>
              <a:buClr>
                <a:srgbClr val="000000"/>
              </a:buClr>
              <a:buSzPct val="75000"/>
              <a:buFont typeface="Arial"/>
              <a:buChar char="●"/>
            </a:pPr>
            <a:r>
              <a:rPr lang="ca-E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A l’hora d’implantar un ERP s’han de tenir en compte molts factors i la decisió no serà fàcil.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 algn="just">
              <a:lnSpc>
                <a:spcPct val="115000"/>
              </a:lnSpc>
              <a:buClr>
                <a:srgbClr val="000000"/>
              </a:buClr>
              <a:buSzPct val="75000"/>
              <a:buFont typeface="Arial"/>
              <a:buChar char="●"/>
            </a:pPr>
            <a:r>
              <a:rPr lang="ca-E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S’ha de conèixer les necessitats de cada empresa, el que val per a una empresa pot no valer per a una altra.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 algn="just">
              <a:lnSpc>
                <a:spcPct val="115000"/>
              </a:lnSpc>
              <a:buClr>
                <a:srgbClr val="000000"/>
              </a:buClr>
              <a:buSzPct val="75000"/>
              <a:buFont typeface="Arial"/>
              <a:buChar char="●"/>
            </a:pPr>
            <a:r>
              <a:rPr lang="ca-E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Caldrà estudiar el tipus d’ERP que necessitem i quin servei d’ERP ens interessa. “Privatiu” o “Open </a:t>
            </a:r>
            <a:r>
              <a:rPr lang="ca-ES" sz="2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Source</a:t>
            </a:r>
            <a:r>
              <a:rPr lang="ca-E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”?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 algn="just">
              <a:lnSpc>
                <a:spcPct val="115000"/>
              </a:lnSpc>
              <a:buClr>
                <a:srgbClr val="000000"/>
              </a:buClr>
              <a:buSzPct val="75000"/>
              <a:buFont typeface="Arial"/>
              <a:buChar char="●"/>
            </a:pPr>
            <a:r>
              <a:rPr lang="ca-E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La tasca d’implantació no serà senzilla, ni s’assegura el seu èxit. 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CustomShape 1"/>
          <p:cNvSpPr/>
          <p:nvPr/>
        </p:nvSpPr>
        <p:spPr>
          <a:xfrm>
            <a:off x="457200" y="198360"/>
            <a:ext cx="7971480" cy="943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>
              <a:lnSpc>
                <a:spcPct val="100000"/>
              </a:lnSpc>
            </a:pPr>
            <a:r>
              <a:rPr lang="es-ES" sz="2800" b="0" strike="noStrike" spc="-1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Sistemes ERP - Tipus</a:t>
            </a: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4" name="CustomShape 2"/>
          <p:cNvSpPr/>
          <p:nvPr/>
        </p:nvSpPr>
        <p:spPr>
          <a:xfrm>
            <a:off x="241920" y="1326600"/>
            <a:ext cx="8539200" cy="4334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/>
          <a:lstStyle/>
          <a:p>
            <a:pPr algn="just">
              <a:lnSpc>
                <a:spcPct val="100000"/>
              </a:lnSpc>
            </a:pPr>
            <a:r>
              <a:rPr lang="es-ES" sz="2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Tenim 2 tipus d’ERP:</a:t>
            </a: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 algn="just">
              <a:lnSpc>
                <a:spcPct val="100000"/>
              </a:lnSpc>
              <a:buClr>
                <a:srgbClr val="528A02"/>
              </a:buClr>
              <a:buFont typeface="Arial"/>
              <a:buChar char="●"/>
            </a:pPr>
            <a:r>
              <a:rPr lang="es-ES" sz="2600" b="1" strike="noStrike" spc="-1">
                <a:solidFill>
                  <a:srgbClr val="528A02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Horitzontals</a:t>
            </a:r>
            <a:r>
              <a:rPr lang="es-ES" sz="2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: Serveixen per a qualsevol empresa. Tenen una base comuna i la personalització implica moltes hores de feina.</a:t>
            </a: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 algn="just">
              <a:lnSpc>
                <a:spcPct val="100000"/>
              </a:lnSpc>
              <a:buClr>
                <a:srgbClr val="528A02"/>
              </a:buClr>
              <a:buFont typeface="Arial"/>
              <a:buChar char="●"/>
            </a:pPr>
            <a:r>
              <a:rPr lang="es-ES" sz="2600" b="1" strike="noStrike" spc="-1">
                <a:solidFill>
                  <a:srgbClr val="528A02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Verticals</a:t>
            </a:r>
            <a:r>
              <a:rPr lang="es-ES" sz="2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: ERP especialitzat. Segons les necessitats de cada sector disposem d’unes solucions més personalitzades. El cost d’implementació és menor però les empreses s’han d’adaptar a ells.</a:t>
            </a: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5" name="CustomShape 3"/>
          <p:cNvSpPr/>
          <p:nvPr/>
        </p:nvSpPr>
        <p:spPr>
          <a:xfrm>
            <a:off x="2377800" y="5683680"/>
            <a:ext cx="4366440" cy="517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/>
          <a:lstStyle/>
          <a:p>
            <a:pPr>
              <a:lnSpc>
                <a:spcPct val="100000"/>
              </a:lnSpc>
            </a:pPr>
            <a:r>
              <a:rPr lang="es-ES" sz="2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Quin és més interessant?</a:t>
            </a: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CustomShape 1"/>
          <p:cNvSpPr/>
          <p:nvPr/>
        </p:nvSpPr>
        <p:spPr>
          <a:xfrm>
            <a:off x="457200" y="198360"/>
            <a:ext cx="7971480" cy="943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>
              <a:lnSpc>
                <a:spcPct val="100000"/>
              </a:lnSpc>
            </a:pPr>
            <a:r>
              <a:rPr lang="es-ES" sz="2800" b="0" strike="noStrike" spc="-1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Sistemes ERP - Característiques</a:t>
            </a: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7" name="CustomShape 2"/>
          <p:cNvSpPr/>
          <p:nvPr/>
        </p:nvSpPr>
        <p:spPr>
          <a:xfrm>
            <a:off x="241920" y="1470600"/>
            <a:ext cx="8539200" cy="4856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/>
          <a:lstStyle/>
          <a:p>
            <a:pPr marL="216000" indent="-215640" algn="just">
              <a:lnSpc>
                <a:spcPct val="100000"/>
              </a:lnSpc>
              <a:buClr>
                <a:srgbClr val="000000"/>
              </a:buClr>
              <a:buFont typeface="Arial"/>
              <a:buChar char="●"/>
            </a:pPr>
            <a:r>
              <a:rPr lang="ca-ES" sz="2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Els ERP estan </a:t>
            </a:r>
            <a:r>
              <a:rPr lang="ca-ES" sz="26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formats</a:t>
            </a:r>
            <a:r>
              <a:rPr lang="ca-ES" sz="2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per </a:t>
            </a:r>
            <a:r>
              <a:rPr lang="ca-ES" sz="2600" b="1" strike="noStrike" spc="-1" dirty="0">
                <a:solidFill>
                  <a:srgbClr val="528A02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mòduls</a:t>
            </a:r>
            <a:r>
              <a:rPr lang="ca-ES" sz="2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, s’hauran d’instal·lar o desenvolupar aquells mòduls que siguin necessaris, segons les característiques de cada empresa. Podem dir que un ERP és “adaptable”.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 algn="just">
              <a:lnSpc>
                <a:spcPct val="100000"/>
              </a:lnSpc>
              <a:buClr>
                <a:srgbClr val="000000"/>
              </a:buClr>
              <a:buFont typeface="Arial"/>
              <a:buChar char="●"/>
            </a:pPr>
            <a:r>
              <a:rPr lang="ca-ES" sz="2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En un ERP disposem d’una base de dades centralitzada.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 algn="just">
              <a:lnSpc>
                <a:spcPct val="100000"/>
              </a:lnSpc>
              <a:buClr>
                <a:srgbClr val="000000"/>
              </a:buClr>
              <a:buFont typeface="Arial"/>
              <a:buChar char="●"/>
            </a:pPr>
            <a:r>
              <a:rPr lang="ca-ES" sz="2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Cada ERP disposa d’un llenguatge de programació / </a:t>
            </a:r>
            <a:r>
              <a:rPr lang="ca-ES" sz="26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API’s</a:t>
            </a:r>
            <a:r>
              <a:rPr lang="ca-ES" sz="2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/ llibreries per tal d’implementar o modificar mòduls.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 algn="just">
              <a:lnSpc>
                <a:spcPct val="100000"/>
              </a:lnSpc>
              <a:buClr>
                <a:srgbClr val="000000"/>
              </a:buClr>
              <a:buFont typeface="Arial"/>
              <a:buChar char="●"/>
            </a:pPr>
            <a:r>
              <a:rPr lang="ca-ES" sz="2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Contemplen totes les àrees d’una empresa, la qual cosa facilita la comunicació entre processos.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CustomShape 1"/>
          <p:cNvSpPr/>
          <p:nvPr/>
        </p:nvSpPr>
        <p:spPr>
          <a:xfrm>
            <a:off x="457200" y="198360"/>
            <a:ext cx="7971480" cy="943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>
              <a:lnSpc>
                <a:spcPct val="100000"/>
              </a:lnSpc>
            </a:pPr>
            <a:r>
              <a:rPr lang="es-ES" sz="2800" b="0" strike="noStrike" spc="-1" dirty="0" err="1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Sistemes</a:t>
            </a:r>
            <a:r>
              <a:rPr lang="es-ES" sz="2800" b="0" strike="noStrike" spc="-1" dirty="0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 ERP != </a:t>
            </a:r>
            <a:r>
              <a:rPr lang="es-ES" sz="2800" b="0" strike="noStrike" spc="-1" dirty="0" err="1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Sistemes</a:t>
            </a:r>
            <a:r>
              <a:rPr lang="es-ES" sz="2800" b="0" strike="noStrike" spc="-1" dirty="0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 </a:t>
            </a:r>
            <a:r>
              <a:rPr lang="es-ES" sz="2800" b="0" strike="noStrike" spc="-1" dirty="0" err="1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tradicionals</a:t>
            </a: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9" name="CustomShape 2"/>
          <p:cNvSpPr/>
          <p:nvPr/>
        </p:nvSpPr>
        <p:spPr>
          <a:xfrm>
            <a:off x="241920" y="1254600"/>
            <a:ext cx="8539200" cy="4856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/>
          <a:lstStyle/>
          <a:p>
            <a:pPr marL="216000" indent="-215640" algn="just">
              <a:lnSpc>
                <a:spcPct val="100000"/>
              </a:lnSpc>
              <a:buClr>
                <a:srgbClr val="000000"/>
              </a:buClr>
              <a:buFont typeface="Arial"/>
              <a:buChar char="●"/>
            </a:pPr>
            <a:r>
              <a:rPr lang="ca-ES" sz="2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En un ERP, des d’un mateix sistema gestionem tots els processos d’una empresa.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 algn="just">
              <a:lnSpc>
                <a:spcPct val="100000"/>
              </a:lnSpc>
              <a:buClr>
                <a:srgbClr val="000000"/>
              </a:buClr>
              <a:buFont typeface="Arial"/>
              <a:buChar char="●"/>
            </a:pPr>
            <a:r>
              <a:rPr lang="ca-ES" sz="2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Amb els sistemes tradicionals ens trobem amb aplicacions independents, amb interfícies distintes i que no tenen per què disposar d’una base de dades centralitzada.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 algn="just">
              <a:lnSpc>
                <a:spcPct val="100000"/>
              </a:lnSpc>
              <a:buClr>
                <a:srgbClr val="000000"/>
              </a:buClr>
              <a:buFont typeface="Arial"/>
              <a:buChar char="●"/>
            </a:pPr>
            <a:r>
              <a:rPr lang="ca-ES" sz="2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Un ERP és </a:t>
            </a:r>
            <a:r>
              <a:rPr lang="ca-ES" sz="26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personalitzable</a:t>
            </a:r>
            <a:r>
              <a:rPr lang="ca-ES" sz="2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i modular al contrari que amb els sistemes tradicionals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 algn="just">
              <a:lnSpc>
                <a:spcPct val="100000"/>
              </a:lnSpc>
              <a:buClr>
                <a:srgbClr val="000000"/>
              </a:buClr>
              <a:buFont typeface="Arial"/>
              <a:buChar char="●"/>
            </a:pPr>
            <a:r>
              <a:rPr lang="ca-ES" sz="2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... 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CustomShape 1"/>
          <p:cNvSpPr/>
          <p:nvPr/>
        </p:nvSpPr>
        <p:spPr>
          <a:xfrm>
            <a:off x="457200" y="198360"/>
            <a:ext cx="7971480" cy="943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>
              <a:lnSpc>
                <a:spcPct val="100000"/>
              </a:lnSpc>
            </a:pPr>
            <a:r>
              <a:rPr lang="es-ES" sz="2800" b="0" strike="noStrike" spc="-1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Sistemes ERP – Sist. Tradicionals vs ERP</a:t>
            </a: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41" name="Shape 306"/>
          <p:cNvPicPr/>
          <p:nvPr/>
        </p:nvPicPr>
        <p:blipFill>
          <a:blip r:embed="rId3"/>
          <a:stretch/>
        </p:blipFill>
        <p:spPr>
          <a:xfrm>
            <a:off x="1202040" y="1440000"/>
            <a:ext cx="3420360" cy="2259720"/>
          </a:xfrm>
          <a:prstGeom prst="rect">
            <a:avLst/>
          </a:prstGeom>
          <a:ln>
            <a:noFill/>
          </a:ln>
        </p:spPr>
      </p:pic>
      <p:pic>
        <p:nvPicPr>
          <p:cNvPr id="142" name="Shape 307"/>
          <p:cNvPicPr/>
          <p:nvPr/>
        </p:nvPicPr>
        <p:blipFill>
          <a:blip r:embed="rId4"/>
          <a:stretch/>
        </p:blipFill>
        <p:spPr>
          <a:xfrm>
            <a:off x="4431600" y="3819600"/>
            <a:ext cx="3420360" cy="2256840"/>
          </a:xfrm>
          <a:prstGeom prst="rect">
            <a:avLst/>
          </a:prstGeom>
          <a:ln>
            <a:noFill/>
          </a:ln>
        </p:spPr>
      </p:pic>
      <p:sp>
        <p:nvSpPr>
          <p:cNvPr id="143" name="CustomShape 2"/>
          <p:cNvSpPr/>
          <p:nvPr/>
        </p:nvSpPr>
        <p:spPr>
          <a:xfrm>
            <a:off x="4739040" y="1550160"/>
            <a:ext cx="3112560" cy="1393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/>
          <a:lstStyle/>
          <a:p>
            <a:pPr algn="just">
              <a:lnSpc>
                <a:spcPct val="100000"/>
              </a:lnSpc>
            </a:pPr>
            <a:r>
              <a:rPr lang="es-ES" sz="2400" b="0" u="sng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Sistemes tradicionals</a:t>
            </a: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E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Els departaments han d’establir comunicacions amb altres departaments.</a:t>
            </a: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4" name="CustomShape 3"/>
          <p:cNvSpPr/>
          <p:nvPr/>
        </p:nvSpPr>
        <p:spPr>
          <a:xfrm>
            <a:off x="1129680" y="3819600"/>
            <a:ext cx="3112560" cy="1393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/>
          <a:lstStyle/>
          <a:p>
            <a:pPr algn="r">
              <a:lnSpc>
                <a:spcPct val="100000"/>
              </a:lnSpc>
            </a:pPr>
            <a:r>
              <a:rPr lang="es-ES" sz="2400" b="0" u="sng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ERP</a:t>
            </a: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r">
              <a:lnSpc>
                <a:spcPct val="100000"/>
              </a:lnSpc>
            </a:pP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r">
              <a:lnSpc>
                <a:spcPct val="100000"/>
              </a:lnSpc>
            </a:pPr>
            <a:r>
              <a:rPr lang="es-E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Els mòduls es comuniquen amb la base de dades comuna.</a:t>
            </a: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5" name="CustomShape 4"/>
          <p:cNvSpPr/>
          <p:nvPr/>
        </p:nvSpPr>
        <p:spPr>
          <a:xfrm>
            <a:off x="1116000" y="5775840"/>
            <a:ext cx="3219840" cy="300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/>
          <a:lstStyle/>
          <a:p>
            <a:pPr>
              <a:lnSpc>
                <a:spcPct val="100000"/>
              </a:lnSpc>
            </a:pPr>
            <a:r>
              <a:rPr lang="es-E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Imatges extretes de l’IOC</a:t>
            </a: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46" name="Shape 311"/>
          <p:cNvPicPr/>
          <p:nvPr/>
        </p:nvPicPr>
        <p:blipFill>
          <a:blip r:embed="rId5"/>
          <a:stretch/>
        </p:blipFill>
        <p:spPr>
          <a:xfrm>
            <a:off x="3340800" y="5775840"/>
            <a:ext cx="870120" cy="3006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CustomShape 1"/>
          <p:cNvSpPr/>
          <p:nvPr/>
        </p:nvSpPr>
        <p:spPr>
          <a:xfrm>
            <a:off x="457200" y="198360"/>
            <a:ext cx="7971480" cy="943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>
              <a:lnSpc>
                <a:spcPct val="100000"/>
              </a:lnSpc>
            </a:pPr>
            <a:r>
              <a:rPr lang="es-ES" sz="2800" b="0" strike="noStrike" spc="-1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Sistemes ERP – Components</a:t>
            </a: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8" name="CustomShape 2"/>
          <p:cNvSpPr/>
          <p:nvPr/>
        </p:nvSpPr>
        <p:spPr>
          <a:xfrm>
            <a:off x="241920" y="1398600"/>
            <a:ext cx="8539200" cy="4856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/>
          <a:lstStyle/>
          <a:p>
            <a:pPr marL="216000" indent="-215640" algn="just">
              <a:lnSpc>
                <a:spcPct val="100000"/>
              </a:lnSpc>
              <a:buClr>
                <a:srgbClr val="000000"/>
              </a:buClr>
              <a:buFont typeface="Arial"/>
              <a:buChar char="●"/>
            </a:pPr>
            <a:r>
              <a:rPr lang="es-E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Bàsicament i com ja hem vist, un ERP té dos components principals:</a:t>
            </a: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lvl="1" indent="-215640" algn="just">
              <a:lnSpc>
                <a:spcPct val="100000"/>
              </a:lnSpc>
              <a:buClr>
                <a:srgbClr val="000000"/>
              </a:buClr>
              <a:buFont typeface="Arial"/>
              <a:buChar char="○"/>
            </a:pPr>
            <a:r>
              <a:rPr lang="es-E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Una base de dades centralitzada i GUI unificada.</a:t>
            </a: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lvl="1" indent="-215640" algn="just">
              <a:lnSpc>
                <a:spcPct val="100000"/>
              </a:lnSpc>
              <a:buClr>
                <a:srgbClr val="000000"/>
              </a:buClr>
              <a:buFont typeface="Arial"/>
              <a:buChar char="○"/>
            </a:pPr>
            <a:r>
              <a:rPr lang="es-E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Conjunt de mòduls i “aplicacions”.</a:t>
            </a: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 algn="just">
              <a:lnSpc>
                <a:spcPct val="100000"/>
              </a:lnSpc>
              <a:buClr>
                <a:srgbClr val="000000"/>
              </a:buClr>
              <a:buFont typeface="Arial"/>
              <a:buChar char="●"/>
            </a:pPr>
            <a:r>
              <a:rPr lang="es-E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L’arquitectura d’un ERP sol ser client-servidor:</a:t>
            </a: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lvl="1" indent="-215640" algn="just">
              <a:lnSpc>
                <a:spcPct val="100000"/>
              </a:lnSpc>
              <a:buClr>
                <a:srgbClr val="000000"/>
              </a:buClr>
              <a:buFont typeface="Arial"/>
              <a:buChar char="○"/>
            </a:pPr>
            <a:r>
              <a:rPr lang="es-E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Client: Sol·licita un servei. Necessitarem una aplicació per connectar al servidor.</a:t>
            </a: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lvl="1" indent="-215640" algn="just">
              <a:lnSpc>
                <a:spcPct val="100000"/>
              </a:lnSpc>
              <a:buClr>
                <a:srgbClr val="000000"/>
              </a:buClr>
              <a:buFont typeface="Arial"/>
              <a:buChar char="○"/>
            </a:pPr>
            <a:r>
              <a:rPr lang="es-E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Servidor: Processa les peticions i oferta un servei. Pot existir un tercer nivell amb la BD o estar al propi servidor. </a:t>
            </a: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CustomShape 1"/>
          <p:cNvSpPr/>
          <p:nvPr/>
        </p:nvSpPr>
        <p:spPr>
          <a:xfrm>
            <a:off x="457200" y="198360"/>
            <a:ext cx="7971480" cy="943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>
              <a:lnSpc>
                <a:spcPct val="100000"/>
              </a:lnSpc>
            </a:pPr>
            <a:r>
              <a:rPr lang="es-ES" sz="2800" b="0" strike="noStrike" spc="-1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Sistemes ERP – Implantació</a:t>
            </a: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0" name="CustomShape 2"/>
          <p:cNvSpPr/>
          <p:nvPr/>
        </p:nvSpPr>
        <p:spPr>
          <a:xfrm>
            <a:off x="241920" y="1290600"/>
            <a:ext cx="8539200" cy="4856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/>
          <a:lstStyle/>
          <a:p>
            <a:pPr marL="216000" indent="-215640" algn="just">
              <a:lnSpc>
                <a:spcPct val="100000"/>
              </a:lnSpc>
              <a:buClr>
                <a:srgbClr val="000000"/>
              </a:buClr>
              <a:buFont typeface="Arial"/>
              <a:buChar char="●"/>
            </a:pPr>
            <a:r>
              <a:rPr lang="es-E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Per tal d’implantar un ERP a una empresa, haurem de passar per les següents fases:</a:t>
            </a: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lvl="1" indent="-215640" algn="just">
              <a:lnSpc>
                <a:spcPct val="100000"/>
              </a:lnSpc>
              <a:buClr>
                <a:srgbClr val="000000"/>
              </a:buClr>
              <a:buFont typeface="Arial"/>
              <a:buChar char="○"/>
            </a:pPr>
            <a:r>
              <a:rPr lang="es-ES" sz="2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S’han de fer anàlisis exhaustius sobre la viabilitat de la implantació.</a:t>
            </a: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lvl="1" indent="-215640" algn="just">
              <a:lnSpc>
                <a:spcPct val="100000"/>
              </a:lnSpc>
              <a:buClr>
                <a:srgbClr val="000000"/>
              </a:buClr>
              <a:buFont typeface="Arial"/>
              <a:buChar char="○"/>
            </a:pPr>
            <a:r>
              <a:rPr lang="es-ES" sz="2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La definició de requeriments i objectius ha de ser realista i adequada.</a:t>
            </a: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lvl="1" indent="-215640" algn="just">
              <a:lnSpc>
                <a:spcPct val="100000"/>
              </a:lnSpc>
              <a:buClr>
                <a:srgbClr val="000000"/>
              </a:buClr>
              <a:buFont typeface="Arial"/>
              <a:buChar char="○"/>
            </a:pPr>
            <a:r>
              <a:rPr lang="es-ES" sz="2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Elecció de l’ERP adequat.</a:t>
            </a: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lvl="1" indent="-215640" algn="just">
              <a:lnSpc>
                <a:spcPct val="100000"/>
              </a:lnSpc>
              <a:buClr>
                <a:srgbClr val="000000"/>
              </a:buClr>
              <a:buFont typeface="Arial"/>
              <a:buChar char="○"/>
            </a:pPr>
            <a:r>
              <a:rPr lang="es-ES" sz="2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Planificació de la implantació i de l’adaptació.</a:t>
            </a: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lvl="1" indent="-215640" algn="just">
              <a:lnSpc>
                <a:spcPct val="100000"/>
              </a:lnSpc>
              <a:buClr>
                <a:srgbClr val="000000"/>
              </a:buClr>
              <a:buFont typeface="Arial"/>
              <a:buChar char="○"/>
            </a:pPr>
            <a:r>
              <a:rPr lang="es-ES" sz="2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Implantació.</a:t>
            </a: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lvl="1" indent="-215640" algn="just">
              <a:lnSpc>
                <a:spcPct val="100000"/>
              </a:lnSpc>
              <a:buClr>
                <a:srgbClr val="000000"/>
              </a:buClr>
              <a:buFont typeface="Arial"/>
              <a:buChar char="○"/>
            </a:pPr>
            <a:r>
              <a:rPr lang="es-ES" sz="2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Post-Implantació.</a:t>
            </a: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CustomShape 1"/>
          <p:cNvSpPr/>
          <p:nvPr/>
        </p:nvSpPr>
        <p:spPr>
          <a:xfrm>
            <a:off x="457200" y="198360"/>
            <a:ext cx="7971480" cy="943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>
              <a:lnSpc>
                <a:spcPct val="100000"/>
              </a:lnSpc>
            </a:pPr>
            <a:r>
              <a:rPr lang="es-ES" sz="2800" b="0" strike="noStrike" spc="-1">
                <a:solidFill>
                  <a:srgbClr val="464653"/>
                </a:solidFill>
                <a:uFill>
                  <a:solidFill>
                    <a:srgbClr val="FFFFFF"/>
                  </a:solidFill>
                </a:uFill>
                <a:latin typeface="Domine"/>
                <a:ea typeface="Domine"/>
              </a:rPr>
              <a:t>Sistemes ERP – Tipologia</a:t>
            </a: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2" name="CustomShape 2"/>
          <p:cNvSpPr/>
          <p:nvPr/>
        </p:nvSpPr>
        <p:spPr>
          <a:xfrm>
            <a:off x="241920" y="1290600"/>
            <a:ext cx="8539200" cy="4856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/>
          <a:lstStyle/>
          <a:p>
            <a:pPr marL="216000" indent="-215640" algn="just">
              <a:lnSpc>
                <a:spcPct val="100000"/>
              </a:lnSpc>
              <a:buClr>
                <a:srgbClr val="000000"/>
              </a:buClr>
              <a:buSzPct val="75000"/>
              <a:buFont typeface="Arial"/>
              <a:buChar char="●"/>
            </a:pPr>
            <a:r>
              <a:rPr lang="ca-E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Dins dels ERP, hi ha molta varietat per escollir. Seran molts els factors a analitzar abans de triar un ERP.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 algn="just">
              <a:lnSpc>
                <a:spcPct val="100000"/>
              </a:lnSpc>
              <a:buClr>
                <a:srgbClr val="000000"/>
              </a:buClr>
              <a:buSzPct val="75000"/>
              <a:buFont typeface="Arial"/>
              <a:buChar char="●"/>
            </a:pPr>
            <a:r>
              <a:rPr lang="ca-E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Una diferència clara la tenim entre els ERP privatius i els de codi obert.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 algn="just">
              <a:lnSpc>
                <a:spcPct val="100000"/>
              </a:lnSpc>
              <a:buClr>
                <a:srgbClr val="000000"/>
              </a:buClr>
              <a:buSzPct val="75000"/>
              <a:buFont typeface="Arial"/>
              <a:buChar char="●"/>
            </a:pPr>
            <a:r>
              <a:rPr lang="ca-E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A més, els ERP estan classificats segons nivells: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lvl="1" indent="-215640" algn="just">
              <a:lnSpc>
                <a:spcPct val="100000"/>
              </a:lnSpc>
              <a:buClr>
                <a:srgbClr val="000000"/>
              </a:buClr>
              <a:buFont typeface="Arial"/>
              <a:buChar char="○"/>
            </a:pPr>
            <a:r>
              <a:rPr lang="ca-ES" sz="2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Tier</a:t>
            </a:r>
            <a:r>
              <a:rPr lang="ca-ES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I: Grans empreses.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lvl="1" indent="-215640" algn="just">
              <a:lnSpc>
                <a:spcPct val="100000"/>
              </a:lnSpc>
              <a:buClr>
                <a:srgbClr val="000000"/>
              </a:buClr>
              <a:buFont typeface="Arial"/>
              <a:buChar char="○"/>
            </a:pPr>
            <a:r>
              <a:rPr lang="ca-ES" sz="2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Tier</a:t>
            </a:r>
            <a:r>
              <a:rPr lang="ca-ES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II: PYME.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lvl="1" indent="-215640" algn="just">
              <a:lnSpc>
                <a:spcPct val="100000"/>
              </a:lnSpc>
              <a:buClr>
                <a:srgbClr val="000000"/>
              </a:buClr>
              <a:buFont typeface="Arial"/>
              <a:buChar char="○"/>
            </a:pPr>
            <a:r>
              <a:rPr lang="ca-ES" sz="2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Tier</a:t>
            </a:r>
            <a:r>
              <a:rPr lang="ca-ES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III: Petites empreses.</a:t>
            </a:r>
            <a:endParaRPr lang="ca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271</TotalTime>
  <Words>1464</Words>
  <Application>Microsoft Office PowerPoint</Application>
  <PresentationFormat>Presentación en pantalla (4:3)</PresentationFormat>
  <Paragraphs>176</Paragraphs>
  <Slides>24</Slides>
  <Notes>24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3</vt:i4>
      </vt:variant>
      <vt:variant>
        <vt:lpstr>Títulos de diapositiva</vt:lpstr>
      </vt:variant>
      <vt:variant>
        <vt:i4>24</vt:i4>
      </vt:variant>
    </vt:vector>
  </HeadingPairs>
  <TitlesOfParts>
    <vt:vector size="33" baseType="lpstr">
      <vt:lpstr>Arial</vt:lpstr>
      <vt:lpstr>Calibri</vt:lpstr>
      <vt:lpstr>Domine</vt:lpstr>
      <vt:lpstr>Symbol</vt:lpstr>
      <vt:lpstr>Times New Roman</vt:lpstr>
      <vt:lpstr>Wingdings</vt:lpstr>
      <vt:lpstr>Office Theme</vt:lpstr>
      <vt:lpstr>Office Theme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 del PowerPoint</dc:title>
  <dc:creator>IES</dc:creator>
  <cp:lastModifiedBy>ferran bartoll tutusaus</cp:lastModifiedBy>
  <cp:revision>38</cp:revision>
  <dcterms:modified xsi:type="dcterms:W3CDTF">2021-09-13T21:15:45Z</dcterms:modified>
  <dc:language>es-ES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4</vt:i4>
  </property>
  <property fmtid="{D5CDD505-2E9C-101B-9397-08002B2CF9AE}" pid="8" name="PresentationFormat">
    <vt:lpwstr>Presentació en pantalla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20</vt:i4>
  </property>
</Properties>
</file>