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7099300" cy="10223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7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las notas</a:t>
            </a:r>
          </a:p>
        </p:txBody>
      </p:sp>
      <p:sp>
        <p:nvSpPr>
          <p:cNvPr id="12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&lt;encabezamiento&gt;</a:t>
            </a:r>
          </a:p>
        </p:txBody>
      </p:sp>
      <p:sp>
        <p:nvSpPr>
          <p:cNvPr id="122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&lt;fecha/hora&gt;</a:t>
            </a:r>
          </a:p>
        </p:txBody>
      </p:sp>
      <p:sp>
        <p:nvSpPr>
          <p:cNvPr id="123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 de página&gt;</a:t>
            </a:r>
          </a:p>
        </p:txBody>
      </p:sp>
      <p:sp>
        <p:nvSpPr>
          <p:cNvPr id="124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8429E68-BDB3-4ECB-9F99-E9B2724A2FD2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101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4021200" y="9710640"/>
            <a:ext cx="3072240" cy="50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7560" tIns="50760" rIns="97560" bIns="50760" anchor="b"/>
          <a:lstStyle/>
          <a:p>
            <a:pPr algn="r">
              <a:lnSpc>
                <a:spcPct val="100000"/>
              </a:lnSpc>
            </a:pPr>
            <a:fld id="{1E765EA1-A218-489F-801D-290542726B3A}" type="slidenum">
              <a:rPr lang="es-ES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709560" y="4856040"/>
            <a:ext cx="5677560" cy="4599360"/>
          </a:xfrm>
          <a:prstGeom prst="rect">
            <a:avLst/>
          </a:prstGeom>
        </p:spPr>
        <p:txBody>
          <a:bodyPr lIns="97560" tIns="50760" rIns="97560" bIns="50760" anchor="ctr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320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8513A4C8-6FC2-41E9-9240-D949D547058C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10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564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8820F3D-2039-4EB3-B56E-3F68E9312FF6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11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745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C70B9835-E851-45D3-B412-7EE147CA6624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12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0115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4DBD8F9C-94F1-4F66-8571-E43E2628C867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13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123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98A7CB50-EEEA-4442-BECB-96550B322236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14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7585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94429736-55E4-4033-8A01-552F3F7ADF0D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15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313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3C1E4A60-5AE4-4CA2-885A-2BFADB48600B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16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8111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BE8A5624-6D10-4CC5-BA65-8C75BD9F1388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17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6144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9DBF49DF-D6C3-4E15-A69A-3A9FDF7CD44F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18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053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A8860431-78D5-46D8-A600-8F8D3CA9F187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19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455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274B793D-7268-4C5B-A1EC-D74BCA18CAE7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2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3073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B95AB9AC-6BE5-4045-AB08-25DE55F36B1E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20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7439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E58836BE-F821-4876-ACB1-5D1A62FD2026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21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2887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A4ECFF9-5A88-4D76-9911-74D58AEA03BC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22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5352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C3E80DE-F60F-43F3-ABFB-A6CE5ED906D1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23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59441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839BED3C-0522-4C9C-A080-BDD3E59C4AC6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24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117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F33F933-3A5B-4E43-AF42-2B04B7B54F7B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3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4947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85D0E1E-9D41-4FCD-8E83-3872E014C515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4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736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04083921-EAFA-4620-B71D-819B84C0174E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5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0083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99535728-87C1-428D-AA6C-2BE50E1D2030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6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312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44008B58-4431-470B-A06E-49252137DD6B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7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6062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DE9AED5E-A4C2-438E-827C-E53D80E1BF2A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8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3595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E264D797-8F1F-45F7-8EA5-0CA7F58FD2B2}" type="slidenum"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t>9</a:t>
            </a:fld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858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" name="Imatge 38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0" name="Imatge 39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" name="Imatge 78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0" name="Imatge 79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8" name="Imatge 117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9" name="Imatge 118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905040" y="3648240"/>
            <a:ext cx="7314120" cy="1278360"/>
          </a:xfrm>
          <a:prstGeom prst="rect">
            <a:avLst/>
          </a:prstGeom>
          <a:noFill/>
          <a:ln w="9360">
            <a:solidFill>
              <a:srgbClr val="727CA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2"/>
          <p:cNvSpPr/>
          <p:nvPr/>
        </p:nvSpPr>
        <p:spPr>
          <a:xfrm>
            <a:off x="914400" y="5048280"/>
            <a:ext cx="7314120" cy="684720"/>
          </a:xfrm>
          <a:prstGeom prst="rect">
            <a:avLst/>
          </a:prstGeom>
          <a:noFill/>
          <a:ln w="9360">
            <a:solidFill>
              <a:srgbClr val="9FB8C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905040" y="3648240"/>
            <a:ext cx="227520" cy="1278360"/>
          </a:xfrm>
          <a:prstGeom prst="rect">
            <a:avLst/>
          </a:prstGeom>
          <a:solidFill>
            <a:srgbClr val="727CA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914400" y="5048280"/>
            <a:ext cx="227520" cy="684720"/>
          </a:xfrm>
          <a:prstGeom prst="rect">
            <a:avLst/>
          </a:prstGeom>
          <a:solidFill>
            <a:srgbClr val="9FB8C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2898720" y="6354720"/>
            <a:ext cx="3474000" cy="36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2898720" y="6356520"/>
            <a:ext cx="3504240" cy="36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457200" y="6353280"/>
            <a:ext cx="82285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FB8C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3"/>
          <p:cNvSpPr/>
          <p:nvPr/>
        </p:nvSpPr>
        <p:spPr>
          <a:xfrm>
            <a:off x="457200" y="1143000"/>
            <a:ext cx="82285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FB8C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4"/>
          <p:cNvSpPr/>
          <p:nvPr/>
        </p:nvSpPr>
        <p:spPr>
          <a:xfrm rot="5400000">
            <a:off x="423360" y="6467400"/>
            <a:ext cx="189360" cy="119520"/>
          </a:xfrm>
          <a:prstGeom prst="triangle">
            <a:avLst>
              <a:gd name="adj" fmla="val 50000"/>
            </a:avLst>
          </a:prstGeom>
          <a:solidFill>
            <a:srgbClr val="9FB8C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284040" y="452880"/>
            <a:ext cx="1599120" cy="13644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2"/>
          <p:cNvSpPr/>
          <p:nvPr/>
        </p:nvSpPr>
        <p:spPr>
          <a:xfrm>
            <a:off x="1885320" y="452880"/>
            <a:ext cx="2742120" cy="136440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3"/>
          <p:cNvSpPr/>
          <p:nvPr/>
        </p:nvSpPr>
        <p:spPr>
          <a:xfrm>
            <a:off x="4626720" y="452880"/>
            <a:ext cx="4232520" cy="136440"/>
          </a:xfrm>
          <a:prstGeom prst="rect">
            <a:avLst/>
          </a:prstGeom>
          <a:solidFill>
            <a:srgbClr val="8064A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1219320" y="3886200"/>
            <a:ext cx="6856920" cy="98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ES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02. ERP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Tipologia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2059560" y="5405400"/>
            <a:ext cx="5030640" cy="64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Gràfic comparatiu principals ERP. Panorama consulting group 2012.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Shape 341"/>
          <p:cNvPicPr/>
          <p:nvPr/>
        </p:nvPicPr>
        <p:blipFill>
          <a:blip r:embed="rId3"/>
          <a:stretch/>
        </p:blipFill>
        <p:spPr>
          <a:xfrm>
            <a:off x="1476720" y="1202760"/>
            <a:ext cx="6190200" cy="4237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Tipologia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17880" y="1041120"/>
            <a:ext cx="8539200" cy="602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ERP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lang="es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Privatius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SAP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SAGE ERP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Microsoft Dynamics.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Oracle E-Business.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lang="es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Open </a:t>
            </a:r>
            <a:r>
              <a:rPr lang="es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Source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Odoo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Open ERP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360" lvl="1" algn="just">
              <a:lnSpc>
                <a:spcPct val="115000"/>
              </a:lnSpc>
              <a:buClr>
                <a:srgbClr val="000000"/>
              </a:buClr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241920" y="1254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 ja hem dit, un ERP està format per mòduls, que poden estar ja definits o bé poden ser programats per oferir noves funcionalitats.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Podem diferenciar dos tipus de mòduls: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Generals.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15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Específics.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Anem a veure alguns dels mòduls disponibles als </a:t>
            </a:r>
            <a:r>
              <a:rPr lang="ca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ERP’s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1" name="Shape 316"/>
          <p:cNvPicPr/>
          <p:nvPr/>
        </p:nvPicPr>
        <p:blipFill>
          <a:blip r:embed="rId3"/>
          <a:stretch/>
        </p:blipFill>
        <p:spPr>
          <a:xfrm>
            <a:off x="1563480" y="1440000"/>
            <a:ext cx="5943600" cy="4452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41920" y="1010880"/>
            <a:ext cx="8539200" cy="60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es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Compres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Aquest mòdul s’encarrega de la gestió d’un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cicle de compra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des que es fa una comanda fins a l’emissió de la factura.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 els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assentaments comptables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vinculats a les compres.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controlar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preus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compra i actualitzar la informació de cost dels productes.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Gestiona condicions particulars per proveïdor.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obtenir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estadístiques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compres.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etc.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241920" y="1010880"/>
            <a:ext cx="8539200" cy="60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Vendes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Aquest mòdul s’encarrega de la gestió d’un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cicle de venda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des de l’oferta al client fins a l’emissió de la factura i efectes a cobrar.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 els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assentaments comptables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vinculats a les vendes.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gestionar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preus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venda,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tarifes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preus particulars,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comissions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dels comercials…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l’extracció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d’informes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estadístiques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relacionats amb les compres.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241920" y="1006920"/>
            <a:ext cx="8539200" cy="611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Fabricació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Gestiona tot el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procés productiu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gestionar l’estructura dels productes a fabricar, és a dir, la llista de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components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materials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recursos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necessaris per obtenir els diferents productes semi-elaborats i acabats.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Gestiona les ordres de fabricació de forma que permet saber la quantitat necessària de materials i recursos al llarg del temps per a dur a terme el procés productiu.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introduir les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desviacions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que es produeixen en el procés de fabricació real i calcular el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cost real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cada fabricació.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 tots els </a:t>
            </a:r>
            <a:r>
              <a:rPr lang="ca-ES" sz="18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moviments d’estocs</a:t>
            </a:r>
            <a:r>
              <a:rPr lang="ca-E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corresponents als consums de matèries primeres i sortides de producte acabat a mida que es va avançant en el procés productiu.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396000" y="972000"/>
            <a:ext cx="8349120" cy="50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Gestió d’estocs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Gestiona tot el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procés productiu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gestiona el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inventari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productes a partir de la informació de la resta de processos que generen moviments d’estocs (vendes, compres i fabricació).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gestionar els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moviments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del magatzem.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Generació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d’informes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Inventari valorat a una data.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Estocs sota mínims.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etc.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241920" y="1010880"/>
            <a:ext cx="8539200" cy="60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Gestió de tresoreria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Gestiona els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cobraments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pagaments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efectuar unions i divisions dels efectes a pagar i a cobrar.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emetre remeses de rebuts a cobrar i a pagar per presentar per banca electrònica.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 la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informació comptable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corresponent a cada acció realitzada.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241920" y="1010880"/>
            <a:ext cx="8539200" cy="60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Comptabilitat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introduir 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apunts comptable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 i visualitzar i analitzar la informació comptable generada per la resta de mòduls: compres, vendes i gestió de tresoreria.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</a:t>
            </a:r>
            <a:r>
              <a:rPr lang="ca-ES" sz="24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generar els llibres comptables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estats financers exigits per la normativa comptable.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Line 2"/>
          <p:cNvSpPr/>
          <p:nvPr/>
        </p:nvSpPr>
        <p:spPr>
          <a:xfrm flipV="1">
            <a:off x="4511520" y="3713760"/>
            <a:ext cx="1116000" cy="324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3"/>
          <p:cNvSpPr/>
          <p:nvPr/>
        </p:nvSpPr>
        <p:spPr>
          <a:xfrm>
            <a:off x="4744080" y="3347640"/>
            <a:ext cx="1411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CRM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4"/>
          <p:cNvSpPr/>
          <p:nvPr/>
        </p:nvSpPr>
        <p:spPr>
          <a:xfrm>
            <a:off x="241920" y="1511640"/>
            <a:ext cx="8539200" cy="175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 </a:t>
            </a:r>
            <a:r>
              <a:rPr lang="es-ES" sz="2400" b="1" strike="noStrike" spc="-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ERP</a:t>
            </a: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</a:t>
            </a:r>
            <a:r>
              <a:rPr lang="es-ES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Enterprise Resource Planning</a:t>
            </a: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és software que integra en un únic sistema els processos de negoci d’una empresa.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Segon la vikipèdia: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5"/>
          <p:cNvSpPr/>
          <p:nvPr/>
        </p:nvSpPr>
        <p:spPr>
          <a:xfrm>
            <a:off x="415800" y="3402000"/>
            <a:ext cx="8207280" cy="2817720"/>
          </a:xfrm>
          <a:prstGeom prst="roundRect">
            <a:avLst>
              <a:gd name="adj" fmla="val 13599"/>
            </a:avLst>
          </a:prstGeom>
          <a:solidFill>
            <a:srgbClr val="4BACC6"/>
          </a:solidFill>
          <a:ln w="19080">
            <a:solidFill>
              <a:srgbClr val="1F497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just">
              <a:lnSpc>
                <a:spcPct val="100000"/>
              </a:lnSpc>
            </a:pPr>
            <a:r>
              <a:rPr lang="es-ES" sz="5000" b="1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“</a:t>
            </a:r>
            <a:r>
              <a:rPr lang="es-ES" sz="2000" b="1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Els sistemes de Planificació de Recursos Empresarials o ERP, integren (o pretenen integrar) totes les dades i processos d'una organització en un sistema unificat. Un sistema ERP típic utilitzarà múltiples components de programari i maquinari per aconseguir la integració. Un component clau de la majoria d'ERPs és l'ús d'una base de dades única per emmagatzemar la informació dels diferents mòduls del sistema.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241920" y="974880"/>
            <a:ext cx="8539200" cy="60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Gestió documental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associar documents a les entitats gestionades per l’ERP: clients, proveïdors, articles, accions comercials, comandes, etc.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gestionar documents creats electrònicament o bé en documents en paper digitalitzats.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gestionar l’accés als documents en funció del perfil dels usuaris.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gestió documental permet reduir els costos associats a la manipulació dels arxius físics, és a dir, el cost d’arxiu i de recuperació de la informació, a l’hora que facilita la disponibilitat dels documents a tots els usuaris de l’ERP.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a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Mòduls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241920" y="1010880"/>
            <a:ext cx="8539200" cy="60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15000"/>
              </a:lnSpc>
            </a:pPr>
            <a:r>
              <a:rPr lang="ca-ES" sz="36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Mòdul TPV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Permet introduir de forma àgil les</a:t>
            </a: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vendes de mostrador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Normalment està preparat per a ser usat amb una pantalla </a:t>
            </a: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tàctil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un dispositiu per a llegir els </a:t>
            </a: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codis de barres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les etiquetes de producte.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Sol equipar-se amb una </a:t>
            </a: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impressora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 tiquets, un calaix </a:t>
            </a: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portamonedes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un </a:t>
            </a:r>
            <a:r>
              <a:rPr lang="ca-ES" sz="22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display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mostrar els imports als clients.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Disposa d’utilitats per a quadrar fàcilment la caixa i els cobraments amb targetes de crèdit.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Enllaça amb la resta de mòduls de l’ERP: Estocs, vendes, compres, gestió de tresoreria i comptabilitat.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Avantatges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241920" y="1290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 únic programa que integra la gestió de l’empresa.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temps d’aprenentatge es redueix (GUI comuna).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 sistema s’adapta a les necessitats de cada empresa.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Tots els mòduls comparteixen la mateixa informació.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Davant d’una necessitat específica es pot programar el mòdul corresponent.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Inconvenients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241920" y="1218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Implantació complexa, fins i tot no sempre s’aconsegueix.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 alguns casos s’ha de canviar la manera de treballar per adaptar-se a l’ERP.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Temps d’implantació llarg.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Dependència d’un sol proveïdor de programari.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Depenent dels casos: Cost econòmic de la solució.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Conclusions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241920" y="1254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 l’hora d’implantar un ERP s’han de tenir en compte molts factors i la decisió no serà fàcil.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S’ha de conèixer les necessitats de cada empresa, el que val per a una empresa pot no valer per a una altra.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Caldrà estudiar el tipus d’ERP que necessitem i quin servei d’ERP ens interessa. “Privatiu” o “Open </a:t>
            </a:r>
            <a:r>
              <a:rPr lang="ca-E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Source</a:t>
            </a: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”?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15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tasca d’implantació no serà senzilla, ni s’assegura el seu èxit.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- Tipus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241920" y="1326600"/>
            <a:ext cx="8539200" cy="4334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Tenim 2 tipus d’ERP: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528A02"/>
              </a:buClr>
              <a:buFont typeface="Arial"/>
              <a:buChar char="●"/>
            </a:pPr>
            <a:r>
              <a:rPr lang="es-ES" sz="2600" b="1" strike="noStrike" spc="-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Horitzontals</a:t>
            </a: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Serveixen per a qualsevol empresa. Tenen una base comuna i la personalització implica moltes hores de feina.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528A02"/>
              </a:buClr>
              <a:buFont typeface="Arial"/>
              <a:buChar char="●"/>
            </a:pPr>
            <a:r>
              <a:rPr lang="es-ES" sz="2600" b="1" strike="noStrike" spc="-1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Verticals</a:t>
            </a: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: ERP especialitzat. Segons les necessitats de cada sector disposem d’unes solucions més personalitzades. El cost d’implementació és menor però les empreses s’han d’adaptar a ells.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3"/>
          <p:cNvSpPr/>
          <p:nvPr/>
        </p:nvSpPr>
        <p:spPr>
          <a:xfrm>
            <a:off x="2377800" y="5683680"/>
            <a:ext cx="4366440" cy="51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>
              <a:lnSpc>
                <a:spcPct val="100000"/>
              </a:lnSpc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Quin és més interessant?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- Característiques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241920" y="1470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Els ERP estan </a:t>
            </a:r>
            <a:r>
              <a:rPr lang="ca-ES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formats</a:t>
            </a: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per </a:t>
            </a:r>
            <a:r>
              <a:rPr lang="ca-ES" sz="2600" b="1" strike="noStrike" spc="-1" dirty="0">
                <a:solidFill>
                  <a:srgbClr val="528A0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mòduls</a:t>
            </a: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s’hauran d’instal·lar o desenvolupar aquells mòduls que siguin necessaris, segons les característiques de cada empresa. Podem dir que un ERP és “adaptable”.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 un ERP disposem d’una base de dades centralitzada.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Cada ERP disposa d’un llenguatge de programació / </a:t>
            </a:r>
            <a:r>
              <a:rPr lang="ca-ES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API’s</a:t>
            </a: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/ llibreries per tal d’implementar o modificar mòduls.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Contemplen totes les àrees d’una empresa, la qual cosa facilita la comunicació entre processos.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ERP !=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</a:t>
            </a:r>
            <a:r>
              <a:rPr lang="es-ES" sz="2800" b="0" strike="noStrike" spc="-1" dirty="0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 </a:t>
            </a:r>
            <a:r>
              <a:rPr lang="es-ES" sz="2800" b="0" strike="noStrike" spc="-1" dirty="0" err="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tradicionals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241920" y="1254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 un ERP, des d’un mateix sistema gestionem tots els processos d’una empresa.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Amb els sistemes tradicionals ens trobem amb aplicacions independents, amb interfícies distintes i que no tenen per què disposar d’una base de dades centralitzada.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 ERP és </a:t>
            </a:r>
            <a:r>
              <a:rPr lang="ca-ES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personalitzable</a:t>
            </a: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 modular al contrari que amb els sistemes tradicionals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ca-ES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... 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Sist. Tradicionals vs ERP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1" name="Shape 306"/>
          <p:cNvPicPr/>
          <p:nvPr/>
        </p:nvPicPr>
        <p:blipFill>
          <a:blip r:embed="rId3"/>
          <a:stretch/>
        </p:blipFill>
        <p:spPr>
          <a:xfrm>
            <a:off x="1202040" y="1440000"/>
            <a:ext cx="3420360" cy="2259720"/>
          </a:xfrm>
          <a:prstGeom prst="rect">
            <a:avLst/>
          </a:prstGeom>
          <a:ln>
            <a:noFill/>
          </a:ln>
        </p:spPr>
      </p:pic>
      <p:pic>
        <p:nvPicPr>
          <p:cNvPr id="142" name="Shape 307"/>
          <p:cNvPicPr/>
          <p:nvPr/>
        </p:nvPicPr>
        <p:blipFill>
          <a:blip r:embed="rId4"/>
          <a:stretch/>
        </p:blipFill>
        <p:spPr>
          <a:xfrm>
            <a:off x="4431600" y="3819600"/>
            <a:ext cx="3420360" cy="2256840"/>
          </a:xfrm>
          <a:prstGeom prst="rect">
            <a:avLst/>
          </a:prstGeom>
          <a:ln>
            <a:noFill/>
          </a:ln>
        </p:spPr>
      </p:pic>
      <p:sp>
        <p:nvSpPr>
          <p:cNvPr id="143" name="CustomShape 2"/>
          <p:cNvSpPr/>
          <p:nvPr/>
        </p:nvSpPr>
        <p:spPr>
          <a:xfrm>
            <a:off x="4739040" y="1550160"/>
            <a:ext cx="3112560" cy="139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just">
              <a:lnSpc>
                <a:spcPct val="100000"/>
              </a:lnSpc>
            </a:pPr>
            <a:r>
              <a:rPr lang="es-ES" sz="24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Sistemes tradicionals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Els departaments han d’establir comunicacions amb altres departaments.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1129680" y="3819600"/>
            <a:ext cx="3112560" cy="139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r">
              <a:lnSpc>
                <a:spcPct val="100000"/>
              </a:lnSpc>
            </a:pPr>
            <a:r>
              <a:rPr lang="es-ES" sz="24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ERP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Els mòduls es comuniquen amb la base de dades comuna.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1116000" y="5775840"/>
            <a:ext cx="3219840" cy="3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>
              <a:lnSpc>
                <a:spcPct val="100000"/>
              </a:lnSpc>
            </a:pPr>
            <a:r>
              <a:rPr lang="es-E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Imatges extretes de l’IOC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6" name="Shape 311"/>
          <p:cNvPicPr/>
          <p:nvPr/>
        </p:nvPicPr>
        <p:blipFill>
          <a:blip r:embed="rId5"/>
          <a:stretch/>
        </p:blipFill>
        <p:spPr>
          <a:xfrm>
            <a:off x="3340800" y="5775840"/>
            <a:ext cx="870120" cy="30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Components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241920" y="1398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Bàsicament i com ja hem vist, un ERP té dos components principals: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Una base de dades centralitzada i GUI unificada.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Conjunt de mòduls i “aplicacions”.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L’arquitectura d’un ERP sol ser client-servidor: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Client: Sol·licita un servei. Necessitarem una aplicació per connectar al servidor.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Servidor: Processa les peticions i oferta un servei. Pot existir un tercer nivell amb la BD o estar al propi servidor. 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Implantació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241920" y="1290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Per tal d’implantar un ERP a una empresa, haurem de passar per les següents fases: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S’han de fer anàlisis exhaustius sobre la viabilitat de la implantació.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 definició de requeriments i objectius ha de ser realista i adequada.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Elecció de l’ERP adequat.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Planificació de la implantació i de l’adaptació.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Implantació.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es-ES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Post-Implantació.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457200" y="198360"/>
            <a:ext cx="797148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es-ES" sz="2800" b="0" strike="noStrike" spc="-1">
                <a:solidFill>
                  <a:srgbClr val="464653"/>
                </a:solidFill>
                <a:uFill>
                  <a:solidFill>
                    <a:srgbClr val="FFFFFF"/>
                  </a:solidFill>
                </a:uFill>
                <a:latin typeface="Domine"/>
                <a:ea typeface="Domine"/>
              </a:rPr>
              <a:t>Sistemes ERP – Tipologia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241920" y="1290600"/>
            <a:ext cx="8539200" cy="48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Dins dels ERP, hi ha molta varietat per escollir. Seran molts els factors a analitzar abans de triar un ERP.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Una diferència clara la tenim entre els ERP privatius i els de codi obert.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75000"/>
              <a:buFont typeface="Arial"/>
              <a:buChar char="●"/>
            </a:pPr>
            <a:r>
              <a:rPr lang="ca-E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 més, els ERP estan classificats segons nivells: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Tier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I: Grans empreses.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Tier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II: PYME.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640" algn="just">
              <a:lnSpc>
                <a:spcPct val="100000"/>
              </a:lnSpc>
              <a:buClr>
                <a:srgbClr val="000000"/>
              </a:buClr>
              <a:buFont typeface="Arial"/>
              <a:buChar char="○"/>
            </a:pPr>
            <a:r>
              <a:rPr lang="ca-ES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Tier</a:t>
            </a:r>
            <a:r>
              <a:rPr lang="ca-ES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III: Petites empreses.</a:t>
            </a:r>
            <a:endParaRPr lang="ca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1464</Words>
  <Application>Microsoft Office PowerPoint</Application>
  <PresentationFormat>Presentación en pantalla (4:3)</PresentationFormat>
  <Paragraphs>176</Paragraphs>
  <Slides>24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24</vt:i4>
      </vt:variant>
    </vt:vector>
  </HeadingPairs>
  <TitlesOfParts>
    <vt:vector size="33" baseType="lpstr">
      <vt:lpstr>Arial</vt:lpstr>
      <vt:lpstr>Calibri</vt:lpstr>
      <vt:lpstr>Domine</vt:lpstr>
      <vt:lpstr>Symbol</vt:lpstr>
      <vt:lpstr>Times New Roman</vt:lpstr>
      <vt:lpstr>Wingdings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IES</dc:creator>
  <cp:lastModifiedBy>ferran bartoll tutusaus</cp:lastModifiedBy>
  <cp:revision>38</cp:revision>
  <dcterms:modified xsi:type="dcterms:W3CDTF">2021-09-13T21:15:45Z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4</vt:i4>
  </property>
  <property fmtid="{D5CDD505-2E9C-101B-9397-08002B2CF9AE}" pid="8" name="PresentationFormat">
    <vt:lpwstr>Presentació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</Properties>
</file>