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1" r:id="rId2"/>
  </p:sldMasterIdLst>
  <p:notesMasterIdLst>
    <p:notesMasterId r:id="rId15"/>
  </p:notesMasterIdLst>
  <p:sldIdLst>
    <p:sldId id="256" r:id="rId3"/>
    <p:sldId id="257" r:id="rId4"/>
    <p:sldId id="271" r:id="rId5"/>
    <p:sldId id="270" r:id="rId6"/>
    <p:sldId id="272" r:id="rId7"/>
    <p:sldId id="261" r:id="rId8"/>
    <p:sldId id="273" r:id="rId9"/>
    <p:sldId id="266" r:id="rId10"/>
    <p:sldId id="263" r:id="rId11"/>
    <p:sldId id="264" r:id="rId12"/>
    <p:sldId id="274" r:id="rId13"/>
    <p:sldId id="267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1"/>
            <a:r>
              <a:rPr noProof="0"/>
              <a:t>
</a:t>
            </a:r>
          </a:p>
          <a:p>
            <a:pPr lvl="0"/>
            <a:endParaRPr noProof="0"/>
          </a:p>
          <a:p>
            <a:pPr lvl="0"/>
            <a:endParaRPr noProof="0"/>
          </a:p>
          <a:p>
            <a:pPr lvl="0"/>
            <a:endParaRPr noProof="0"/>
          </a:p>
          <a:p>
            <a:pPr lvl="0"/>
            <a:endParaRPr noProof="0"/>
          </a:p>
          <a:p>
            <a:pPr lvl="0"/>
            <a:endParaRPr noProof="0"/>
          </a:p>
          <a:p>
            <a:pPr lvl="0"/>
            <a:endParaRPr noProof="0"/>
          </a:p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914400" indent="-317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55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17410" name="Shape 56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49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7890" name="Shape 150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68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19458" name="Shape 69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76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21506" name="Shape 7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103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25602" name="Shape 104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03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27650" name="Shape 104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40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29698" name="Shape 141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18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1746" name="Shape 119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26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3794" name="Shape 1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18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35842" name="Shape 119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11"/>
          <p:cNvCxnSpPr>
            <a:cxnSpLocks noChangeShapeType="1"/>
          </p:cNvCxnSpPr>
          <p:nvPr/>
        </p:nvCxnSpPr>
        <p:spPr bwMode="auto">
          <a:xfrm>
            <a:off x="457200" y="549275"/>
            <a:ext cx="8229600" cy="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5" name="Shape 12"/>
          <p:cNvCxnSpPr>
            <a:cxnSpLocks noChangeShapeType="1"/>
          </p:cNvCxnSpPr>
          <p:nvPr/>
        </p:nvCxnSpPr>
        <p:spPr bwMode="auto">
          <a:xfrm>
            <a:off x="457200" y="4845050"/>
            <a:ext cx="8229600" cy="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9" name="Shape 9"/>
          <p:cNvSpPr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16"/>
          <p:cNvCxnSpPr>
            <a:cxnSpLocks noChangeShapeType="1"/>
          </p:cNvCxnSpPr>
          <p:nvPr/>
        </p:nvCxnSpPr>
        <p:spPr bwMode="auto">
          <a:xfrm>
            <a:off x="457200" y="1524000"/>
            <a:ext cx="8229600" cy="0"/>
          </a:xfrm>
          <a:prstGeom prst="straightConnector1">
            <a:avLst/>
          </a:prstGeom>
          <a:noFill/>
          <a:ln w="50800">
            <a:solidFill>
              <a:srgbClr val="DA0002"/>
            </a:solidFill>
            <a:round/>
            <a:headEnd/>
            <a:tailEnd/>
          </a:ln>
        </p:spPr>
      </p:cxnSp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21"/>
          <p:cNvCxnSpPr>
            <a:cxnSpLocks noChangeShapeType="1"/>
          </p:cNvCxnSpPr>
          <p:nvPr/>
        </p:nvCxnSpPr>
        <p:spPr bwMode="auto">
          <a:xfrm>
            <a:off x="457200" y="1524000"/>
            <a:ext cx="8229600" cy="0"/>
          </a:xfrm>
          <a:prstGeom prst="straightConnector1">
            <a:avLst/>
          </a:prstGeom>
          <a:noFill/>
          <a:ln w="50800">
            <a:solidFill>
              <a:srgbClr val="DA0002"/>
            </a:solidFill>
            <a:round/>
            <a:headEnd/>
            <a:tailEnd/>
          </a:ln>
        </p:spPr>
      </p:cxn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hape 24"/>
          <p:cNvCxnSpPr>
            <a:cxnSpLocks noChangeShapeType="1"/>
          </p:cNvCxnSpPr>
          <p:nvPr/>
        </p:nvCxnSpPr>
        <p:spPr bwMode="auto">
          <a:xfrm>
            <a:off x="457200" y="1524000"/>
            <a:ext cx="8229600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hape 27"/>
          <p:cNvCxnSpPr>
            <a:cxnSpLocks noChangeShapeType="1"/>
          </p:cNvCxnSpPr>
          <p:nvPr/>
        </p:nvCxnSpPr>
        <p:spPr bwMode="auto">
          <a:xfrm>
            <a:off x="457200" y="5756275"/>
            <a:ext cx="82296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</p:cxn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hape 29"/>
          <p:cNvCxnSpPr>
            <a:cxnSpLocks noChangeShapeType="1"/>
          </p:cNvCxnSpPr>
          <p:nvPr/>
        </p:nvCxnSpPr>
        <p:spPr bwMode="auto">
          <a:xfrm>
            <a:off x="457200" y="150813"/>
            <a:ext cx="82296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ca-ES" smtClean="0">
              <a:sym typeface="Arial" charset="0"/>
            </a:endParaRPr>
          </a:p>
        </p:txBody>
      </p:sp>
      <p:sp>
        <p:nvSpPr>
          <p:cNvPr id="1027" name="Shape 6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ca-ES" smtClean="0">
              <a:sym typeface="Arial" charset="0"/>
            </a:endParaRPr>
          </a:p>
        </p:txBody>
      </p:sp>
      <p:cxnSp>
        <p:nvCxnSpPr>
          <p:cNvPr id="1028" name="Shape 7"/>
          <p:cNvCxnSpPr>
            <a:cxnSpLocks noChangeShapeType="1"/>
          </p:cNvCxnSpPr>
          <p:nvPr/>
        </p:nvCxnSpPr>
        <p:spPr bwMode="auto">
          <a:xfrm>
            <a:off x="457200" y="6697663"/>
            <a:ext cx="82296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3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ca-ES" smtClean="0">
              <a:sym typeface="Arial" charset="0"/>
            </a:endParaRPr>
          </a:p>
        </p:txBody>
      </p:sp>
      <p:sp>
        <p:nvSpPr>
          <p:cNvPr id="8195" name="Shape 3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ca-ES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ebra.org/webstart/4.0/unsigned/" TargetMode="External"/><Relationship Id="rId2" Type="http://schemas.openxmlformats.org/officeDocument/2006/relationships/hyperlink" Target="http://moodle.org/plugins/view.php?plugin=mod_geogebr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fespm.e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49"/>
          <p:cNvSpPr>
            <a:spLocks noGrp="1"/>
          </p:cNvSpPr>
          <p:nvPr>
            <p:ph type="ctrTitle"/>
          </p:nvPr>
        </p:nvSpPr>
        <p:spPr>
          <a:xfrm>
            <a:off x="457200" y="592138"/>
            <a:ext cx="8229600" cy="3413125"/>
          </a:xfrm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s-ES" sz="4000" smtClean="0">
                <a:latin typeface="Arial" charset="0"/>
                <a:cs typeface="Arial" charset="0"/>
                <a:sym typeface="Arial" charset="0"/>
              </a:rPr>
              <a:t>GeoGebra, Moodle y Python:</a:t>
            </a:r>
            <a:br>
              <a:rPr lang="es-ES" sz="4000" smtClean="0">
                <a:latin typeface="Arial" charset="0"/>
                <a:cs typeface="Arial" charset="0"/>
                <a:sym typeface="Arial" charset="0"/>
              </a:rPr>
            </a:br>
            <a:r>
              <a:rPr lang="es-ES" sz="4000" smtClean="0">
                <a:latin typeface="Arial" charset="0"/>
                <a:cs typeface="Arial" charset="0"/>
                <a:sym typeface="Arial" charset="0"/>
              </a:rPr>
              <a:t>un trío de ases</a:t>
            </a:r>
            <a:r>
              <a:rPr lang="es-ES" sz="4800" smtClean="0">
                <a:latin typeface="Arial" charset="0"/>
                <a:cs typeface="Arial" charset="0"/>
                <a:sym typeface="Arial" charset="0"/>
              </a:rPr>
              <a:t/>
            </a:r>
            <a:br>
              <a:rPr lang="es-ES" sz="4800" smtClean="0">
                <a:latin typeface="Arial" charset="0"/>
                <a:cs typeface="Arial" charset="0"/>
                <a:sym typeface="Arial" charset="0"/>
              </a:rPr>
            </a:br>
            <a:r>
              <a:rPr lang="es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Josep Lluís Cañadilla</a:t>
            </a:r>
            <a:br>
              <a:rPr lang="es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s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Antoni Gomà</a:t>
            </a:r>
            <a:br>
              <a:rPr lang="es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s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Associació Catalana de GeoGebra</a:t>
            </a:r>
            <a:r>
              <a:rPr lang="es-ES" smtClean="0">
                <a:latin typeface="Arial" charset="0"/>
                <a:cs typeface="Arial" charset="0"/>
                <a:sym typeface="Arial" charset="0"/>
              </a:rPr>
              <a:t/>
            </a:r>
            <a:br>
              <a:rPr lang="es-ES" smtClean="0">
                <a:latin typeface="Arial" charset="0"/>
                <a:cs typeface="Arial" charset="0"/>
                <a:sym typeface="Arial" charset="0"/>
              </a:rPr>
            </a:br>
            <a:r>
              <a:rPr lang="es-ES" sz="2400" smtClean="0">
                <a:latin typeface="Arial" charset="0"/>
                <a:cs typeface="Arial" charset="0"/>
                <a:sym typeface="Arial" charset="0"/>
              </a:rPr>
              <a:t/>
            </a:r>
            <a:br>
              <a:rPr lang="es-ES" sz="2400" smtClean="0">
                <a:latin typeface="Arial" charset="0"/>
                <a:cs typeface="Arial" charset="0"/>
                <a:sym typeface="Arial" charset="0"/>
              </a:rPr>
            </a:br>
            <a:r>
              <a:rPr lang="es-ES" sz="1800" smtClean="0">
                <a:solidFill>
                  <a:schemeClr val="hlink"/>
                </a:solidFill>
                <a:latin typeface="Arial" charset="0"/>
                <a:cs typeface="Arial" charset="0"/>
                <a:sym typeface="Arial" charset="0"/>
              </a:rPr>
              <a:t>Día GeoGebra</a:t>
            </a:r>
            <a:br>
              <a:rPr lang="es-ES" sz="1800" smtClean="0">
                <a:solidFill>
                  <a:schemeClr val="hlink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s-ES" sz="1800" smtClean="0">
                <a:solidFill>
                  <a:schemeClr val="hlink"/>
                </a:solidFill>
                <a:latin typeface="Arial" charset="0"/>
                <a:cs typeface="Arial" charset="0"/>
                <a:sym typeface="Arial" charset="0"/>
              </a:rPr>
              <a:t>Segovia 24 de noviembre de 2012</a:t>
            </a:r>
          </a:p>
        </p:txBody>
      </p:sp>
      <p:sp>
        <p:nvSpPr>
          <p:cNvPr id="16386" name="Shape 52"/>
          <p:cNvSpPr>
            <a:spLocks noChangeArrowheads="1"/>
          </p:cNvSpPr>
          <p:nvPr/>
        </p:nvSpPr>
        <p:spPr bwMode="auto">
          <a:xfrm>
            <a:off x="468313" y="4941888"/>
            <a:ext cx="1730375" cy="1679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16387" name="Shape 53"/>
          <p:cNvSpPr>
            <a:spLocks noChangeArrowheads="1"/>
          </p:cNvSpPr>
          <p:nvPr/>
        </p:nvSpPr>
        <p:spPr bwMode="auto">
          <a:xfrm>
            <a:off x="5978525" y="5322888"/>
            <a:ext cx="2708275" cy="64452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21"/>
          <p:cNvSpPr>
            <a:spLocks noGrp="1"/>
          </p:cNvSpPr>
          <p:nvPr>
            <p:ph type="title"/>
          </p:nvPr>
        </p:nvSpPr>
        <p:spPr>
          <a:xfrm>
            <a:off x="457200" y="727075"/>
            <a:ext cx="8229600" cy="701675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400" b="1" smtClean="0">
                <a:latin typeface="Arial" charset="0"/>
                <a:cs typeface="Arial" charset="0"/>
              </a:rPr>
              <a:t>Actividades con valores aleatorios</a:t>
            </a:r>
          </a:p>
        </p:txBody>
      </p:sp>
      <p:sp>
        <p:nvSpPr>
          <p:cNvPr id="32770" name="Shape 122"/>
          <p:cNvSpPr>
            <a:spLocks noGrp="1"/>
          </p:cNvSpPr>
          <p:nvPr>
            <p:ph type="body" idx="1"/>
          </p:nvPr>
        </p:nvSpPr>
        <p:spPr>
          <a:xfrm>
            <a:off x="457200" y="1428750"/>
            <a:ext cx="8229600" cy="4505325"/>
          </a:xfrm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r>
              <a:rPr lang="ca-ES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Con el uso de </a:t>
            </a:r>
            <a:r>
              <a:rPr lang="ca-ES" sz="2400" smtClean="0">
                <a:solidFill>
                  <a:srgbClr val="0066D9"/>
                </a:solidFill>
                <a:latin typeface="Arial" charset="0"/>
                <a:cs typeface="Arial" charset="0"/>
              </a:rPr>
              <a:t>AleatorioEntre[  , ] </a:t>
            </a:r>
            <a:r>
              <a:rPr lang="ca-ES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se puede plantear la actividad con objetos que tomen valores distintos cada vez que se accede a ella.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r>
              <a:rPr lang="ca-ES" sz="2400" smtClean="0">
                <a:latin typeface="Arial" charset="0"/>
                <a:cs typeface="Arial" charset="0"/>
              </a:rPr>
              <a:t>Hay que crear un objeto numérico </a:t>
            </a:r>
            <a:r>
              <a:rPr lang="ca-ES" sz="2400" i="1" smtClean="0">
                <a:solidFill>
                  <a:srgbClr val="0066D9"/>
                </a:solidFill>
                <a:latin typeface="Arial" charset="0"/>
                <a:cs typeface="Arial" charset="0"/>
              </a:rPr>
              <a:t>stat</a:t>
            </a:r>
            <a:r>
              <a:rPr lang="ca-ES" sz="2400" smtClean="0">
                <a:latin typeface="Arial" charset="0"/>
                <a:cs typeface="Arial" charset="0"/>
              </a:rPr>
              <a:t> que indique el estado de la actividad. Se guarda con </a:t>
            </a:r>
            <a:r>
              <a:rPr lang="ca-ES" sz="2400" i="1" smtClean="0">
                <a:solidFill>
                  <a:srgbClr val="0066D9"/>
                </a:solidFill>
                <a:latin typeface="Arial" charset="0"/>
                <a:cs typeface="Arial" charset="0"/>
              </a:rPr>
              <a:t>stat</a:t>
            </a:r>
            <a:r>
              <a:rPr lang="ca-ES" sz="2400" smtClean="0">
                <a:solidFill>
                  <a:srgbClr val="0066D9"/>
                </a:solidFill>
                <a:latin typeface="Arial" charset="0"/>
                <a:cs typeface="Arial" charset="0"/>
              </a:rPr>
              <a:t> = 0</a:t>
            </a:r>
            <a:r>
              <a:rPr lang="ca-ES" sz="2400" smtClean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r>
              <a:rPr lang="ca-ES" sz="2400" smtClean="0">
                <a:latin typeface="Arial" charset="0"/>
                <a:cs typeface="Arial" charset="0"/>
              </a:rPr>
              <a:t>En las propiedades de </a:t>
            </a:r>
            <a:r>
              <a:rPr lang="ca-ES" sz="2400" i="1" smtClean="0">
                <a:solidFill>
                  <a:srgbClr val="0066D9"/>
                </a:solidFill>
                <a:latin typeface="Arial" charset="0"/>
                <a:cs typeface="Arial" charset="0"/>
              </a:rPr>
              <a:t>stat</a:t>
            </a:r>
            <a:r>
              <a:rPr lang="ca-ES" sz="2400" smtClean="0">
                <a:latin typeface="Arial" charset="0"/>
                <a:cs typeface="Arial" charset="0"/>
              </a:rPr>
              <a:t>, pestaña </a:t>
            </a:r>
            <a:r>
              <a:rPr lang="ca-ES" sz="2400" i="1" smtClean="0">
                <a:latin typeface="Arial" charset="0"/>
                <a:cs typeface="Arial" charset="0"/>
              </a:rPr>
              <a:t>Scripting...</a:t>
            </a:r>
          </a:p>
          <a:p>
            <a:pPr lvl="1" eaLnBrk="1" hangingPunct="1">
              <a:spcBef>
                <a:spcPts val="600"/>
              </a:spcBef>
              <a:buClr>
                <a:srgbClr val="000000"/>
              </a:buClr>
              <a:buSzPct val="167000"/>
              <a:buFont typeface="Arial" charset="0"/>
              <a:buChar char="•"/>
            </a:pPr>
            <a:r>
              <a:rPr lang="ca-ES" sz="2400" smtClean="0">
                <a:latin typeface="Arial" charset="0"/>
                <a:cs typeface="Arial" charset="0"/>
              </a:rPr>
              <a:t>mediante JavaScript se hace que al inicio, </a:t>
            </a:r>
            <a:r>
              <a:rPr lang="ca-ES" sz="2400" i="1" smtClean="0">
                <a:solidFill>
                  <a:srgbClr val="0066D9"/>
                </a:solidFill>
                <a:latin typeface="Arial" charset="0"/>
                <a:cs typeface="Arial" charset="0"/>
              </a:rPr>
              <a:t>stat</a:t>
            </a:r>
            <a:r>
              <a:rPr lang="ca-ES" sz="2400" smtClean="0">
                <a:latin typeface="Arial" charset="0"/>
                <a:cs typeface="Arial" charset="0"/>
              </a:rPr>
              <a:t> cambie a 1 y después a 2.</a:t>
            </a:r>
          </a:p>
          <a:p>
            <a:pPr lvl="1" eaLnBrk="1" hangingPunct="1">
              <a:spcBef>
                <a:spcPts val="600"/>
              </a:spcBef>
              <a:buClr>
                <a:srgbClr val="000000"/>
              </a:buClr>
              <a:buSzPct val="167000"/>
              <a:buFont typeface="Arial" charset="0"/>
              <a:buChar char="•"/>
            </a:pPr>
            <a:r>
              <a:rPr lang="ca-ES" sz="2400" smtClean="0">
                <a:latin typeface="Arial" charset="0"/>
                <a:cs typeface="Arial" charset="0"/>
              </a:rPr>
              <a:t>Sólo se asignan los valores aleatorios cuando </a:t>
            </a:r>
            <a:r>
              <a:rPr lang="ca-ES" sz="2400" i="1" smtClean="0">
                <a:solidFill>
                  <a:srgbClr val="0066D9"/>
                </a:solidFill>
                <a:latin typeface="Arial" charset="0"/>
                <a:cs typeface="Arial" charset="0"/>
              </a:rPr>
              <a:t>stat</a:t>
            </a:r>
            <a:r>
              <a:rPr lang="ca-ES" sz="2400" smtClean="0">
                <a:latin typeface="Arial" charset="0"/>
                <a:cs typeface="Arial" charset="0"/>
              </a:rPr>
              <a:t> cambia de valor y el nuevo valor es 1. De esta manera se mantienen fijos para toda la actividad.</a:t>
            </a:r>
          </a:p>
        </p:txBody>
      </p:sp>
      <p:sp>
        <p:nvSpPr>
          <p:cNvPr id="32771" name="Shape 123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32772" name="Shape 124"/>
          <p:cNvSpPr>
            <a:spLocks noChangeArrowheads="1"/>
          </p:cNvSpPr>
          <p:nvPr/>
        </p:nvSpPr>
        <p:spPr bwMode="auto">
          <a:xfrm>
            <a:off x="3857625" y="5857875"/>
            <a:ext cx="857250" cy="78581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13"/>
          <p:cNvSpPr>
            <a:spLocks noGrp="1"/>
          </p:cNvSpPr>
          <p:nvPr>
            <p:ph type="title" idx="4294967295"/>
          </p:nvPr>
        </p:nvSpPr>
        <p:spPr>
          <a:xfrm>
            <a:off x="457200" y="684213"/>
            <a:ext cx="8229600" cy="733425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solidFill>
                  <a:srgbClr val="DA0002"/>
                </a:solidFill>
                <a:latin typeface="Arial" charset="0"/>
                <a:cs typeface="Arial" charset="0"/>
              </a:rPr>
              <a:t>Ideas claves</a:t>
            </a:r>
          </a:p>
        </p:txBody>
      </p:sp>
      <p:sp>
        <p:nvSpPr>
          <p:cNvPr id="34818" name="Shape 114"/>
          <p:cNvSpPr>
            <a:spLocks noGrp="1"/>
          </p:cNvSpPr>
          <p:nvPr>
            <p:ph type="body" idx="4294967295"/>
          </p:nvPr>
        </p:nvSpPr>
        <p:spPr>
          <a:xfrm>
            <a:off x="2484438" y="2060575"/>
            <a:ext cx="4248150" cy="641350"/>
          </a:xfrm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Entorno de aprendizaje</a:t>
            </a:r>
          </a:p>
        </p:txBody>
      </p:sp>
      <p:sp>
        <p:nvSpPr>
          <p:cNvPr id="34819" name="Shape 115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pic>
        <p:nvPicPr>
          <p:cNvPr id="34820" name="Picture 7" descr="ANd9GcSSSBwqOZixUnpUTFHWaMftMBzUAAMMelIDc0_pUbyTSh4tLnzdEzyOocg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1916113"/>
            <a:ext cx="1295400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9" descr="geogebra_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188" y="299720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Shape 114"/>
          <p:cNvSpPr>
            <a:spLocks/>
          </p:cNvSpPr>
          <p:nvPr/>
        </p:nvSpPr>
        <p:spPr bwMode="auto">
          <a:xfrm>
            <a:off x="2411413" y="3644900"/>
            <a:ext cx="634682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>
            <a:spAutoFit/>
          </a:bodyPr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4000" b="1"/>
              <a:t>Matemáticas dinámicas</a:t>
            </a:r>
          </a:p>
        </p:txBody>
      </p:sp>
      <p:sp>
        <p:nvSpPr>
          <p:cNvPr id="34823" name="Shape 114"/>
          <p:cNvSpPr>
            <a:spLocks/>
          </p:cNvSpPr>
          <p:nvPr/>
        </p:nvSpPr>
        <p:spPr bwMode="auto">
          <a:xfrm>
            <a:off x="684213" y="5157788"/>
            <a:ext cx="18002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>
            <a:spAutoFit/>
          </a:bodyPr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1800" b="1">
                <a:latin typeface="Verdana" pitchFamily="34" charset="0"/>
              </a:rPr>
              <a:t>Python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1800" b="1">
                <a:latin typeface="Verdana" pitchFamily="34" charset="0"/>
              </a:rPr>
              <a:t>JavaScript</a:t>
            </a:r>
          </a:p>
        </p:txBody>
      </p:sp>
      <p:sp>
        <p:nvSpPr>
          <p:cNvPr id="34824" name="Shape 114"/>
          <p:cNvSpPr>
            <a:spLocks/>
          </p:cNvSpPr>
          <p:nvPr/>
        </p:nvSpPr>
        <p:spPr bwMode="auto">
          <a:xfrm>
            <a:off x="2555875" y="5157788"/>
            <a:ext cx="6346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>
            <a:spAutoFit/>
          </a:bodyPr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/>
              <a:t>Sofisticación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143"/>
          <p:cNvSpPr>
            <a:spLocks noGrp="1"/>
          </p:cNvSpPr>
          <p:nvPr>
            <p:ph type="ctrTitle"/>
          </p:nvPr>
        </p:nvSpPr>
        <p:spPr>
          <a:xfrm>
            <a:off x="457200" y="592138"/>
            <a:ext cx="8229600" cy="3840162"/>
          </a:xfrm>
        </p:spPr>
        <p:txBody>
          <a:bodyPr>
            <a:spAutoFit/>
          </a:bodyPr>
          <a:lstStyle/>
          <a:p>
            <a:pPr algn="r" eaLnBrk="1" hangingPunct="1">
              <a:spcBef>
                <a:spcPct val="0"/>
              </a:spcBef>
              <a:buClr>
                <a:srgbClr val="000000"/>
              </a:buClr>
              <a:buSzPct val="46000"/>
              <a:buFontTx/>
              <a:buNone/>
            </a:pPr>
            <a:r>
              <a:rPr lang="es-ES" sz="4800" smtClean="0">
                <a:latin typeface="Arial" charset="0"/>
                <a:cs typeface="Arial" charset="0"/>
                <a:sym typeface="Arial" charset="0"/>
              </a:rPr>
              <a:t>Muchas gracias por vuestra atención</a:t>
            </a:r>
            <a:br>
              <a:rPr lang="es-ES" sz="4800" smtClean="0">
                <a:latin typeface="Arial" charset="0"/>
                <a:cs typeface="Arial" charset="0"/>
                <a:sym typeface="Arial" charset="0"/>
              </a:rPr>
            </a:br>
            <a:r>
              <a:rPr lang="es-ES" sz="4800" smtClean="0">
                <a:latin typeface="Arial" charset="0"/>
                <a:cs typeface="Arial" charset="0"/>
                <a:sym typeface="Arial" charset="0"/>
              </a:rPr>
              <a:t/>
            </a:r>
            <a:br>
              <a:rPr lang="es-ES" sz="4800" smtClean="0">
                <a:latin typeface="Arial" charset="0"/>
                <a:cs typeface="Arial" charset="0"/>
                <a:sym typeface="Arial" charset="0"/>
              </a:rPr>
            </a:br>
            <a:r>
              <a:rPr lang="es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Josep Lluís Cañadilla</a:t>
            </a:r>
            <a:br>
              <a:rPr lang="es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s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Antoni Gomà</a:t>
            </a:r>
            <a:br>
              <a:rPr lang="es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s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Associació Catalana de GeoGebra</a:t>
            </a:r>
            <a:br>
              <a:rPr lang="es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s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jcanadil@xtec.cat</a:t>
            </a:r>
          </a:p>
        </p:txBody>
      </p:sp>
      <p:sp>
        <p:nvSpPr>
          <p:cNvPr id="36866" name="Shape 144"/>
          <p:cNvSpPr>
            <a:spLocks noGrp="1"/>
          </p:cNvSpPr>
          <p:nvPr>
            <p:ph type="subTitle" idx="1"/>
          </p:nvPr>
        </p:nvSpPr>
        <p:spPr>
          <a:xfrm>
            <a:off x="457200" y="4954588"/>
            <a:ext cx="8229600" cy="1644650"/>
          </a:xfrm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buClr>
                <a:srgbClr val="5B595A"/>
              </a:buClr>
              <a:buSzTx/>
              <a:buFontTx/>
              <a:buNone/>
            </a:pPr>
            <a:endParaRPr lang="ca-ES" smtClean="0">
              <a:solidFill>
                <a:srgbClr val="5B595A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36867" name="Shape 146"/>
          <p:cNvSpPr>
            <a:spLocks noChangeArrowheads="1"/>
          </p:cNvSpPr>
          <p:nvPr/>
        </p:nvSpPr>
        <p:spPr bwMode="auto">
          <a:xfrm>
            <a:off x="468313" y="4941888"/>
            <a:ext cx="1730375" cy="1679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36868" name="Shape 147"/>
          <p:cNvSpPr>
            <a:spLocks noChangeArrowheads="1"/>
          </p:cNvSpPr>
          <p:nvPr/>
        </p:nvSpPr>
        <p:spPr bwMode="auto">
          <a:xfrm>
            <a:off x="5978525" y="5322888"/>
            <a:ext cx="2708275" cy="64452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5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latin typeface="Arial" charset="0"/>
                <a:cs typeface="Arial" charset="0"/>
              </a:rPr>
              <a:t>Introducción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>
            <a:spAutoFit/>
          </a:bodyPr>
          <a:lstStyle/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36666"/>
              <a:buFont typeface="Arial"/>
              <a:buNone/>
              <a:defRPr/>
            </a:pPr>
            <a:r>
              <a:rPr sz="3000">
                <a:solidFill>
                  <a:schemeClr val="dk1"/>
                </a:solidFill>
                <a:sym typeface="Arial"/>
              </a:rPr>
              <a:t>           </a:t>
            </a:r>
            <a:r>
              <a:rPr sz="2400">
                <a:solidFill>
                  <a:schemeClr val="dk1"/>
                </a:solidFill>
                <a:sym typeface="Arial"/>
              </a:rPr>
              <a:t>Febrero 2011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/>
            </a:pPr>
            <a:endParaRPr sz="3000">
              <a:solidFill>
                <a:schemeClr val="dk1"/>
              </a:solidFill>
              <a:sym typeface="Arial"/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36666"/>
              <a:buFont typeface="Arial"/>
              <a:buNone/>
              <a:defRPr/>
            </a:pPr>
            <a:r>
              <a:rPr sz="3000">
                <a:solidFill>
                  <a:schemeClr val="dk1"/>
                </a:solidFill>
                <a:sym typeface="Arial"/>
              </a:rPr>
              <a:t>           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  <a:defRPr/>
            </a:pPr>
            <a:r>
              <a:rPr sz="2400">
                <a:solidFill>
                  <a:schemeClr val="dk1"/>
                </a:solidFill>
                <a:sym typeface="Arial"/>
              </a:rPr>
              <a:t>              Departament d'Ensenyament, ACG, GeoGebra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/>
            </a:pPr>
            <a:endParaRPr sz="3000">
              <a:solidFill>
                <a:schemeClr val="dk1"/>
              </a:solidFill>
              <a:sym typeface="Arial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/>
            </a:pPr>
            <a:endParaRPr sz="3000">
              <a:solidFill>
                <a:schemeClr val="dk1"/>
              </a:solidFill>
              <a:sym typeface="Arial"/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  <a:defRPr/>
            </a:pPr>
            <a:r>
              <a:rPr sz="2400">
                <a:solidFill>
                  <a:schemeClr val="dk1"/>
                </a:solidFill>
                <a:sym typeface="Arial"/>
              </a:rPr>
              <a:t>              Sara Arjona y Jaume Fernández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/>
            </a:pPr>
            <a:endParaRPr sz="3000">
              <a:solidFill>
                <a:schemeClr val="dk1"/>
              </a:solidFill>
              <a:sym typeface="Arial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/>
            </a:pPr>
            <a:endParaRPr sz="3000">
              <a:solidFill>
                <a:schemeClr val="dk1"/>
              </a:solidFill>
              <a:sym typeface="Arial"/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  <a:defRPr/>
            </a:pPr>
            <a:r>
              <a:rPr sz="2400">
                <a:solidFill>
                  <a:schemeClr val="dk1"/>
                </a:solidFill>
                <a:sym typeface="Arial"/>
              </a:rPr>
              <a:t>                            </a:t>
            </a:r>
          </a:p>
        </p:txBody>
      </p:sp>
      <p:sp>
        <p:nvSpPr>
          <p:cNvPr id="18435" name="Shape 60"/>
          <p:cNvSpPr>
            <a:spLocks noChangeArrowheads="1"/>
          </p:cNvSpPr>
          <p:nvPr/>
        </p:nvSpPr>
        <p:spPr bwMode="auto">
          <a:xfrm>
            <a:off x="457200" y="1600200"/>
            <a:ext cx="971550" cy="9715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18436" name="Shape 61"/>
          <p:cNvSpPr>
            <a:spLocks noChangeArrowheads="1"/>
          </p:cNvSpPr>
          <p:nvPr/>
        </p:nvSpPr>
        <p:spPr bwMode="auto">
          <a:xfrm>
            <a:off x="457200" y="4318000"/>
            <a:ext cx="971550" cy="9715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18437" name="Shape 62"/>
          <p:cNvSpPr>
            <a:spLocks noChangeArrowheads="1"/>
          </p:cNvSpPr>
          <p:nvPr/>
        </p:nvSpPr>
        <p:spPr bwMode="auto">
          <a:xfrm>
            <a:off x="263525" y="2746375"/>
            <a:ext cx="1358900" cy="136525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18438" name="Shape 63"/>
          <p:cNvSpPr>
            <a:spLocks noChangeArrowheads="1"/>
          </p:cNvSpPr>
          <p:nvPr/>
        </p:nvSpPr>
        <p:spPr bwMode="auto">
          <a:xfrm>
            <a:off x="6669088" y="5621338"/>
            <a:ext cx="2403475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>
            <a:spAutoFit/>
          </a:bodyPr>
          <a:lstStyle/>
          <a:p>
            <a:r>
              <a:rPr lang="ca-ES" sz="2400"/>
              <a:t>Entorno Virtual</a:t>
            </a:r>
          </a:p>
          <a:p>
            <a:r>
              <a:rPr lang="ca-ES" sz="2400"/>
              <a:t>de Aprendizaje</a:t>
            </a:r>
          </a:p>
        </p:txBody>
      </p:sp>
      <p:sp>
        <p:nvSpPr>
          <p:cNvPr id="18439" name="Shape 64"/>
          <p:cNvSpPr>
            <a:spLocks noChangeArrowheads="1"/>
          </p:cNvSpPr>
          <p:nvPr/>
        </p:nvSpPr>
        <p:spPr bwMode="auto">
          <a:xfrm>
            <a:off x="468313" y="5589588"/>
            <a:ext cx="2070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>
            <a:spAutoFit/>
          </a:bodyPr>
          <a:lstStyle/>
          <a:p>
            <a:r>
              <a:rPr lang="ca-ES" sz="2400"/>
              <a:t>Matemáticas dinámicas</a:t>
            </a:r>
          </a:p>
        </p:txBody>
      </p:sp>
      <p:sp>
        <p:nvSpPr>
          <p:cNvPr id="18440" name="Shape 65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18441" name="Shape 66"/>
          <p:cNvSpPr>
            <a:spLocks noChangeArrowheads="1"/>
          </p:cNvSpPr>
          <p:nvPr/>
        </p:nvSpPr>
        <p:spPr bwMode="auto">
          <a:xfrm>
            <a:off x="3059113" y="5734050"/>
            <a:ext cx="3071812" cy="71437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71"/>
          <p:cNvSpPr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solidFill>
                  <a:srgbClr val="DA0002"/>
                </a:solidFill>
                <a:latin typeface="Arial" charset="0"/>
                <a:cs typeface="Arial" charset="0"/>
              </a:rPr>
              <a:t>Características</a:t>
            </a:r>
          </a:p>
        </p:txBody>
      </p:sp>
      <p:sp>
        <p:nvSpPr>
          <p:cNvPr id="20482" name="Shape 7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3851275"/>
          </a:xfrm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400" smtClean="0">
                <a:latin typeface="Arial" charset="0"/>
                <a:cs typeface="Arial" charset="0"/>
              </a:rPr>
              <a:t>- </a:t>
            </a:r>
            <a:r>
              <a:rPr lang="ca-ES" sz="2400" b="1" smtClean="0">
                <a:solidFill>
                  <a:srgbClr val="741B47"/>
                </a:solidFill>
                <a:latin typeface="Arial" charset="0"/>
                <a:cs typeface="Arial" charset="0"/>
              </a:rPr>
              <a:t>És un módulo</a:t>
            </a:r>
            <a:r>
              <a:rPr lang="ca-ES" sz="2400" smtClean="0">
                <a:latin typeface="Arial" charset="0"/>
                <a:cs typeface="Arial" charset="0"/>
              </a:rPr>
              <a:t> --&gt; Nueva actividad Moodle con todas las características comunes a otras actividades Moodle.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400" smtClean="0">
                <a:latin typeface="Arial" charset="0"/>
                <a:cs typeface="Arial" charset="0"/>
              </a:rPr>
              <a:t>- </a:t>
            </a:r>
            <a:r>
              <a:rPr lang="ca-ES" sz="2400" b="1" smtClean="0">
                <a:solidFill>
                  <a:srgbClr val="741B47"/>
                </a:solidFill>
                <a:latin typeface="Arial" charset="0"/>
                <a:cs typeface="Arial" charset="0"/>
              </a:rPr>
              <a:t>Consta de</a:t>
            </a:r>
            <a:r>
              <a:rPr lang="ca-ES" sz="2400" smtClean="0">
                <a:latin typeface="Arial" charset="0"/>
                <a:cs typeface="Arial" charset="0"/>
              </a:rPr>
              <a:t> un título, la descripción y el applet GeoGebra.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400" smtClean="0">
                <a:latin typeface="Arial" charset="0"/>
                <a:cs typeface="Arial" charset="0"/>
              </a:rPr>
              <a:t>- </a:t>
            </a:r>
            <a:r>
              <a:rPr lang="ca-ES" sz="2400" b="1" smtClean="0">
                <a:solidFill>
                  <a:srgbClr val="741B47"/>
                </a:solidFill>
                <a:latin typeface="Arial" charset="0"/>
                <a:cs typeface="Arial" charset="0"/>
              </a:rPr>
              <a:t>Botones</a:t>
            </a:r>
            <a:r>
              <a:rPr lang="ca-ES" sz="2400" smtClean="0">
                <a:latin typeface="Arial" charset="0"/>
                <a:cs typeface="Arial" charset="0"/>
              </a:rPr>
              <a:t> </a:t>
            </a:r>
            <a:r>
              <a:rPr lang="ca-ES" sz="2400" b="1" smtClean="0">
                <a:solidFill>
                  <a:srgbClr val="4A86E8"/>
                </a:solidFill>
                <a:latin typeface="Arial" charset="0"/>
                <a:cs typeface="Arial" charset="0"/>
              </a:rPr>
              <a:t>Guarda sin entregar</a:t>
            </a:r>
            <a:r>
              <a:rPr lang="ca-ES" sz="2400" smtClean="0">
                <a:latin typeface="Arial" charset="0"/>
                <a:cs typeface="Arial" charset="0"/>
              </a:rPr>
              <a:t> o </a:t>
            </a:r>
            <a:r>
              <a:rPr lang="ca-ES" sz="2400" b="1" smtClean="0">
                <a:solidFill>
                  <a:srgbClr val="4A86E8"/>
                </a:solidFill>
                <a:latin typeface="Arial" charset="0"/>
                <a:cs typeface="Arial" charset="0"/>
              </a:rPr>
              <a:t>Entrega y termina</a:t>
            </a:r>
            <a:r>
              <a:rPr lang="ca-ES" sz="2400" smtClean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400" smtClean="0">
                <a:latin typeface="Arial" charset="0"/>
                <a:cs typeface="Arial" charset="0"/>
              </a:rPr>
              <a:t>- </a:t>
            </a:r>
            <a:r>
              <a:rPr lang="ca-ES" sz="2400" b="1" smtClean="0">
                <a:solidFill>
                  <a:srgbClr val="741B47"/>
                </a:solidFill>
                <a:latin typeface="Arial" charset="0"/>
                <a:cs typeface="Arial" charset="0"/>
              </a:rPr>
              <a:t>Se guarda</a:t>
            </a:r>
            <a:r>
              <a:rPr lang="ca-ES" sz="2400" smtClean="0">
                <a:latin typeface="Arial" charset="0"/>
                <a:cs typeface="Arial" charset="0"/>
              </a:rPr>
              <a:t> fecha, hora, intentos, puntuación, comentarios y el applet en el estado que lo dejó el alumno.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400" smtClean="0">
                <a:latin typeface="Arial" charset="0"/>
                <a:cs typeface="Arial" charset="0"/>
              </a:rPr>
              <a:t>- </a:t>
            </a:r>
            <a:r>
              <a:rPr lang="ca-ES" sz="2400" b="1" smtClean="0">
                <a:solidFill>
                  <a:srgbClr val="741B47"/>
                </a:solidFill>
                <a:latin typeface="Arial" charset="0"/>
                <a:cs typeface="Arial" charset="0"/>
              </a:rPr>
              <a:t>Es fácil</a:t>
            </a:r>
            <a:r>
              <a:rPr lang="ca-ES" sz="2400" smtClean="0">
                <a:latin typeface="Arial" charset="0"/>
                <a:cs typeface="Arial" charset="0"/>
              </a:rPr>
              <a:t> crear una actividad y hacer el seguimiento.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400" smtClean="0">
                <a:latin typeface="Arial" charset="0"/>
                <a:cs typeface="Arial" charset="0"/>
              </a:rPr>
              <a:t>- </a:t>
            </a:r>
            <a:r>
              <a:rPr lang="ca-ES" sz="2400" b="1" smtClean="0">
                <a:solidFill>
                  <a:srgbClr val="741B47"/>
                </a:solidFill>
                <a:latin typeface="Arial" charset="0"/>
                <a:cs typeface="Arial" charset="0"/>
              </a:rPr>
              <a:t>Se puede conseguir</a:t>
            </a:r>
            <a:r>
              <a:rPr lang="ca-ES" sz="2400" b="1" smtClean="0">
                <a:latin typeface="Arial" charset="0"/>
                <a:cs typeface="Arial" charset="0"/>
              </a:rPr>
              <a:t> </a:t>
            </a:r>
            <a:r>
              <a:rPr lang="ca-ES" sz="2400" smtClean="0">
                <a:latin typeface="Arial" charset="0"/>
                <a:cs typeface="Arial" charset="0"/>
              </a:rPr>
              <a:t>puntuación automática y aleatoriedad.</a:t>
            </a:r>
          </a:p>
        </p:txBody>
      </p:sp>
      <p:sp>
        <p:nvSpPr>
          <p:cNvPr id="20483" name="Shape 73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20484" name="Shape 74"/>
          <p:cNvSpPr>
            <a:spLocks noChangeArrowheads="1"/>
          </p:cNvSpPr>
          <p:nvPr/>
        </p:nvSpPr>
        <p:spPr bwMode="auto">
          <a:xfrm>
            <a:off x="3856038" y="5137150"/>
            <a:ext cx="1431925" cy="143033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a-ES" sz="3600" b="1" smtClean="0">
                <a:solidFill>
                  <a:srgbClr val="DA0002"/>
                </a:solidFill>
                <a:latin typeface="Arial" charset="0"/>
                <a:cs typeface="Arial" charset="0"/>
              </a:rPr>
              <a:t>Instalación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507413" cy="4997450"/>
          </a:xfrm>
        </p:spPr>
        <p:txBody>
          <a:bodyPr/>
          <a:lstStyle/>
          <a:p>
            <a:r>
              <a:rPr lang="es-ES" sz="2400" smtClean="0">
                <a:latin typeface="Arial" charset="0"/>
                <a:cs typeface="Arial" charset="0"/>
              </a:rPr>
              <a:t>El administrador del Moodle hace la instalación </a:t>
            </a:r>
            <a:r>
              <a:rPr lang="es-ES" sz="2400" smtClean="0">
                <a:latin typeface="Arial" charset="0"/>
                <a:cs typeface="Arial" charset="0"/>
                <a:hlinkClick r:id="rId2"/>
              </a:rPr>
              <a:t>http://moodle.org/plugins/view.php?plugin=mod_geogebra</a:t>
            </a:r>
            <a:endParaRPr lang="es-ES" sz="2400" smtClean="0">
              <a:latin typeface="Arial" charset="0"/>
              <a:cs typeface="Arial" charset="0"/>
            </a:endParaRPr>
          </a:p>
          <a:p>
            <a:endParaRPr lang="es-ES" sz="2400" smtClean="0">
              <a:latin typeface="Arial" charset="0"/>
              <a:cs typeface="Arial" charset="0"/>
            </a:endParaRPr>
          </a:p>
          <a:p>
            <a:r>
              <a:rPr lang="es-ES" sz="2400" smtClean="0">
                <a:latin typeface="Arial" charset="0"/>
                <a:cs typeface="Arial" charset="0"/>
              </a:rPr>
              <a:t>Actualmente sólo existe el módulo para Moodle 1.9</a:t>
            </a:r>
          </a:p>
          <a:p>
            <a:endParaRPr lang="es-ES" sz="2400" smtClean="0">
              <a:latin typeface="Arial" charset="0"/>
              <a:cs typeface="Arial" charset="0"/>
            </a:endParaRPr>
          </a:p>
          <a:p>
            <a:r>
              <a:rPr lang="es-ES" sz="2400" smtClean="0">
                <a:latin typeface="Arial" charset="0"/>
                <a:cs typeface="Arial" charset="0"/>
              </a:rPr>
              <a:t>Parámetro: versión de GeoGebra</a:t>
            </a:r>
          </a:p>
          <a:p>
            <a:pPr lvl="1"/>
            <a:r>
              <a:rPr lang="es-ES" sz="2400" i="1" smtClean="0">
                <a:latin typeface="Arial" charset="0"/>
                <a:cs typeface="Arial" charset="0"/>
                <a:hlinkClick r:id="rId3"/>
              </a:rPr>
              <a:t>http://www.geogebra.org/webstart/4.0/unsigned/</a:t>
            </a:r>
            <a:endParaRPr lang="es-ES" sz="2400" i="1" smtClean="0">
              <a:latin typeface="Arial" charset="0"/>
              <a:cs typeface="Arial" charset="0"/>
            </a:endParaRPr>
          </a:p>
          <a:p>
            <a:pPr lvl="1"/>
            <a:r>
              <a:rPr lang="es-ES" sz="2400" i="1" smtClean="0">
                <a:latin typeface="Arial" charset="0"/>
                <a:cs typeface="Arial" charset="0"/>
              </a:rPr>
              <a:t>http://www.geogebra.org/webstart/4.2/unsigned/</a:t>
            </a:r>
          </a:p>
        </p:txBody>
      </p:sp>
      <p:sp>
        <p:nvSpPr>
          <p:cNvPr id="22531" name="Shape 65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2235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a-ES"/>
          </a:p>
        </p:txBody>
      </p:sp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5"/>
          <a:srcRect l="25697" t="23019" r="27399" b="32674"/>
          <a:stretch>
            <a:fillRect/>
          </a:stretch>
        </p:blipFill>
        <p:spPr bwMode="auto">
          <a:xfrm>
            <a:off x="468313" y="1700213"/>
            <a:ext cx="8280400" cy="490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a-ES" sz="3600" b="1" smtClean="0">
                <a:solidFill>
                  <a:srgbClr val="DA0002"/>
                </a:solidFill>
                <a:latin typeface="Arial" charset="0"/>
                <a:cs typeface="Arial" charset="0"/>
              </a:rPr>
              <a:t>Profesor: crea una actividad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1.- Elabora la construcción GeoGebra que quiere mostrar.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2.- Decide el título y redacta la descripción de la actividad.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3.- Accede al Moodle y rellena el formulario.</a:t>
            </a:r>
          </a:p>
          <a:p>
            <a:endParaRPr lang="ca-ES" smtClean="0">
              <a:latin typeface="Arial" charset="0"/>
              <a:cs typeface="Arial" charset="0"/>
            </a:endParaRPr>
          </a:p>
        </p:txBody>
      </p:sp>
      <p:sp>
        <p:nvSpPr>
          <p:cNvPr id="23555" name="Shape 73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pic>
        <p:nvPicPr>
          <p:cNvPr id="23556" name="Picture 6" descr="http://www.veryicon.com/icon/png/System/iCandy%20Junior%20Toolbar/Writ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5300663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96"/>
          <p:cNvSpPr>
            <a:spLocks noGrp="1"/>
          </p:cNvSpPr>
          <p:nvPr>
            <p:ph type="title"/>
          </p:nvPr>
        </p:nvSpPr>
        <p:spPr>
          <a:xfrm>
            <a:off x="457200" y="684213"/>
            <a:ext cx="8229600" cy="733425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latin typeface="Arial" charset="0"/>
                <a:cs typeface="Arial" charset="0"/>
              </a:rPr>
              <a:t>Alumno</a:t>
            </a:r>
          </a:p>
        </p:txBody>
      </p:sp>
      <p:sp>
        <p:nvSpPr>
          <p:cNvPr id="24578" name="Shape 101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24579" name="Rectangle 9"/>
          <p:cNvSpPr>
            <a:spLocks/>
          </p:cNvSpPr>
          <p:nvPr/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/>
              <a:t>1.- Accede a la actividad.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/>
              <a:t>2.- Realiza la actividad y decide entregar o guardar y continuar más tarde.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/>
              <a:t>3.- Puede acceder a cada unos de los intentos y consultar la puntuación y el comentario. Así como la fecha y la duración.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/>
              <a:t>4.- Puede ver la puntuación de la actividad.</a:t>
            </a:r>
          </a:p>
          <a:p>
            <a:pPr marL="342900" indent="-342900" eaLnBrk="0" hangingPunct="0"/>
            <a:endParaRPr lang="ca-ES"/>
          </a:p>
        </p:txBody>
      </p:sp>
      <p:pic>
        <p:nvPicPr>
          <p:cNvPr id="24580" name="Picture 10" descr="Icon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1638" y="5659438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96"/>
          <p:cNvSpPr>
            <a:spLocks noGrp="1"/>
          </p:cNvSpPr>
          <p:nvPr>
            <p:ph type="title" idx="4294967295"/>
          </p:nvPr>
        </p:nvSpPr>
        <p:spPr>
          <a:xfrm>
            <a:off x="457200" y="684213"/>
            <a:ext cx="8229600" cy="733425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solidFill>
                  <a:srgbClr val="DA0002"/>
                </a:solidFill>
                <a:latin typeface="Arial" charset="0"/>
                <a:cs typeface="Arial" charset="0"/>
              </a:rPr>
              <a:t>Profesor</a:t>
            </a:r>
          </a:p>
        </p:txBody>
      </p:sp>
      <p:sp>
        <p:nvSpPr>
          <p:cNvPr id="26626" name="Shape 101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26627" name="Rectangle 4"/>
          <p:cNvSpPr>
            <a:spLocks/>
          </p:cNvSpPr>
          <p:nvPr/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/>
              <a:t>1.- Accede a la actividad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/>
              <a:t>2.- Puede modificarla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/>
              <a:t>3.- Puede consultar cada uno de los intentos de cada uno de los alumnos y los puede puntuar y comentar.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/>
              <a:t>4.- Puede modificar la nota de la actividad </a:t>
            </a:r>
          </a:p>
          <a:p>
            <a:pPr marL="342900" indent="-342900" eaLnBrk="0" hangingPunct="0"/>
            <a:endParaRPr lang="ca-ES"/>
          </a:p>
        </p:txBody>
      </p:sp>
      <p:pic>
        <p:nvPicPr>
          <p:cNvPr id="26628" name="Picture 12" descr="Teacher vie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5614988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35"/>
          <p:cNvSpPr>
            <a:spLocks noGrp="1"/>
          </p:cNvSpPr>
          <p:nvPr>
            <p:ph type="title"/>
          </p:nvPr>
        </p:nvSpPr>
        <p:spPr>
          <a:xfrm>
            <a:off x="457200" y="679450"/>
            <a:ext cx="8229600" cy="738188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latin typeface="Arial" charset="0"/>
                <a:cs typeface="Arial" charset="0"/>
              </a:rPr>
              <a:t>Manos a la obra</a:t>
            </a:r>
          </a:p>
        </p:txBody>
      </p:sp>
      <p:sp>
        <p:nvSpPr>
          <p:cNvPr id="28674" name="Shape 13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075613" cy="5029200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800" smtClean="0">
                <a:latin typeface="Arial" charset="0"/>
                <a:cs typeface="Arial" charset="0"/>
              </a:rPr>
              <a:t>Moodle: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800" smtClean="0">
                <a:latin typeface="Arial" charset="0"/>
                <a:cs typeface="Arial" charset="0"/>
              </a:rPr>
              <a:t>	</a:t>
            </a:r>
            <a:r>
              <a:rPr lang="ca-ES" sz="2800" smtClean="0">
                <a:latin typeface="Arial" charset="0"/>
                <a:cs typeface="Arial" charset="0"/>
                <a:hlinkClick r:id="rId3"/>
              </a:rPr>
              <a:t>http://moodle.fespm.es/</a:t>
            </a:r>
            <a:endParaRPr lang="ca-ES" sz="28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67000"/>
            </a:pPr>
            <a:endParaRPr lang="ca-ES" sz="28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800" smtClean="0">
                <a:latin typeface="Arial" charset="0"/>
                <a:cs typeface="Arial" charset="0"/>
              </a:rPr>
              <a:t>Usuario profesor</a:t>
            </a:r>
            <a:r>
              <a:rPr lang="ca-ES" sz="2400" smtClean="0">
                <a:latin typeface="Arial" charset="0"/>
                <a:cs typeface="Arial" charset="0"/>
              </a:rPr>
              <a:t>:		 </a:t>
            </a:r>
            <a:r>
              <a:rPr lang="ca-ES" sz="2800" smtClean="0">
                <a:latin typeface="Arial" charset="0"/>
                <a:cs typeface="Arial" charset="0"/>
              </a:rPr>
              <a:t>Contraseña: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	profetest				nov2012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67000"/>
            </a:pPr>
            <a:endParaRPr lang="ca-ES" sz="3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800" smtClean="0">
                <a:latin typeface="Arial" charset="0"/>
                <a:cs typeface="Arial" charset="0"/>
              </a:rPr>
              <a:t>Usuario alumno</a:t>
            </a:r>
            <a:r>
              <a:rPr lang="ca-ES" sz="2400" smtClean="0">
                <a:latin typeface="Arial" charset="0"/>
                <a:cs typeface="Arial" charset="0"/>
              </a:rPr>
              <a:t>:		 </a:t>
            </a:r>
            <a:r>
              <a:rPr lang="ca-ES" sz="2800" smtClean="0">
                <a:latin typeface="Arial" charset="0"/>
                <a:cs typeface="Arial" charset="0"/>
              </a:rPr>
              <a:t>Contraseña:</a:t>
            </a:r>
          </a:p>
          <a:p>
            <a:pPr>
              <a:lnSpc>
                <a:spcPct val="90000"/>
              </a:lnSpc>
            </a:pPr>
            <a:r>
              <a:rPr lang="ca-ES" sz="2400" smtClean="0">
                <a:latin typeface="Arial" charset="0"/>
                <a:cs typeface="Arial" charset="0"/>
              </a:rPr>
              <a:t>	</a:t>
            </a:r>
            <a:r>
              <a:rPr lang="ca-ES" sz="3000" smtClean="0">
                <a:latin typeface="Arial" charset="0"/>
                <a:cs typeface="Arial" charset="0"/>
              </a:rPr>
              <a:t>alumnotest1			segovia12</a:t>
            </a:r>
          </a:p>
          <a:p>
            <a:pPr>
              <a:lnSpc>
                <a:spcPct val="90000"/>
              </a:lnSpc>
            </a:pPr>
            <a:r>
              <a:rPr lang="ca-ES" sz="3000" smtClean="0">
                <a:latin typeface="Arial" charset="0"/>
                <a:cs typeface="Arial" charset="0"/>
              </a:rPr>
              <a:t>	alumnotest2			segovia12</a:t>
            </a:r>
          </a:p>
          <a:p>
            <a:pPr>
              <a:lnSpc>
                <a:spcPct val="90000"/>
              </a:lnSpc>
            </a:pPr>
            <a:r>
              <a:rPr lang="ca-ES" sz="3000" smtClean="0">
                <a:latin typeface="Arial" charset="0"/>
                <a:cs typeface="Arial" charset="0"/>
              </a:rPr>
              <a:t>	alumnotest3			segovia12			</a:t>
            </a:r>
          </a:p>
        </p:txBody>
      </p:sp>
      <p:sp>
        <p:nvSpPr>
          <p:cNvPr id="28675" name="Shape 137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pic>
        <p:nvPicPr>
          <p:cNvPr id="28676" name="Picture 6" descr="password Ic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96188" y="3141663"/>
            <a:ext cx="1074737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8" descr="House Ico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58088" y="1630363"/>
            <a:ext cx="1123950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latin typeface="Arial" charset="0"/>
                <a:cs typeface="Arial" charset="0"/>
              </a:rPr>
              <a:t>Autocorrección y puntuación</a:t>
            </a:r>
          </a:p>
        </p:txBody>
      </p:sp>
      <p:sp>
        <p:nvSpPr>
          <p:cNvPr id="30722" name="Shape 114"/>
          <p:cNvSpPr>
            <a:spLocks noGrp="1"/>
          </p:cNvSpPr>
          <p:nvPr>
            <p:ph type="body" idx="1"/>
          </p:nvPr>
        </p:nvSpPr>
        <p:spPr>
          <a:xfrm>
            <a:off x="285750" y="1600200"/>
            <a:ext cx="8572500" cy="3616325"/>
          </a:xfrm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	Hay que definir en la construcción 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	el objeto numérico          </a:t>
            </a:r>
            <a:r>
              <a:rPr lang="ca-ES" sz="4800" smtClean="0">
                <a:solidFill>
                  <a:srgbClr val="1155CC"/>
                </a:solidFill>
                <a:latin typeface="Arial" charset="0"/>
                <a:cs typeface="Arial" charset="0"/>
              </a:rPr>
              <a:t>grade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	que calculará la puntuación del alumno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ca-ES" sz="30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	Por ejemplo: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30723" name="Shape 115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30724" name="Shape 116"/>
          <p:cNvSpPr>
            <a:spLocks noChangeArrowheads="1"/>
          </p:cNvSpPr>
          <p:nvPr/>
        </p:nvSpPr>
        <p:spPr bwMode="auto">
          <a:xfrm>
            <a:off x="3633788" y="5414963"/>
            <a:ext cx="1876425" cy="115252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4714875"/>
            <a:ext cx="761841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redeterminad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417</Words>
  <Application>Microsoft Office PowerPoint</Application>
  <PresentationFormat>On-screen Show (4:3)</PresentationFormat>
  <Paragraphs>75</Paragraphs>
  <Slides>12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Plantilla de diseño</vt:lpstr>
      </vt:variant>
      <vt:variant>
        <vt:i4>8</vt:i4>
      </vt:variant>
      <vt:variant>
        <vt:lpstr>Títulos de diapositiva</vt:lpstr>
      </vt:variant>
      <vt:variant>
        <vt:i4>12</vt:i4>
      </vt:variant>
    </vt:vector>
  </HeadingPairs>
  <TitlesOfParts>
    <vt:vector size="22" baseType="lpstr">
      <vt:lpstr>Arial</vt:lpstr>
      <vt:lpstr>Verdana</vt:lpstr>
      <vt:lpstr>Diseño predeterminado</vt:lpstr>
      <vt:lpstr>Diseño predeterminado</vt:lpstr>
      <vt:lpstr>Diseño predeterminado</vt:lpstr>
      <vt:lpstr>Diseño predeterminado</vt:lpstr>
      <vt:lpstr>Diseño predeterminado</vt:lpstr>
      <vt:lpstr>Diseño predeterminado</vt:lpstr>
      <vt:lpstr>Diseño predeterminado</vt:lpstr>
      <vt:lpstr>Diseño predeterminado</vt:lpstr>
      <vt:lpstr>GeoGebra, Moodle y Python: un trío de ases Josep Lluís Cañadilla Antoni Gomà Associació Catalana de GeoGebra  Día GeoGebra Segovia 24 de noviembre de 2012</vt:lpstr>
      <vt:lpstr>Introducción</vt:lpstr>
      <vt:lpstr>Características</vt:lpstr>
      <vt:lpstr>Instalación</vt:lpstr>
      <vt:lpstr>Profesor: crea una actividad</vt:lpstr>
      <vt:lpstr>Alumno</vt:lpstr>
      <vt:lpstr>Profesor</vt:lpstr>
      <vt:lpstr>Manos a la obra</vt:lpstr>
      <vt:lpstr>Autocorrección y puntuación</vt:lpstr>
      <vt:lpstr>Actividades con valores aleatorios</vt:lpstr>
      <vt:lpstr>Ideas claves</vt:lpstr>
      <vt:lpstr>Muchas gracias por vuestra atención  Josep Lluís Cañadilla Antoni Gomà Associació Catalana de GeoGebra jcanadil@xtec.cat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Nuevo módulo de actividades GeoGebra para Moodle Josep Lluís Cañadilla Associació Catalana de GeoGebra Encuentro en Andalucía. GeoGebra en el aula Granada, 14 de abril de 2012</dc:title>
  <cp:lastModifiedBy>jcanadil</cp:lastModifiedBy>
  <cp:revision>20</cp:revision>
  <dcterms:modified xsi:type="dcterms:W3CDTF">2012-11-06T17:08:32Z</dcterms:modified>
</cp:coreProperties>
</file>